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1"/>
    <p:sldMasterId id="2147483734" r:id="rId2"/>
    <p:sldMasterId id="2147484068" r:id="rId3"/>
    <p:sldMasterId id="2147483656" r:id="rId4"/>
    <p:sldMasterId id="2147483988" r:id="rId5"/>
  </p:sldMasterIdLst>
  <p:notesMasterIdLst>
    <p:notesMasterId r:id="rId44"/>
  </p:notesMasterIdLst>
  <p:sldIdLst>
    <p:sldId id="256" r:id="rId6"/>
    <p:sldId id="258" r:id="rId7"/>
    <p:sldId id="257" r:id="rId8"/>
    <p:sldId id="261"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3D4285-983B-4E35-A1F1-8547754BE6E8}" type="doc">
      <dgm:prSet loTypeId="urn:diagrams.loki3.com/VaryingWidthList" loCatId="list" qsTypeId="urn:microsoft.com/office/officeart/2005/8/quickstyle/simple1" qsCatId="simple" csTypeId="urn:microsoft.com/office/officeart/2005/8/colors/accent0_3" csCatId="mainScheme" phldr="1"/>
      <dgm:spPr/>
      <dgm:t>
        <a:bodyPr/>
        <a:lstStyle/>
        <a:p>
          <a:endParaRPr lang="en-US"/>
        </a:p>
      </dgm:t>
    </dgm:pt>
    <dgm:pt modelId="{8394993A-E423-41D8-AC75-570CE89F9E7A}">
      <dgm:prSet/>
      <dgm:spPr/>
      <dgm:t>
        <a:bodyPr/>
        <a:lstStyle/>
        <a:p>
          <a:r>
            <a:rPr lang="en-US" dirty="0"/>
            <a:t>1. To interact with customers - engage</a:t>
          </a:r>
        </a:p>
      </dgm:t>
    </dgm:pt>
    <dgm:pt modelId="{8A94B2DF-908F-4367-9BAD-2F04AD8CFFDC}" type="parTrans" cxnId="{B1A6354E-3C37-488B-8262-73B79D7E40BA}">
      <dgm:prSet/>
      <dgm:spPr/>
      <dgm:t>
        <a:bodyPr/>
        <a:lstStyle/>
        <a:p>
          <a:endParaRPr lang="en-US"/>
        </a:p>
      </dgm:t>
    </dgm:pt>
    <dgm:pt modelId="{12D8B02D-4E5D-42C3-9FF8-57259590A973}" type="sibTrans" cxnId="{B1A6354E-3C37-488B-8262-73B79D7E40BA}">
      <dgm:prSet/>
      <dgm:spPr/>
      <dgm:t>
        <a:bodyPr/>
        <a:lstStyle/>
        <a:p>
          <a:endParaRPr lang="en-US"/>
        </a:p>
      </dgm:t>
    </dgm:pt>
    <dgm:pt modelId="{DE689C23-E675-4CA2-B370-1B46C60C587E}">
      <dgm:prSet/>
      <dgm:spPr>
        <a:solidFill>
          <a:srgbClr val="FF0000"/>
        </a:solidFill>
      </dgm:spPr>
      <dgm:t>
        <a:bodyPr/>
        <a:lstStyle/>
        <a:p>
          <a:r>
            <a:rPr lang="en-US" dirty="0"/>
            <a:t>2. To entertain customers</a:t>
          </a:r>
        </a:p>
      </dgm:t>
    </dgm:pt>
    <dgm:pt modelId="{D954FFC6-165F-4728-8846-DA7EE79E8AC7}" type="parTrans" cxnId="{7DE8E0BF-EC43-4709-9E4F-6C2D000458C0}">
      <dgm:prSet/>
      <dgm:spPr/>
      <dgm:t>
        <a:bodyPr/>
        <a:lstStyle/>
        <a:p>
          <a:endParaRPr lang="en-US"/>
        </a:p>
      </dgm:t>
    </dgm:pt>
    <dgm:pt modelId="{165F16BF-48E0-4CA5-8FAD-82F317982E94}" type="sibTrans" cxnId="{7DE8E0BF-EC43-4709-9E4F-6C2D000458C0}">
      <dgm:prSet/>
      <dgm:spPr/>
      <dgm:t>
        <a:bodyPr/>
        <a:lstStyle/>
        <a:p>
          <a:endParaRPr lang="en-US"/>
        </a:p>
      </dgm:t>
    </dgm:pt>
    <dgm:pt modelId="{18617EB6-FFE2-4082-B49B-C3690BD74A20}">
      <dgm:prSet/>
      <dgm:spPr/>
      <dgm:t>
        <a:bodyPr/>
        <a:lstStyle/>
        <a:p>
          <a:r>
            <a:rPr lang="en-US" dirty="0"/>
            <a:t>3. To provide offers and sales</a:t>
          </a:r>
        </a:p>
      </dgm:t>
    </dgm:pt>
    <dgm:pt modelId="{0D1120A0-BABF-499B-9D9A-70AFFD32E779}" type="parTrans" cxnId="{628D2C43-F830-4620-9F85-8EDC924E31A5}">
      <dgm:prSet/>
      <dgm:spPr/>
      <dgm:t>
        <a:bodyPr/>
        <a:lstStyle/>
        <a:p>
          <a:endParaRPr lang="en-US"/>
        </a:p>
      </dgm:t>
    </dgm:pt>
    <dgm:pt modelId="{CE5F07BE-EA32-469A-855B-E1412DBDA053}" type="sibTrans" cxnId="{628D2C43-F830-4620-9F85-8EDC924E31A5}">
      <dgm:prSet/>
      <dgm:spPr/>
      <dgm:t>
        <a:bodyPr/>
        <a:lstStyle/>
        <a:p>
          <a:endParaRPr lang="en-US"/>
        </a:p>
      </dgm:t>
    </dgm:pt>
    <dgm:pt modelId="{FD0C3D69-6E08-463D-935F-EE3C0AEC1780}">
      <dgm:prSet/>
      <dgm:spPr/>
      <dgm:t>
        <a:bodyPr/>
        <a:lstStyle/>
        <a:p>
          <a:r>
            <a:rPr lang="en-US" dirty="0"/>
            <a:t>4. To gain reviews</a:t>
          </a:r>
        </a:p>
      </dgm:t>
    </dgm:pt>
    <dgm:pt modelId="{950E9C85-D669-4A99-9E5E-3EB84CD49805}" type="parTrans" cxnId="{219A0A51-6045-490E-8333-D7F551B94C73}">
      <dgm:prSet/>
      <dgm:spPr/>
      <dgm:t>
        <a:bodyPr/>
        <a:lstStyle/>
        <a:p>
          <a:endParaRPr lang="en-US"/>
        </a:p>
      </dgm:t>
    </dgm:pt>
    <dgm:pt modelId="{2989B991-3BCE-416B-A292-4842FDB3FF0F}" type="sibTrans" cxnId="{219A0A51-6045-490E-8333-D7F551B94C73}">
      <dgm:prSet/>
      <dgm:spPr/>
      <dgm:t>
        <a:bodyPr/>
        <a:lstStyle/>
        <a:p>
          <a:endParaRPr lang="en-US"/>
        </a:p>
      </dgm:t>
    </dgm:pt>
    <dgm:pt modelId="{88015947-E481-499D-8280-C325E506CCD7}">
      <dgm:prSet/>
      <dgm:spPr>
        <a:solidFill>
          <a:srgbClr val="FFC000"/>
        </a:solidFill>
      </dgm:spPr>
      <dgm:t>
        <a:bodyPr/>
        <a:lstStyle/>
        <a:p>
          <a:r>
            <a:rPr lang="en-US" dirty="0"/>
            <a:t>5. To deliver customer service</a:t>
          </a:r>
        </a:p>
      </dgm:t>
    </dgm:pt>
    <dgm:pt modelId="{B13A7A3D-7991-4202-B647-55313F2D18ED}" type="parTrans" cxnId="{1550AB90-36D4-4958-A4F2-37DB4693C025}">
      <dgm:prSet/>
      <dgm:spPr/>
      <dgm:t>
        <a:bodyPr/>
        <a:lstStyle/>
        <a:p>
          <a:endParaRPr lang="en-US"/>
        </a:p>
      </dgm:t>
    </dgm:pt>
    <dgm:pt modelId="{3CCCB2F3-54B5-4FAE-AC8B-1F8346799165}" type="sibTrans" cxnId="{1550AB90-36D4-4958-A4F2-37DB4693C025}">
      <dgm:prSet/>
      <dgm:spPr/>
      <dgm:t>
        <a:bodyPr/>
        <a:lstStyle/>
        <a:p>
          <a:endParaRPr lang="en-US"/>
        </a:p>
      </dgm:t>
    </dgm:pt>
    <dgm:pt modelId="{FA89C3D9-4AA2-4C9E-8CEF-9B32E1244C3E}">
      <dgm:prSet/>
      <dgm:spPr/>
      <dgm:t>
        <a:bodyPr/>
        <a:lstStyle/>
        <a:p>
          <a:r>
            <a:rPr lang="en-US" dirty="0"/>
            <a:t>6. For customer segmentation</a:t>
          </a:r>
        </a:p>
      </dgm:t>
    </dgm:pt>
    <dgm:pt modelId="{9D7BDA32-5ABF-49B3-AB8F-95296E545F9C}" type="parTrans" cxnId="{1502FD56-1B59-4CD5-834F-059764627045}">
      <dgm:prSet/>
      <dgm:spPr/>
      <dgm:t>
        <a:bodyPr/>
        <a:lstStyle/>
        <a:p>
          <a:endParaRPr lang="en-US"/>
        </a:p>
      </dgm:t>
    </dgm:pt>
    <dgm:pt modelId="{63A6BE48-E48C-45DD-9D24-2B3DC5B8151F}" type="sibTrans" cxnId="{1502FD56-1B59-4CD5-834F-059764627045}">
      <dgm:prSet/>
      <dgm:spPr/>
      <dgm:t>
        <a:bodyPr/>
        <a:lstStyle/>
        <a:p>
          <a:endParaRPr lang="en-US"/>
        </a:p>
      </dgm:t>
    </dgm:pt>
    <dgm:pt modelId="{92C4D121-11E2-47B0-AA8A-F8DD1AF62E7E}">
      <dgm:prSet/>
      <dgm:spPr/>
      <dgm:t>
        <a:bodyPr/>
        <a:lstStyle/>
        <a:p>
          <a:r>
            <a:rPr lang="en-US" dirty="0"/>
            <a:t>7. For brand management and awareness</a:t>
          </a:r>
        </a:p>
      </dgm:t>
    </dgm:pt>
    <dgm:pt modelId="{5DBE4797-D26E-4BF8-801A-335129C61DD5}" type="parTrans" cxnId="{D42E4AB3-BAEC-40EF-8C07-FDACBD696ECE}">
      <dgm:prSet/>
      <dgm:spPr/>
      <dgm:t>
        <a:bodyPr/>
        <a:lstStyle/>
        <a:p>
          <a:endParaRPr lang="en-US"/>
        </a:p>
      </dgm:t>
    </dgm:pt>
    <dgm:pt modelId="{41E679B6-B859-4C50-B983-29E59EF992AE}" type="sibTrans" cxnId="{D42E4AB3-BAEC-40EF-8C07-FDACBD696ECE}">
      <dgm:prSet/>
      <dgm:spPr/>
      <dgm:t>
        <a:bodyPr/>
        <a:lstStyle/>
        <a:p>
          <a:endParaRPr lang="en-US"/>
        </a:p>
      </dgm:t>
    </dgm:pt>
    <dgm:pt modelId="{8AE98C42-EDAF-4935-B51B-11E2D2109FED}" type="pres">
      <dgm:prSet presAssocID="{8C3D4285-983B-4E35-A1F1-8547754BE6E8}" presName="Name0" presStyleCnt="0">
        <dgm:presLayoutVars>
          <dgm:resizeHandles/>
        </dgm:presLayoutVars>
      </dgm:prSet>
      <dgm:spPr/>
    </dgm:pt>
    <dgm:pt modelId="{1C79103C-25A7-428B-9877-801E2596E8E4}" type="pres">
      <dgm:prSet presAssocID="{8394993A-E423-41D8-AC75-570CE89F9E7A}" presName="text" presStyleLbl="node1" presStyleIdx="0" presStyleCnt="7">
        <dgm:presLayoutVars>
          <dgm:bulletEnabled val="1"/>
        </dgm:presLayoutVars>
      </dgm:prSet>
      <dgm:spPr/>
    </dgm:pt>
    <dgm:pt modelId="{B37CC5CC-0C70-47D0-9DE2-A7FEB5E62C22}" type="pres">
      <dgm:prSet presAssocID="{12D8B02D-4E5D-42C3-9FF8-57259590A973}" presName="space" presStyleCnt="0"/>
      <dgm:spPr/>
    </dgm:pt>
    <dgm:pt modelId="{1F37A48A-3459-4C80-981A-285414BC7CB1}" type="pres">
      <dgm:prSet presAssocID="{DE689C23-E675-4CA2-B370-1B46C60C587E}" presName="text" presStyleLbl="node1" presStyleIdx="1" presStyleCnt="7">
        <dgm:presLayoutVars>
          <dgm:bulletEnabled val="1"/>
        </dgm:presLayoutVars>
      </dgm:prSet>
      <dgm:spPr/>
    </dgm:pt>
    <dgm:pt modelId="{FCD6202B-4E83-464F-9B2D-A07D9FFEBD99}" type="pres">
      <dgm:prSet presAssocID="{165F16BF-48E0-4CA5-8FAD-82F317982E94}" presName="space" presStyleCnt="0"/>
      <dgm:spPr/>
    </dgm:pt>
    <dgm:pt modelId="{A55206A5-4218-4D51-90C2-BBF550ACDDB8}" type="pres">
      <dgm:prSet presAssocID="{18617EB6-FFE2-4082-B49B-C3690BD74A20}" presName="text" presStyleLbl="node1" presStyleIdx="2" presStyleCnt="7">
        <dgm:presLayoutVars>
          <dgm:bulletEnabled val="1"/>
        </dgm:presLayoutVars>
      </dgm:prSet>
      <dgm:spPr/>
    </dgm:pt>
    <dgm:pt modelId="{323E7398-02E6-431E-B606-9DD723DE853A}" type="pres">
      <dgm:prSet presAssocID="{CE5F07BE-EA32-469A-855B-E1412DBDA053}" presName="space" presStyleCnt="0"/>
      <dgm:spPr/>
    </dgm:pt>
    <dgm:pt modelId="{8503AD8C-0411-4093-A572-6DD9F22FCFFA}" type="pres">
      <dgm:prSet presAssocID="{FD0C3D69-6E08-463D-935F-EE3C0AEC1780}" presName="text" presStyleLbl="node1" presStyleIdx="3" presStyleCnt="7">
        <dgm:presLayoutVars>
          <dgm:bulletEnabled val="1"/>
        </dgm:presLayoutVars>
      </dgm:prSet>
      <dgm:spPr/>
    </dgm:pt>
    <dgm:pt modelId="{9B711FC5-76D6-46EB-BFAE-B4B54DB4E19D}" type="pres">
      <dgm:prSet presAssocID="{2989B991-3BCE-416B-A292-4842FDB3FF0F}" presName="space" presStyleCnt="0"/>
      <dgm:spPr/>
    </dgm:pt>
    <dgm:pt modelId="{F7250B0B-0C7D-49BF-8D13-D13CF1C7385E}" type="pres">
      <dgm:prSet presAssocID="{88015947-E481-499D-8280-C325E506CCD7}" presName="text" presStyleLbl="node1" presStyleIdx="4" presStyleCnt="7">
        <dgm:presLayoutVars>
          <dgm:bulletEnabled val="1"/>
        </dgm:presLayoutVars>
      </dgm:prSet>
      <dgm:spPr/>
    </dgm:pt>
    <dgm:pt modelId="{F548FAEC-ECB9-4B5C-8355-4648DCBACD4A}" type="pres">
      <dgm:prSet presAssocID="{3CCCB2F3-54B5-4FAE-AC8B-1F8346799165}" presName="space" presStyleCnt="0"/>
      <dgm:spPr/>
    </dgm:pt>
    <dgm:pt modelId="{56A672F1-457A-41B5-93AB-D71BC0923015}" type="pres">
      <dgm:prSet presAssocID="{FA89C3D9-4AA2-4C9E-8CEF-9B32E1244C3E}" presName="text" presStyleLbl="node1" presStyleIdx="5" presStyleCnt="7">
        <dgm:presLayoutVars>
          <dgm:bulletEnabled val="1"/>
        </dgm:presLayoutVars>
      </dgm:prSet>
      <dgm:spPr/>
    </dgm:pt>
    <dgm:pt modelId="{B4494FD0-2C6B-4733-88BB-C732E8FFE3F6}" type="pres">
      <dgm:prSet presAssocID="{63A6BE48-E48C-45DD-9D24-2B3DC5B8151F}" presName="space" presStyleCnt="0"/>
      <dgm:spPr/>
    </dgm:pt>
    <dgm:pt modelId="{1AA022F4-9C26-4D2D-A97F-DF41289CAA38}" type="pres">
      <dgm:prSet presAssocID="{92C4D121-11E2-47B0-AA8A-F8DD1AF62E7E}" presName="text" presStyleLbl="node1" presStyleIdx="6" presStyleCnt="7">
        <dgm:presLayoutVars>
          <dgm:bulletEnabled val="1"/>
        </dgm:presLayoutVars>
      </dgm:prSet>
      <dgm:spPr/>
    </dgm:pt>
  </dgm:ptLst>
  <dgm:cxnLst>
    <dgm:cxn modelId="{25DC7A17-A39F-4279-B851-586D44B2BCD6}" type="presOf" srcId="{18617EB6-FFE2-4082-B49B-C3690BD74A20}" destId="{A55206A5-4218-4D51-90C2-BBF550ACDDB8}" srcOrd="0" destOrd="0" presId="urn:diagrams.loki3.com/VaryingWidthList"/>
    <dgm:cxn modelId="{8AD18224-9CEB-4D6C-8CC5-AAB8380D8210}" type="presOf" srcId="{92C4D121-11E2-47B0-AA8A-F8DD1AF62E7E}" destId="{1AA022F4-9C26-4D2D-A97F-DF41289CAA38}" srcOrd="0" destOrd="0" presId="urn:diagrams.loki3.com/VaryingWidthList"/>
    <dgm:cxn modelId="{92B88426-26B8-416B-A8D6-204ACA582BFE}" type="presOf" srcId="{FA89C3D9-4AA2-4C9E-8CEF-9B32E1244C3E}" destId="{56A672F1-457A-41B5-93AB-D71BC0923015}" srcOrd="0" destOrd="0" presId="urn:diagrams.loki3.com/VaryingWidthList"/>
    <dgm:cxn modelId="{60B6F32B-DB0A-42B8-9FDE-D3BC63B90EAA}" type="presOf" srcId="{8C3D4285-983B-4E35-A1F1-8547754BE6E8}" destId="{8AE98C42-EDAF-4935-B51B-11E2D2109FED}" srcOrd="0" destOrd="0" presId="urn:diagrams.loki3.com/VaryingWidthList"/>
    <dgm:cxn modelId="{E877503A-B131-44F3-A70A-A2A904A7AADA}" type="presOf" srcId="{8394993A-E423-41D8-AC75-570CE89F9E7A}" destId="{1C79103C-25A7-428B-9877-801E2596E8E4}" srcOrd="0" destOrd="0" presId="urn:diagrams.loki3.com/VaryingWidthList"/>
    <dgm:cxn modelId="{628D2C43-F830-4620-9F85-8EDC924E31A5}" srcId="{8C3D4285-983B-4E35-A1F1-8547754BE6E8}" destId="{18617EB6-FFE2-4082-B49B-C3690BD74A20}" srcOrd="2" destOrd="0" parTransId="{0D1120A0-BABF-499B-9D9A-70AFFD32E779}" sibTransId="{CE5F07BE-EA32-469A-855B-E1412DBDA053}"/>
    <dgm:cxn modelId="{B1A6354E-3C37-488B-8262-73B79D7E40BA}" srcId="{8C3D4285-983B-4E35-A1F1-8547754BE6E8}" destId="{8394993A-E423-41D8-AC75-570CE89F9E7A}" srcOrd="0" destOrd="0" parTransId="{8A94B2DF-908F-4367-9BAD-2F04AD8CFFDC}" sibTransId="{12D8B02D-4E5D-42C3-9FF8-57259590A973}"/>
    <dgm:cxn modelId="{219A0A51-6045-490E-8333-D7F551B94C73}" srcId="{8C3D4285-983B-4E35-A1F1-8547754BE6E8}" destId="{FD0C3D69-6E08-463D-935F-EE3C0AEC1780}" srcOrd="3" destOrd="0" parTransId="{950E9C85-D669-4A99-9E5E-3EB84CD49805}" sibTransId="{2989B991-3BCE-416B-A292-4842FDB3FF0F}"/>
    <dgm:cxn modelId="{1502FD56-1B59-4CD5-834F-059764627045}" srcId="{8C3D4285-983B-4E35-A1F1-8547754BE6E8}" destId="{FA89C3D9-4AA2-4C9E-8CEF-9B32E1244C3E}" srcOrd="5" destOrd="0" parTransId="{9D7BDA32-5ABF-49B3-AB8F-95296E545F9C}" sibTransId="{63A6BE48-E48C-45DD-9D24-2B3DC5B8151F}"/>
    <dgm:cxn modelId="{BA4F3B80-2151-4E62-8428-99D4AEDC1F78}" type="presOf" srcId="{DE689C23-E675-4CA2-B370-1B46C60C587E}" destId="{1F37A48A-3459-4C80-981A-285414BC7CB1}" srcOrd="0" destOrd="0" presId="urn:diagrams.loki3.com/VaryingWidthList"/>
    <dgm:cxn modelId="{1550AB90-36D4-4958-A4F2-37DB4693C025}" srcId="{8C3D4285-983B-4E35-A1F1-8547754BE6E8}" destId="{88015947-E481-499D-8280-C325E506CCD7}" srcOrd="4" destOrd="0" parTransId="{B13A7A3D-7991-4202-B647-55313F2D18ED}" sibTransId="{3CCCB2F3-54B5-4FAE-AC8B-1F8346799165}"/>
    <dgm:cxn modelId="{77B190A4-CEE6-4EB5-B88D-7FDE0CD6415A}" type="presOf" srcId="{88015947-E481-499D-8280-C325E506CCD7}" destId="{F7250B0B-0C7D-49BF-8D13-D13CF1C7385E}" srcOrd="0" destOrd="0" presId="urn:diagrams.loki3.com/VaryingWidthList"/>
    <dgm:cxn modelId="{D42E4AB3-BAEC-40EF-8C07-FDACBD696ECE}" srcId="{8C3D4285-983B-4E35-A1F1-8547754BE6E8}" destId="{92C4D121-11E2-47B0-AA8A-F8DD1AF62E7E}" srcOrd="6" destOrd="0" parTransId="{5DBE4797-D26E-4BF8-801A-335129C61DD5}" sibTransId="{41E679B6-B859-4C50-B983-29E59EF992AE}"/>
    <dgm:cxn modelId="{7DE8E0BF-EC43-4709-9E4F-6C2D000458C0}" srcId="{8C3D4285-983B-4E35-A1F1-8547754BE6E8}" destId="{DE689C23-E675-4CA2-B370-1B46C60C587E}" srcOrd="1" destOrd="0" parTransId="{D954FFC6-165F-4728-8846-DA7EE79E8AC7}" sibTransId="{165F16BF-48E0-4CA5-8FAD-82F317982E94}"/>
    <dgm:cxn modelId="{D1055FF8-13A5-4F88-92C2-ACA79E7816DC}" type="presOf" srcId="{FD0C3D69-6E08-463D-935F-EE3C0AEC1780}" destId="{8503AD8C-0411-4093-A572-6DD9F22FCFFA}" srcOrd="0" destOrd="0" presId="urn:diagrams.loki3.com/VaryingWidthList"/>
    <dgm:cxn modelId="{6EAA2C1A-0B8E-4F03-8829-BA173726352D}" type="presParOf" srcId="{8AE98C42-EDAF-4935-B51B-11E2D2109FED}" destId="{1C79103C-25A7-428B-9877-801E2596E8E4}" srcOrd="0" destOrd="0" presId="urn:diagrams.loki3.com/VaryingWidthList"/>
    <dgm:cxn modelId="{396B36E8-5686-4D69-86A6-C0AF3FE15BD4}" type="presParOf" srcId="{8AE98C42-EDAF-4935-B51B-11E2D2109FED}" destId="{B37CC5CC-0C70-47D0-9DE2-A7FEB5E62C22}" srcOrd="1" destOrd="0" presId="urn:diagrams.loki3.com/VaryingWidthList"/>
    <dgm:cxn modelId="{A5AB548D-3B42-4CF5-B27C-90B829D49502}" type="presParOf" srcId="{8AE98C42-EDAF-4935-B51B-11E2D2109FED}" destId="{1F37A48A-3459-4C80-981A-285414BC7CB1}" srcOrd="2" destOrd="0" presId="urn:diagrams.loki3.com/VaryingWidthList"/>
    <dgm:cxn modelId="{037672E7-02A0-4CC6-BB7E-6D0BB28080C7}" type="presParOf" srcId="{8AE98C42-EDAF-4935-B51B-11E2D2109FED}" destId="{FCD6202B-4E83-464F-9B2D-A07D9FFEBD99}" srcOrd="3" destOrd="0" presId="urn:diagrams.loki3.com/VaryingWidthList"/>
    <dgm:cxn modelId="{0A7CE663-7D03-42E3-A4A6-1A712DD48094}" type="presParOf" srcId="{8AE98C42-EDAF-4935-B51B-11E2D2109FED}" destId="{A55206A5-4218-4D51-90C2-BBF550ACDDB8}" srcOrd="4" destOrd="0" presId="urn:diagrams.loki3.com/VaryingWidthList"/>
    <dgm:cxn modelId="{1C6A2210-E4E7-43A7-8756-13ACEA0257DC}" type="presParOf" srcId="{8AE98C42-EDAF-4935-B51B-11E2D2109FED}" destId="{323E7398-02E6-431E-B606-9DD723DE853A}" srcOrd="5" destOrd="0" presId="urn:diagrams.loki3.com/VaryingWidthList"/>
    <dgm:cxn modelId="{7CA63258-C205-46A3-AAAD-540A0FA81148}" type="presParOf" srcId="{8AE98C42-EDAF-4935-B51B-11E2D2109FED}" destId="{8503AD8C-0411-4093-A572-6DD9F22FCFFA}" srcOrd="6" destOrd="0" presId="urn:diagrams.loki3.com/VaryingWidthList"/>
    <dgm:cxn modelId="{EFEF7762-555E-40E6-9BC3-0D445ABB19A7}" type="presParOf" srcId="{8AE98C42-EDAF-4935-B51B-11E2D2109FED}" destId="{9B711FC5-76D6-46EB-BFAE-B4B54DB4E19D}" srcOrd="7" destOrd="0" presId="urn:diagrams.loki3.com/VaryingWidthList"/>
    <dgm:cxn modelId="{A72C40E2-08B6-43F6-A8D3-0BF3AC12581E}" type="presParOf" srcId="{8AE98C42-EDAF-4935-B51B-11E2D2109FED}" destId="{F7250B0B-0C7D-49BF-8D13-D13CF1C7385E}" srcOrd="8" destOrd="0" presId="urn:diagrams.loki3.com/VaryingWidthList"/>
    <dgm:cxn modelId="{C0C5DDF3-16C4-41E7-A646-53B96964080E}" type="presParOf" srcId="{8AE98C42-EDAF-4935-B51B-11E2D2109FED}" destId="{F548FAEC-ECB9-4B5C-8355-4648DCBACD4A}" srcOrd="9" destOrd="0" presId="urn:diagrams.loki3.com/VaryingWidthList"/>
    <dgm:cxn modelId="{691B2010-0100-43C1-A63B-AF2B6F72F0DB}" type="presParOf" srcId="{8AE98C42-EDAF-4935-B51B-11E2D2109FED}" destId="{56A672F1-457A-41B5-93AB-D71BC0923015}" srcOrd="10" destOrd="0" presId="urn:diagrams.loki3.com/VaryingWidthList"/>
    <dgm:cxn modelId="{4E8A8A28-5122-40AC-BDFF-83810FFF8CBE}" type="presParOf" srcId="{8AE98C42-EDAF-4935-B51B-11E2D2109FED}" destId="{B4494FD0-2C6B-4733-88BB-C732E8FFE3F6}" srcOrd="11" destOrd="0" presId="urn:diagrams.loki3.com/VaryingWidthList"/>
    <dgm:cxn modelId="{E3A98F4A-B998-46C6-AA44-D0B8FFCA92E7}" type="presParOf" srcId="{8AE98C42-EDAF-4935-B51B-11E2D2109FED}" destId="{1AA022F4-9C26-4D2D-A97F-DF41289CAA38}" srcOrd="12"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9103C-25A7-428B-9877-801E2596E8E4}">
      <dsp:nvSpPr>
        <dsp:cNvPr id="0" name=""/>
        <dsp:cNvSpPr/>
      </dsp:nvSpPr>
      <dsp:spPr>
        <a:xfrm>
          <a:off x="666406" y="424"/>
          <a:ext cx="7200000" cy="680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1. To interact with customers - engage</a:t>
          </a:r>
        </a:p>
      </dsp:txBody>
      <dsp:txXfrm>
        <a:off x="666406" y="424"/>
        <a:ext cx="7200000" cy="680551"/>
      </dsp:txXfrm>
    </dsp:sp>
    <dsp:sp modelId="{1F37A48A-3459-4C80-981A-285414BC7CB1}">
      <dsp:nvSpPr>
        <dsp:cNvPr id="0" name=""/>
        <dsp:cNvSpPr/>
      </dsp:nvSpPr>
      <dsp:spPr>
        <a:xfrm>
          <a:off x="1881406" y="715003"/>
          <a:ext cx="4770000" cy="680551"/>
        </a:xfrm>
        <a:prstGeom prst="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2. To entertain customers</a:t>
          </a:r>
        </a:p>
      </dsp:txBody>
      <dsp:txXfrm>
        <a:off x="1881406" y="715003"/>
        <a:ext cx="4770000" cy="680551"/>
      </dsp:txXfrm>
    </dsp:sp>
    <dsp:sp modelId="{A55206A5-4218-4D51-90C2-BBF550ACDDB8}">
      <dsp:nvSpPr>
        <dsp:cNvPr id="0" name=""/>
        <dsp:cNvSpPr/>
      </dsp:nvSpPr>
      <dsp:spPr>
        <a:xfrm>
          <a:off x="1566406" y="1429582"/>
          <a:ext cx="5400000" cy="680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3. To provide offers and sales</a:t>
          </a:r>
        </a:p>
      </dsp:txBody>
      <dsp:txXfrm>
        <a:off x="1566406" y="1429582"/>
        <a:ext cx="5400000" cy="680551"/>
      </dsp:txXfrm>
    </dsp:sp>
    <dsp:sp modelId="{8503AD8C-0411-4093-A572-6DD9F22FCFFA}">
      <dsp:nvSpPr>
        <dsp:cNvPr id="0" name=""/>
        <dsp:cNvSpPr/>
      </dsp:nvSpPr>
      <dsp:spPr>
        <a:xfrm>
          <a:off x="2556406" y="2144161"/>
          <a:ext cx="3420000" cy="680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4. To gain reviews</a:t>
          </a:r>
        </a:p>
      </dsp:txBody>
      <dsp:txXfrm>
        <a:off x="2556406" y="2144161"/>
        <a:ext cx="3420000" cy="680551"/>
      </dsp:txXfrm>
    </dsp:sp>
    <dsp:sp modelId="{F7250B0B-0C7D-49BF-8D13-D13CF1C7385E}">
      <dsp:nvSpPr>
        <dsp:cNvPr id="0" name=""/>
        <dsp:cNvSpPr/>
      </dsp:nvSpPr>
      <dsp:spPr>
        <a:xfrm>
          <a:off x="1491147" y="2858740"/>
          <a:ext cx="5550517" cy="680551"/>
        </a:xfrm>
        <a:prstGeom prst="rect">
          <a:avLst/>
        </a:prstGeom>
        <a:solidFill>
          <a:srgbClr val="FFC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5. To deliver customer service</a:t>
          </a:r>
        </a:p>
      </dsp:txBody>
      <dsp:txXfrm>
        <a:off x="1491147" y="2858740"/>
        <a:ext cx="5550517" cy="680551"/>
      </dsp:txXfrm>
    </dsp:sp>
    <dsp:sp modelId="{56A672F1-457A-41B5-93AB-D71BC0923015}">
      <dsp:nvSpPr>
        <dsp:cNvPr id="0" name=""/>
        <dsp:cNvSpPr/>
      </dsp:nvSpPr>
      <dsp:spPr>
        <a:xfrm>
          <a:off x="1455517" y="3573319"/>
          <a:ext cx="5621777" cy="680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6. For customer segmentation</a:t>
          </a:r>
        </a:p>
      </dsp:txBody>
      <dsp:txXfrm>
        <a:off x="1455517" y="3573319"/>
        <a:ext cx="5621777" cy="680551"/>
      </dsp:txXfrm>
    </dsp:sp>
    <dsp:sp modelId="{1AA022F4-9C26-4D2D-A97F-DF41289CAA38}">
      <dsp:nvSpPr>
        <dsp:cNvPr id="0" name=""/>
        <dsp:cNvSpPr/>
      </dsp:nvSpPr>
      <dsp:spPr>
        <a:xfrm>
          <a:off x="401713" y="4287898"/>
          <a:ext cx="7729385" cy="680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7. For brand management and awareness</a:t>
          </a:r>
        </a:p>
      </dsp:txBody>
      <dsp:txXfrm>
        <a:off x="401713" y="4287898"/>
        <a:ext cx="7729385" cy="680551"/>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99545-64D2-4F75-9695-153197F0A03A}" type="datetimeFigureOut">
              <a:rPr lang="en-GB" smtClean="0"/>
              <a:t>19/05/2023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53538-3679-46B1-8AF6-20F1F5F4C063}" type="slidenum">
              <a:rPr lang="en-GB" smtClean="0"/>
              <a:t>‹#›</a:t>
            </a:fld>
            <a:endParaRPr lang="en-GB"/>
          </a:p>
        </p:txBody>
      </p:sp>
    </p:spTree>
    <p:extLst>
      <p:ext uri="{BB962C8B-B14F-4D97-AF65-F5344CB8AC3E}">
        <p14:creationId xmlns:p14="http://schemas.microsoft.com/office/powerpoint/2010/main" val="331220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11FC8D-FEAC-3A4D-B17B-284E661AD230}" type="slidenum">
              <a:rPr lang="en-US" smtClean="0"/>
              <a:t>6</a:t>
            </a:fld>
            <a:endParaRPr lang="en-US"/>
          </a:p>
        </p:txBody>
      </p:sp>
    </p:spTree>
    <p:extLst>
      <p:ext uri="{BB962C8B-B14F-4D97-AF65-F5344CB8AC3E}">
        <p14:creationId xmlns:p14="http://schemas.microsoft.com/office/powerpoint/2010/main" val="33233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15bbbc9a5e0_0_4912:notes"/>
          <p:cNvSpPr txBox="1">
            <a:spLocks noGrp="1"/>
          </p:cNvSpPr>
          <p:nvPr>
            <p:ph type="body" idx="1"/>
          </p:nvPr>
        </p:nvSpPr>
        <p:spPr>
          <a:xfrm>
            <a:off x="688817" y="4821507"/>
            <a:ext cx="5510400" cy="3945000"/>
          </a:xfrm>
          <a:prstGeom prst="rect">
            <a:avLst/>
          </a:prstGeom>
          <a:noFill/>
          <a:ln>
            <a:noFill/>
          </a:ln>
        </p:spPr>
        <p:txBody>
          <a:bodyPr spcFirstLastPara="1" wrap="square" lIns="96725" tIns="48350" rIns="96725" bIns="48350" anchor="t" anchorCtr="0">
            <a:noAutofit/>
          </a:bodyPr>
          <a:lstStyle/>
          <a:p>
            <a:pPr marL="0" lvl="0" indent="0" algn="l" rtl="0">
              <a:lnSpc>
                <a:spcPct val="100000"/>
              </a:lnSpc>
              <a:spcBef>
                <a:spcPts val="0"/>
              </a:spcBef>
              <a:spcAft>
                <a:spcPts val="0"/>
              </a:spcAft>
              <a:buSzPts val="1400"/>
              <a:buNone/>
            </a:pPr>
            <a:endParaRPr/>
          </a:p>
        </p:txBody>
      </p:sp>
      <p:sp>
        <p:nvSpPr>
          <p:cNvPr id="1652" name="Google Shape;1652;g15bbbc9a5e0_0_491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https://www.sjss.org.uk/events/national-symphony-orchestra-1</a:t>
            </a:r>
          </a:p>
        </p:txBody>
      </p:sp>
      <p:sp>
        <p:nvSpPr>
          <p:cNvPr id="4" name="Slide Number Placeholder 3"/>
          <p:cNvSpPr>
            <a:spLocks noGrp="1"/>
          </p:cNvSpPr>
          <p:nvPr>
            <p:ph type="sldNum" sz="quarter" idx="5"/>
          </p:nvPr>
        </p:nvSpPr>
        <p:spPr/>
        <p:txBody>
          <a:bodyPr/>
          <a:lstStyle/>
          <a:p>
            <a:fld id="{3B11FC8D-FEAC-3A4D-B17B-284E661AD230}" type="slidenum">
              <a:rPr lang="en-US" smtClean="0"/>
              <a:t>7</a:t>
            </a:fld>
            <a:endParaRPr lang="en-US"/>
          </a:p>
        </p:txBody>
      </p:sp>
    </p:spTree>
    <p:extLst>
      <p:ext uri="{BB962C8B-B14F-4D97-AF65-F5344CB8AC3E}">
        <p14:creationId xmlns:p14="http://schemas.microsoft.com/office/powerpoint/2010/main" val="384315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11FC8D-FEAC-3A4D-B17B-284E661AD230}" type="slidenum">
              <a:rPr lang="en-US" smtClean="0"/>
              <a:t>17</a:t>
            </a:fld>
            <a:endParaRPr lang="en-US"/>
          </a:p>
        </p:txBody>
      </p:sp>
    </p:spTree>
    <p:extLst>
      <p:ext uri="{BB962C8B-B14F-4D97-AF65-F5344CB8AC3E}">
        <p14:creationId xmlns:p14="http://schemas.microsoft.com/office/powerpoint/2010/main" val="327983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13f700735ae_0_5: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13f700735ae_0_5:notes"/>
          <p:cNvSpPr txBox="1">
            <a:spLocks noGrp="1"/>
          </p:cNvSpPr>
          <p:nvPr>
            <p:ph type="body" idx="1"/>
          </p:nvPr>
        </p:nvSpPr>
        <p:spPr>
          <a:xfrm>
            <a:off x="688817" y="4821506"/>
            <a:ext cx="5510400" cy="3945000"/>
          </a:xfrm>
          <a:prstGeom prst="rect">
            <a:avLst/>
          </a:prstGeom>
        </p:spPr>
        <p:txBody>
          <a:bodyPr spcFirstLastPara="1" wrap="square" lIns="96575" tIns="48275" rIns="96575" bIns="48275" anchor="t" anchorCtr="0">
            <a:noAutofit/>
          </a:bodyPr>
          <a:lstStyle/>
          <a:p>
            <a:pPr marL="0" lvl="0" indent="0" algn="l" rtl="0">
              <a:spcBef>
                <a:spcPts val="0"/>
              </a:spcBef>
              <a:spcAft>
                <a:spcPts val="0"/>
              </a:spcAft>
              <a:buNone/>
            </a:pPr>
            <a:endParaRPr/>
          </a:p>
        </p:txBody>
      </p:sp>
      <p:sp>
        <p:nvSpPr>
          <p:cNvPr id="1481" name="Google Shape;1481;g13f700735ae_0_5:notes"/>
          <p:cNvSpPr txBox="1">
            <a:spLocks noGrp="1"/>
          </p:cNvSpPr>
          <p:nvPr>
            <p:ph type="sldNum" idx="12"/>
          </p:nvPr>
        </p:nvSpPr>
        <p:spPr>
          <a:xfrm>
            <a:off x="3901699" y="9516040"/>
            <a:ext cx="2985000" cy="502800"/>
          </a:xfrm>
          <a:prstGeom prst="rect">
            <a:avLst/>
          </a:prstGeom>
        </p:spPr>
        <p:txBody>
          <a:bodyPr spcFirstLastPara="1" wrap="square" lIns="96575" tIns="48275" rIns="96575" bIns="48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143d0c66118_1_0:notes"/>
          <p:cNvSpPr txBox="1">
            <a:spLocks noGrp="1"/>
          </p:cNvSpPr>
          <p:nvPr>
            <p:ph type="body" idx="1"/>
          </p:nvPr>
        </p:nvSpPr>
        <p:spPr>
          <a:xfrm>
            <a:off x="688815" y="4821499"/>
            <a:ext cx="5510400" cy="3945000"/>
          </a:xfrm>
          <a:prstGeom prst="rect">
            <a:avLst/>
          </a:prstGeom>
        </p:spPr>
        <p:txBody>
          <a:bodyPr spcFirstLastPara="1" wrap="square" lIns="96575" tIns="48275" rIns="96575" bIns="4827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
        <p:nvSpPr>
          <p:cNvPr id="1585" name="Google Shape;1585;g143d0c66118_1_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15bbbc9a5e0_0_11338:notes"/>
          <p:cNvSpPr txBox="1">
            <a:spLocks noGrp="1"/>
          </p:cNvSpPr>
          <p:nvPr>
            <p:ph type="body" idx="1"/>
          </p:nvPr>
        </p:nvSpPr>
        <p:spPr>
          <a:xfrm>
            <a:off x="688815" y="4821499"/>
            <a:ext cx="5510400" cy="3945000"/>
          </a:xfrm>
          <a:prstGeom prst="rect">
            <a:avLst/>
          </a:prstGeom>
        </p:spPr>
        <p:txBody>
          <a:bodyPr spcFirstLastPara="1" wrap="square" lIns="96575" tIns="48275" rIns="96575" bIns="48275" anchor="t" anchorCtr="0">
            <a:noAutofit/>
          </a:bodyPr>
          <a:lstStyle/>
          <a:p>
            <a:pPr marL="0" lvl="0" indent="0" algn="l" rtl="0">
              <a:spcBef>
                <a:spcPts val="0"/>
              </a:spcBef>
              <a:spcAft>
                <a:spcPts val="0"/>
              </a:spcAft>
              <a:buNone/>
            </a:pPr>
            <a:endParaRPr/>
          </a:p>
        </p:txBody>
      </p:sp>
      <p:sp>
        <p:nvSpPr>
          <p:cNvPr id="1623" name="Google Shape;1623;g15bbbc9a5e0_0_1133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20f5fd127_0_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220f5fd127_0_0:notes"/>
          <p:cNvSpPr txBox="1">
            <a:spLocks noGrp="1"/>
          </p:cNvSpPr>
          <p:nvPr>
            <p:ph type="body" idx="1"/>
          </p:nvPr>
        </p:nvSpPr>
        <p:spPr>
          <a:xfrm>
            <a:off x="688817" y="4821506"/>
            <a:ext cx="5510400" cy="3945000"/>
          </a:xfrm>
          <a:prstGeom prst="rect">
            <a:avLst/>
          </a:prstGeom>
        </p:spPr>
        <p:txBody>
          <a:bodyPr spcFirstLastPara="1" wrap="square" lIns="96575" tIns="48275" rIns="96575" bIns="48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TALK TRACK/SPEAKER NOTES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Mortgage rates have tripled</a:t>
            </a:r>
            <a:r>
              <a:rPr lang="en-US" sz="1100">
                <a:latin typeface="Arial"/>
                <a:ea typeface="Arial"/>
                <a:cs typeface="Arial"/>
                <a:sym typeface="Arial"/>
              </a:rPr>
              <a:t> since June 2018 up from 2.1% to 6%. This means a mortgage of £250,000, now costs £1,250 compared to £416.67 in June 2018.</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According to MH data</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can see that </a:t>
            </a:r>
            <a:r>
              <a:rPr lang="en-US" sz="1100" b="1">
                <a:latin typeface="Arial"/>
                <a:ea typeface="Arial"/>
                <a:cs typeface="Arial"/>
                <a:sym typeface="Arial"/>
              </a:rPr>
              <a:t>typical saving capacity has eroded: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A typical U.K. household </a:t>
            </a:r>
            <a:r>
              <a:rPr lang="en-US" sz="1100">
                <a:latin typeface="Arial"/>
                <a:ea typeface="Arial"/>
                <a:cs typeface="Arial"/>
                <a:sym typeface="Arial"/>
              </a:rPr>
              <a:t>with a</a:t>
            </a:r>
            <a:r>
              <a:rPr lang="en-US" sz="1100" b="1">
                <a:latin typeface="Arial"/>
                <a:ea typeface="Arial"/>
                <a:cs typeface="Arial"/>
                <a:sym typeface="Arial"/>
              </a:rPr>
              <a:t> net-income of ~£31k</a:t>
            </a:r>
            <a:r>
              <a:rPr lang="en-US" sz="1100">
                <a:latin typeface="Arial"/>
                <a:ea typeface="Arial"/>
                <a:cs typeface="Arial"/>
                <a:sym typeface="Arial"/>
              </a:rPr>
              <a:t> saving capacity has declined from 14% in October 2021 to 6% in October 2022.</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Lower income U.K. household</a:t>
            </a:r>
            <a:r>
              <a:rPr lang="en-US" sz="1100">
                <a:latin typeface="Arial"/>
                <a:ea typeface="Arial"/>
                <a:cs typeface="Arial"/>
                <a:sym typeface="Arial"/>
              </a:rPr>
              <a:t> with a </a:t>
            </a:r>
            <a:r>
              <a:rPr lang="en-US" sz="1100" b="1">
                <a:latin typeface="Arial"/>
                <a:ea typeface="Arial"/>
                <a:cs typeface="Arial"/>
                <a:sym typeface="Arial"/>
              </a:rPr>
              <a:t>net-income of ~£26k</a:t>
            </a:r>
            <a:r>
              <a:rPr lang="en-US" sz="1100">
                <a:latin typeface="Arial"/>
                <a:ea typeface="Arial"/>
                <a:cs typeface="Arial"/>
                <a:sym typeface="Arial"/>
              </a:rPr>
              <a:t> saving capacity has declined from 9% in October 2021 to 0% in October 2022.  In fact, lower income households had to borrow or use up savings to cover a deficit of 7% of their net income in July 2022 and 4% in August 2022 to cover spending.</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Our MH data also shows a </a:t>
            </a:r>
            <a:r>
              <a:rPr lang="en-US" sz="1100" b="1">
                <a:latin typeface="Arial"/>
                <a:ea typeface="Arial"/>
                <a:cs typeface="Arial"/>
                <a:sym typeface="Arial"/>
              </a:rPr>
              <a:t>change in consumer shopping behaviour</a:t>
            </a:r>
            <a:r>
              <a:rPr lang="en-US" sz="1100">
                <a:latin typeface="Arial"/>
                <a:ea typeface="Arial"/>
                <a:cs typeface="Arial"/>
                <a:sym typeface="Arial"/>
              </a:rPr>
              <a:t>. We can see our users are moving towards </a:t>
            </a:r>
            <a:r>
              <a:rPr lang="en-US" sz="1100" b="1">
                <a:latin typeface="Arial"/>
                <a:ea typeface="Arial"/>
                <a:cs typeface="Arial"/>
                <a:sym typeface="Arial"/>
              </a:rPr>
              <a:t>budget supermarkets to reduce the impact of price rices.  When looking at our data this October compared to last year (</a:t>
            </a:r>
            <a:r>
              <a:rPr lang="en-US" sz="1100">
                <a:latin typeface="Arial"/>
                <a:ea typeface="Arial"/>
                <a:cs typeface="Arial"/>
                <a:sym typeface="Arial"/>
              </a:rPr>
              <a:t>2021-10 vs 2022-10), </a:t>
            </a:r>
            <a:r>
              <a:rPr lang="en-US" sz="1100" b="1">
                <a:latin typeface="Arial"/>
                <a:ea typeface="Arial"/>
                <a:cs typeface="Arial"/>
                <a:sym typeface="Arial"/>
              </a:rPr>
              <a:t>shopping at budget retailers Iceland and Lidl is up </a:t>
            </a:r>
            <a:r>
              <a:rPr lang="en-US" sz="1100">
                <a:latin typeface="Arial"/>
                <a:ea typeface="Arial"/>
                <a:cs typeface="Arial"/>
                <a:sym typeface="Arial"/>
              </a:rPr>
              <a:t>at 12% and 6% respectively while s</a:t>
            </a:r>
            <a:r>
              <a:rPr lang="en-US" sz="1100" b="1">
                <a:latin typeface="Arial"/>
                <a:ea typeface="Arial"/>
                <a:cs typeface="Arial"/>
                <a:sym typeface="Arial"/>
              </a:rPr>
              <a:t>hopping at Waitrose is down</a:t>
            </a:r>
            <a:r>
              <a:rPr lang="en-US" sz="1100">
                <a:latin typeface="Arial"/>
                <a:ea typeface="Arial"/>
                <a:cs typeface="Arial"/>
                <a:sym typeface="Arial"/>
              </a:rPr>
              <a:t> 13%</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is very clear, everybody but in particular, those most vulnerable and on low-income will be hit the hardest.</a:t>
            </a:r>
            <a:endParaRPr/>
          </a:p>
        </p:txBody>
      </p:sp>
      <p:sp>
        <p:nvSpPr>
          <p:cNvPr id="443" name="Google Shape;443;g2220f5fd127_0_0:notes"/>
          <p:cNvSpPr txBox="1">
            <a:spLocks noGrp="1"/>
          </p:cNvSpPr>
          <p:nvPr>
            <p:ph type="sldNum" idx="12"/>
          </p:nvPr>
        </p:nvSpPr>
        <p:spPr>
          <a:xfrm>
            <a:off x="3901699" y="9516040"/>
            <a:ext cx="2985000" cy="502800"/>
          </a:xfrm>
          <a:prstGeom prst="rect">
            <a:avLst/>
          </a:prstGeom>
        </p:spPr>
        <p:txBody>
          <a:bodyPr spcFirstLastPara="1" wrap="square" lIns="96575" tIns="48275" rIns="96575" bIns="48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8"/>
        <p:cNvGrpSpPr/>
        <p:nvPr/>
      </p:nvGrpSpPr>
      <p:grpSpPr>
        <a:xfrm>
          <a:off x="0" y="0"/>
          <a:ext cx="0" cy="0"/>
          <a:chOff x="0" y="0"/>
          <a:chExt cx="0" cy="0"/>
        </a:xfrm>
      </p:grpSpPr>
      <p:sp>
        <p:nvSpPr>
          <p:cNvPr id="5049" name="Google Shape;5049;g210ca8e273b_0_17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2400" lvl="0" indent="0" algn="l" rtl="0">
              <a:spcBef>
                <a:spcPts val="0"/>
              </a:spcBef>
              <a:spcAft>
                <a:spcPts val="0"/>
              </a:spcAft>
              <a:buClr>
                <a:schemeClr val="dk1"/>
              </a:buClr>
              <a:buSzPts val="1400"/>
              <a:buFont typeface="Arial"/>
              <a:buNone/>
            </a:pPr>
            <a:r>
              <a:rPr lang="en-GB"/>
              <a:t>Talk track</a:t>
            </a:r>
            <a:endParaRPr/>
          </a:p>
          <a:p>
            <a:pPr marL="152400" lvl="0" indent="0" algn="l" rtl="0">
              <a:spcBef>
                <a:spcPts val="0"/>
              </a:spcBef>
              <a:spcAft>
                <a:spcPts val="0"/>
              </a:spcAft>
              <a:buClr>
                <a:schemeClr val="dk1"/>
              </a:buClr>
              <a:buSzPts val="1400"/>
              <a:buFont typeface="Arial"/>
              <a:buNone/>
            </a:pPr>
            <a:endParaRPr/>
          </a:p>
          <a:p>
            <a:pPr marL="152400" lvl="0" indent="0" algn="l" rtl="0">
              <a:spcBef>
                <a:spcPts val="0"/>
              </a:spcBef>
              <a:spcAft>
                <a:spcPts val="0"/>
              </a:spcAft>
              <a:buClr>
                <a:schemeClr val="dk1"/>
              </a:buClr>
              <a:buSzPts val="1400"/>
              <a:buFont typeface="Arial"/>
              <a:buNone/>
            </a:pPr>
            <a:r>
              <a:rPr lang="en-GB" i="1"/>
              <a:t>(The purpose of this slide is to set the scene and to plant the seed that done well, Consumer Duty is an opportunity for firms, that it relies on putting data at the heart of  the response, and that whilst it’s daunting, Moneyhub is here to help)</a:t>
            </a:r>
            <a:endParaRPr/>
          </a:p>
          <a:p>
            <a:pPr marL="469900" lvl="0" indent="-228600" algn="l" rtl="0">
              <a:spcBef>
                <a:spcPts val="0"/>
              </a:spcBef>
              <a:spcAft>
                <a:spcPts val="0"/>
              </a:spcAft>
              <a:buClr>
                <a:schemeClr val="dk1"/>
              </a:buClr>
              <a:buSzPts val="1400"/>
              <a:buFont typeface="Arial"/>
              <a:buNone/>
            </a:pPr>
            <a:endParaRPr/>
          </a:p>
          <a:p>
            <a:pPr marL="469900" lvl="0" indent="-317500" algn="l" rtl="0">
              <a:spcBef>
                <a:spcPts val="0"/>
              </a:spcBef>
              <a:spcAft>
                <a:spcPts val="0"/>
              </a:spcAft>
              <a:buClr>
                <a:schemeClr val="dk1"/>
              </a:buClr>
              <a:buSzPts val="1400"/>
              <a:buChar char="-"/>
            </a:pPr>
            <a:r>
              <a:rPr lang="en-GB"/>
              <a:t>The purpose of this presentation is to talk about Consumer Duty as a business opportunity</a:t>
            </a:r>
            <a:endParaRPr/>
          </a:p>
          <a:p>
            <a:pPr marL="469900" lvl="0" indent="-228600" algn="l" rtl="0">
              <a:spcBef>
                <a:spcPts val="0"/>
              </a:spcBef>
              <a:spcAft>
                <a:spcPts val="0"/>
              </a:spcAft>
              <a:buClr>
                <a:schemeClr val="dk1"/>
              </a:buClr>
              <a:buSzPts val="1400"/>
              <a:buFont typeface="Arial"/>
              <a:buNone/>
            </a:pPr>
            <a:endParaRPr/>
          </a:p>
          <a:p>
            <a:pPr marL="469900" lvl="0" indent="-317500" algn="l" rtl="0">
              <a:spcBef>
                <a:spcPts val="0"/>
              </a:spcBef>
              <a:spcAft>
                <a:spcPts val="0"/>
              </a:spcAft>
              <a:buClr>
                <a:schemeClr val="dk1"/>
              </a:buClr>
              <a:buSzPts val="1400"/>
              <a:buChar char="-"/>
            </a:pPr>
            <a:r>
              <a:rPr lang="en-GB"/>
              <a:t>And how Moneyhub can help you comply with the Consumer Duty whilst also helping grow your revenues, reduce costs and improve risk management</a:t>
            </a:r>
            <a:endParaRPr/>
          </a:p>
          <a:p>
            <a:pPr marL="469900" lvl="0" indent="-228600" algn="l" rtl="0">
              <a:spcBef>
                <a:spcPts val="0"/>
              </a:spcBef>
              <a:spcAft>
                <a:spcPts val="0"/>
              </a:spcAft>
              <a:buClr>
                <a:schemeClr val="dk1"/>
              </a:buClr>
              <a:buSzPts val="1400"/>
              <a:buFont typeface="Arial"/>
              <a:buNone/>
            </a:pPr>
            <a:endParaRPr/>
          </a:p>
          <a:p>
            <a:pPr marL="469900" lvl="0" indent="-317500" algn="l" rtl="0">
              <a:spcBef>
                <a:spcPts val="0"/>
              </a:spcBef>
              <a:spcAft>
                <a:spcPts val="0"/>
              </a:spcAft>
              <a:buClr>
                <a:schemeClr val="dk1"/>
              </a:buClr>
              <a:buSzPts val="1400"/>
              <a:buChar char="-"/>
            </a:pPr>
            <a:r>
              <a:rPr lang="en-GB">
                <a:latin typeface="Arial"/>
                <a:ea typeface="Arial"/>
                <a:cs typeface="Arial"/>
                <a:sym typeface="Arial"/>
              </a:rPr>
              <a:t>The FCA’s vision for Consumer Duty is that: </a:t>
            </a:r>
            <a:endParaRPr/>
          </a:p>
          <a:p>
            <a:pPr marL="469900" lvl="0" indent="-228600" algn="l" rtl="0">
              <a:spcBef>
                <a:spcPts val="0"/>
              </a:spcBef>
              <a:spcAft>
                <a:spcPts val="0"/>
              </a:spcAft>
              <a:buClr>
                <a:schemeClr val="dk1"/>
              </a:buClr>
              <a:buSzPts val="1400"/>
              <a:buFont typeface="Arial"/>
              <a:buNone/>
            </a:pPr>
            <a:endParaRPr>
              <a:latin typeface="Arial"/>
              <a:ea typeface="Arial"/>
              <a:cs typeface="Arial"/>
              <a:sym typeface="Arial"/>
            </a:endParaRPr>
          </a:p>
          <a:p>
            <a:pPr marL="469900" lvl="0" indent="-317500" algn="l" rtl="0">
              <a:spcBef>
                <a:spcPts val="0"/>
              </a:spcBef>
              <a:spcAft>
                <a:spcPts val="0"/>
              </a:spcAft>
              <a:buClr>
                <a:schemeClr val="dk1"/>
              </a:buClr>
              <a:buSzPts val="1400"/>
              <a:buChar char="-"/>
            </a:pPr>
            <a:r>
              <a:rPr lang="en-GB">
                <a:latin typeface="Arial"/>
                <a:ea typeface="Arial"/>
                <a:cs typeface="Arial"/>
                <a:sym typeface="Arial"/>
              </a:rPr>
              <a:t>1. It p</a:t>
            </a:r>
            <a:r>
              <a:rPr lang="en-GB">
                <a:latin typeface="Verdana"/>
                <a:ea typeface="Verdana"/>
                <a:cs typeface="Verdana"/>
                <a:sym typeface="Verdana"/>
              </a:rPr>
              <a:t>rovides a fairer basis for competition</a:t>
            </a:r>
            <a:endParaRPr/>
          </a:p>
          <a:p>
            <a:pPr marL="469900" lvl="0" indent="-228600" algn="l" rtl="0">
              <a:spcBef>
                <a:spcPts val="0"/>
              </a:spcBef>
              <a:spcAft>
                <a:spcPts val="0"/>
              </a:spcAft>
              <a:buClr>
                <a:schemeClr val="dk1"/>
              </a:buClr>
              <a:buSzPts val="1400"/>
              <a:buFont typeface="Arial"/>
              <a:buNone/>
            </a:pPr>
            <a:endParaRPr>
              <a:latin typeface="Verdana"/>
              <a:ea typeface="Verdana"/>
              <a:cs typeface="Verdana"/>
              <a:sym typeface="Verdana"/>
            </a:endParaRPr>
          </a:p>
          <a:p>
            <a:pPr marL="469900" lvl="0" indent="-317500" algn="l" rtl="0">
              <a:spcBef>
                <a:spcPts val="0"/>
              </a:spcBef>
              <a:spcAft>
                <a:spcPts val="0"/>
              </a:spcAft>
              <a:buClr>
                <a:schemeClr val="dk1"/>
              </a:buClr>
              <a:buSzPts val="1400"/>
              <a:buChar char="-"/>
            </a:pPr>
            <a:r>
              <a:rPr lang="en-GB">
                <a:latin typeface="Verdana"/>
                <a:ea typeface="Verdana"/>
                <a:cs typeface="Verdana"/>
                <a:sym typeface="Verdana"/>
              </a:rPr>
              <a:t>2. The flexibility of an outcomes-focused, rather than prescriptive, approach</a:t>
            </a:r>
            <a:endParaRPr/>
          </a:p>
          <a:p>
            <a:pPr marL="469900" lvl="0" indent="-228600" algn="l" rtl="0">
              <a:spcBef>
                <a:spcPts val="0"/>
              </a:spcBef>
              <a:spcAft>
                <a:spcPts val="0"/>
              </a:spcAft>
              <a:buClr>
                <a:schemeClr val="dk1"/>
              </a:buClr>
              <a:buSzPts val="1400"/>
              <a:buFont typeface="Arial"/>
              <a:buNone/>
            </a:pPr>
            <a:endParaRPr>
              <a:latin typeface="Verdana"/>
              <a:ea typeface="Verdana"/>
              <a:cs typeface="Verdana"/>
              <a:sym typeface="Verdana"/>
            </a:endParaRPr>
          </a:p>
          <a:p>
            <a:pPr marL="469900" lvl="0" indent="-317500" algn="l" rtl="0">
              <a:spcBef>
                <a:spcPts val="0"/>
              </a:spcBef>
              <a:spcAft>
                <a:spcPts val="0"/>
              </a:spcAft>
              <a:buClr>
                <a:schemeClr val="dk1"/>
              </a:buClr>
              <a:buSzPts val="1400"/>
              <a:buChar char="-"/>
            </a:pPr>
            <a:r>
              <a:rPr lang="en-GB">
                <a:latin typeface="Verdana"/>
                <a:ea typeface="Verdana"/>
                <a:cs typeface="Verdana"/>
                <a:sym typeface="Verdana"/>
              </a:rPr>
              <a:t>3. And a boost to growth and innovation</a:t>
            </a:r>
            <a:endParaRPr>
              <a:latin typeface="Arial"/>
              <a:ea typeface="Arial"/>
              <a:cs typeface="Arial"/>
              <a:sym typeface="Arial"/>
            </a:endParaRPr>
          </a:p>
          <a:p>
            <a:pPr marL="469900" lvl="0" indent="-228600" algn="l" rtl="0">
              <a:spcBef>
                <a:spcPts val="0"/>
              </a:spcBef>
              <a:spcAft>
                <a:spcPts val="0"/>
              </a:spcAft>
              <a:buClr>
                <a:schemeClr val="dk1"/>
              </a:buClr>
              <a:buSzPts val="1400"/>
              <a:buFont typeface="Arial"/>
              <a:buNone/>
            </a:pPr>
            <a:endParaRPr>
              <a:latin typeface="Arial"/>
              <a:ea typeface="Arial"/>
              <a:cs typeface="Arial"/>
              <a:sym typeface="Arial"/>
            </a:endParaRPr>
          </a:p>
          <a:p>
            <a:pPr marL="469900" lvl="0" indent="-228600" algn="l" rtl="0">
              <a:spcBef>
                <a:spcPts val="0"/>
              </a:spcBef>
              <a:spcAft>
                <a:spcPts val="0"/>
              </a:spcAft>
              <a:buClr>
                <a:schemeClr val="dk1"/>
              </a:buClr>
              <a:buSzPts val="1400"/>
              <a:buFont typeface="Arial"/>
              <a:buNone/>
            </a:pPr>
            <a:endParaRPr>
              <a:latin typeface="Arial"/>
              <a:ea typeface="Arial"/>
              <a:cs typeface="Arial"/>
              <a:sym typeface="Arial"/>
            </a:endParaRPr>
          </a:p>
          <a:p>
            <a:pPr marL="152400" lvl="0" indent="0" algn="l" rtl="0">
              <a:spcBef>
                <a:spcPts val="0"/>
              </a:spcBef>
              <a:spcAft>
                <a:spcPts val="0"/>
              </a:spcAft>
              <a:buClr>
                <a:schemeClr val="dk1"/>
              </a:buClr>
              <a:buSzPts val="1400"/>
              <a:buFont typeface="Arial"/>
              <a:buNone/>
            </a:pPr>
            <a:r>
              <a:rPr lang="en-GB">
                <a:latin typeface="Arial"/>
                <a:ea typeface="Arial"/>
                <a:cs typeface="Arial"/>
                <a:sym typeface="Arial"/>
              </a:rPr>
              <a:t>TAKEAWAY</a:t>
            </a:r>
            <a:endParaRPr/>
          </a:p>
          <a:p>
            <a:pPr marL="152400" lvl="0" indent="0" algn="l" rtl="0">
              <a:spcBef>
                <a:spcPts val="0"/>
              </a:spcBef>
              <a:spcAft>
                <a:spcPts val="0"/>
              </a:spcAft>
              <a:buClr>
                <a:schemeClr val="dk1"/>
              </a:buClr>
              <a:buSzPts val="1400"/>
              <a:buFont typeface="Arial"/>
              <a:buNone/>
            </a:pPr>
            <a:endParaRPr>
              <a:latin typeface="Arial"/>
              <a:ea typeface="Arial"/>
              <a:cs typeface="Arial"/>
              <a:sym typeface="Arial"/>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If you take just one thing away from this presentation it’s that Consumer Duty is a significant shift, both for firms and for the FCA. </a:t>
            </a:r>
            <a:r>
              <a:rPr lang="en-GB" b="1">
                <a:latin typeface="Verdana"/>
                <a:ea typeface="Verdana"/>
                <a:cs typeface="Verdana"/>
                <a:sym typeface="Verdana"/>
              </a:rPr>
              <a:t>It is also an opportunity for firms</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Don’t just take my word for it – these are the words of the FCA’s Sheldon Mills in his speech at the end of September.</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This shift means putting customers in a position:</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1. Where they can make informed decisions;</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2. Where they are presented with suitable products and services for their individual needs;</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3. Where they receive fair value for those purchases;</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The duty will require all firms whether designing, manufacturing, distributing or advising on products and services, to put retail customers’ needs first</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The question is how do you do this, and how do you create value from it? </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I want to talk about</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1. The win:win of consumer duty</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2. The role of data in consumer duty compliance </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171450" algn="l" rtl="0">
              <a:spcBef>
                <a:spcPts val="0"/>
              </a:spcBef>
              <a:spcAft>
                <a:spcPts val="0"/>
              </a:spcAft>
              <a:buClr>
                <a:schemeClr val="dk1"/>
              </a:buClr>
              <a:buSzPts val="1400"/>
              <a:buFont typeface="Verdana"/>
              <a:buChar char="-"/>
            </a:pPr>
            <a:r>
              <a:rPr lang="en-GB">
                <a:latin typeface="Verdana"/>
                <a:ea typeface="Verdana"/>
                <a:cs typeface="Verdana"/>
                <a:sym typeface="Verdana"/>
              </a:rPr>
              <a:t>3. And Moneyhub’s role in guiding you to the data you need</a:t>
            </a:r>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82550" algn="l" rtl="0">
              <a:spcBef>
                <a:spcPts val="0"/>
              </a:spcBef>
              <a:spcAft>
                <a:spcPts val="0"/>
              </a:spcAft>
              <a:buClr>
                <a:schemeClr val="dk1"/>
              </a:buClr>
              <a:buSzPts val="1400"/>
              <a:buFont typeface="Calibri"/>
              <a:buNone/>
            </a:pPr>
            <a:endParaRPr>
              <a:latin typeface="Verdana"/>
              <a:ea typeface="Verdana"/>
              <a:cs typeface="Verdana"/>
              <a:sym typeface="Verdana"/>
            </a:endParaRPr>
          </a:p>
          <a:p>
            <a:pPr marL="323850" lvl="0" indent="-82550" algn="l" rtl="0">
              <a:spcBef>
                <a:spcPts val="0"/>
              </a:spcBef>
              <a:spcAft>
                <a:spcPts val="0"/>
              </a:spcAft>
              <a:buClr>
                <a:schemeClr val="dk1"/>
              </a:buClr>
              <a:buSzPts val="1400"/>
              <a:buFont typeface="Calibri"/>
              <a:buNone/>
            </a:pPr>
            <a:endParaRPr>
              <a:latin typeface="Arial"/>
              <a:ea typeface="Arial"/>
              <a:cs typeface="Arial"/>
              <a:sym typeface="Arial"/>
            </a:endParaRPr>
          </a:p>
          <a:p>
            <a:pPr marL="0" lvl="0" indent="0" algn="l" rtl="0">
              <a:spcBef>
                <a:spcPts val="0"/>
              </a:spcBef>
              <a:spcAft>
                <a:spcPts val="0"/>
              </a:spcAft>
              <a:buNone/>
            </a:pPr>
            <a:endParaRPr/>
          </a:p>
        </p:txBody>
      </p:sp>
      <p:sp>
        <p:nvSpPr>
          <p:cNvPr id="5050" name="Google Shape;5050;g210ca8e273b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71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Master" Target="../slideMasters/slideMaster5.xml"/><Relationship Id="rId5" Type="http://schemas.openxmlformats.org/officeDocument/2006/relationships/image" Target="../media/image205.png"/><Relationship Id="rId4" Type="http://schemas.openxmlformats.org/officeDocument/2006/relationships/image" Target="../media/image20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Master" Target="../slideMasters/slideMaster5.xml"/><Relationship Id="rId5" Type="http://schemas.openxmlformats.org/officeDocument/2006/relationships/image" Target="../media/image205.png"/><Relationship Id="rId4" Type="http://schemas.openxmlformats.org/officeDocument/2006/relationships/image" Target="../media/image20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Master" Target="../slideMasters/slideMaster5.xml"/><Relationship Id="rId5" Type="http://schemas.openxmlformats.org/officeDocument/2006/relationships/image" Target="../media/image205.png"/><Relationship Id="rId4" Type="http://schemas.openxmlformats.org/officeDocument/2006/relationships/image" Target="../media/image20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image" Target="../media/image36.png"/><Relationship Id="rId16"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27.png"/><Relationship Id="rId15" Type="http://schemas.openxmlformats.org/officeDocument/2006/relationships/image" Target="../media/image44.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39.png"/><Relationship Id="rId1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hyperlink" Target="https://www.moneyhub.com/case-study/aon-financial-wellbeing-app-to-help-employers-support-employee-financial-wellbeing" TargetMode="External"/><Relationship Id="rId1" Type="http://schemas.openxmlformats.org/officeDocument/2006/relationships/slideMaster" Target="../slideMasters/slideMaster3.xml"/><Relationship Id="rId6" Type="http://schemas.openxmlformats.org/officeDocument/2006/relationships/hyperlink" Target="https://www.moneyhub.com/case-study/how-onebanks-uses-open-banking-to-bring-branches-back-to-the-high-street" TargetMode="External"/><Relationship Id="rId11" Type="http://schemas.openxmlformats.org/officeDocument/2006/relationships/image" Target="../media/image65.png"/><Relationship Id="rId5" Type="http://schemas.openxmlformats.org/officeDocument/2006/relationships/hyperlink" Target="https://www.moneyhub.com/case-study/lloyds-banking-group" TargetMode="External"/><Relationship Id="rId10" Type="http://schemas.openxmlformats.org/officeDocument/2006/relationships/image" Target="../media/image64.png"/><Relationship Id="rId4" Type="http://schemas.openxmlformats.org/officeDocument/2006/relationships/hyperlink" Target="https://www.moneyhub.com/case-study/mercer-pension-modeller" TargetMode="External"/><Relationship Id="rId9" Type="http://schemas.openxmlformats.org/officeDocument/2006/relationships/image" Target="../media/image6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www.moneyhub.com/case-study/how-the-big-exchange-is-using-open-finance-to-counter-financial-exclusion" TargetMode="Externa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hyperlink" Target="https://www.moneyhub.com/case-study/nationwide-why-we-chose-moneyhub" TargetMode="External"/><Relationship Id="rId1" Type="http://schemas.openxmlformats.org/officeDocument/2006/relationships/slideMaster" Target="../slideMasters/slideMaster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jpg"/><Relationship Id="rId4" Type="http://schemas.openxmlformats.org/officeDocument/2006/relationships/hyperlink" Target="https://www.moneyhub.com/case-study/qr-code-payments-help-schroders-raise-12000-for-charity" TargetMode="External"/><Relationship Id="rId9" Type="http://schemas.openxmlformats.org/officeDocument/2006/relationships/image" Target="../media/image7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jp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jp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Master" Target="../slideMasters/slideMaster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87.png"/><Relationship Id="rId22" Type="http://schemas.openxmlformats.org/officeDocument/2006/relationships/image" Target="../media/image9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97.png"/><Relationship Id="rId21" Type="http://schemas.openxmlformats.org/officeDocument/2006/relationships/image" Target="../media/image115.png"/><Relationship Id="rId34" Type="http://schemas.openxmlformats.org/officeDocument/2006/relationships/image" Target="../media/image128.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33" Type="http://schemas.openxmlformats.org/officeDocument/2006/relationships/image" Target="../media/image127.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123.png"/><Relationship Id="rId1" Type="http://schemas.openxmlformats.org/officeDocument/2006/relationships/slideMaster" Target="../slideMasters/slideMaster3.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32" Type="http://schemas.openxmlformats.org/officeDocument/2006/relationships/image" Target="../media/image126.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28" Type="http://schemas.openxmlformats.org/officeDocument/2006/relationships/image" Target="../media/image122.png"/><Relationship Id="rId10" Type="http://schemas.openxmlformats.org/officeDocument/2006/relationships/image" Target="../media/image104.png"/><Relationship Id="rId19" Type="http://schemas.openxmlformats.org/officeDocument/2006/relationships/image" Target="../media/image113.png"/><Relationship Id="rId31" Type="http://schemas.openxmlformats.org/officeDocument/2006/relationships/image" Target="../media/image125.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 Id="rId30" Type="http://schemas.openxmlformats.org/officeDocument/2006/relationships/image" Target="../media/image124.png"/><Relationship Id="rId8" Type="http://schemas.openxmlformats.org/officeDocument/2006/relationships/image" Target="../media/image10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Master" Target="../slideMasters/slideMaster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38.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37.png"/><Relationship Id="rId1" Type="http://schemas.openxmlformats.org/officeDocument/2006/relationships/slideMaster" Target="../slideMasters/slideMaster3.xml"/><Relationship Id="rId6" Type="http://schemas.openxmlformats.org/officeDocument/2006/relationships/image" Target="../media/image141.png"/><Relationship Id="rId11" Type="http://schemas.openxmlformats.org/officeDocument/2006/relationships/image" Target="../media/image133.png"/><Relationship Id="rId5" Type="http://schemas.openxmlformats.org/officeDocument/2006/relationships/image" Target="../media/image140.png"/><Relationship Id="rId10" Type="http://schemas.openxmlformats.org/officeDocument/2006/relationships/image" Target="../media/image132.png"/><Relationship Id="rId4" Type="http://schemas.openxmlformats.org/officeDocument/2006/relationships/image" Target="../media/image139.png"/><Relationship Id="rId9" Type="http://schemas.openxmlformats.org/officeDocument/2006/relationships/image" Target="../media/image131.png"/><Relationship Id="rId14" Type="http://schemas.openxmlformats.org/officeDocument/2006/relationships/image" Target="../media/image13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Master" Target="../slideMasters/slideMaster3.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Master" Target="../slideMasters/slideMaster3.xml"/><Relationship Id="rId4" Type="http://schemas.openxmlformats.org/officeDocument/2006/relationships/image" Target="../media/image14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Master" Target="../slideMasters/slideMaster3.xml"/><Relationship Id="rId4" Type="http://schemas.openxmlformats.org/officeDocument/2006/relationships/image" Target="../media/image14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Master" Target="../slideMasters/slideMaster3.xml"/><Relationship Id="rId5" Type="http://schemas.openxmlformats.org/officeDocument/2006/relationships/image" Target="../media/image151.png"/><Relationship Id="rId4" Type="http://schemas.openxmlformats.org/officeDocument/2006/relationships/image" Target="../media/image1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6" Type="http://schemas.openxmlformats.org/officeDocument/2006/relationships/image" Target="../media/image153.png"/><Relationship Id="rId1" Type="http://schemas.openxmlformats.org/officeDocument/2006/relationships/slideMaster" Target="../slideMasters/slideMaster3.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5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Master" Target="../slideMasters/slideMaster3.xml"/><Relationship Id="rId5" Type="http://schemas.openxmlformats.org/officeDocument/2006/relationships/image" Target="../media/image158.png"/><Relationship Id="rId4" Type="http://schemas.openxmlformats.org/officeDocument/2006/relationships/image" Target="../media/image15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9.png"/><Relationship Id="rId18" Type="http://schemas.openxmlformats.org/officeDocument/2006/relationships/image" Target="../media/image174.png"/><Relationship Id="rId26" Type="http://schemas.openxmlformats.org/officeDocument/2006/relationships/image" Target="../media/image182.png"/><Relationship Id="rId3" Type="http://schemas.openxmlformats.org/officeDocument/2006/relationships/image" Target="../media/image160.png"/><Relationship Id="rId21" Type="http://schemas.openxmlformats.org/officeDocument/2006/relationships/image" Target="../media/image177.png"/><Relationship Id="rId7" Type="http://schemas.openxmlformats.org/officeDocument/2006/relationships/image" Target="../media/image164.png"/><Relationship Id="rId12" Type="http://schemas.openxmlformats.org/officeDocument/2006/relationships/image" Target="../media/image124.png"/><Relationship Id="rId17" Type="http://schemas.openxmlformats.org/officeDocument/2006/relationships/image" Target="../media/image173.png"/><Relationship Id="rId25" Type="http://schemas.openxmlformats.org/officeDocument/2006/relationships/image" Target="../media/image181.png"/><Relationship Id="rId2" Type="http://schemas.openxmlformats.org/officeDocument/2006/relationships/image" Target="../media/image159.png"/><Relationship Id="rId16" Type="http://schemas.openxmlformats.org/officeDocument/2006/relationships/image" Target="../media/image172.png"/><Relationship Id="rId20" Type="http://schemas.openxmlformats.org/officeDocument/2006/relationships/image" Target="../media/image176.png"/><Relationship Id="rId1" Type="http://schemas.openxmlformats.org/officeDocument/2006/relationships/slideMaster" Target="../slideMasters/slideMaster3.xml"/><Relationship Id="rId6" Type="http://schemas.openxmlformats.org/officeDocument/2006/relationships/image" Target="../media/image163.png"/><Relationship Id="rId11" Type="http://schemas.openxmlformats.org/officeDocument/2006/relationships/image" Target="../media/image168.png"/><Relationship Id="rId24" Type="http://schemas.openxmlformats.org/officeDocument/2006/relationships/image" Target="../media/image180.png"/><Relationship Id="rId5" Type="http://schemas.openxmlformats.org/officeDocument/2006/relationships/image" Target="../media/image162.png"/><Relationship Id="rId15" Type="http://schemas.openxmlformats.org/officeDocument/2006/relationships/image" Target="../media/image171.png"/><Relationship Id="rId23" Type="http://schemas.openxmlformats.org/officeDocument/2006/relationships/image" Target="../media/image179.png"/><Relationship Id="rId10" Type="http://schemas.openxmlformats.org/officeDocument/2006/relationships/image" Target="../media/image167.png"/><Relationship Id="rId19" Type="http://schemas.openxmlformats.org/officeDocument/2006/relationships/image" Target="../media/image175.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0.png"/><Relationship Id="rId22" Type="http://schemas.openxmlformats.org/officeDocument/2006/relationships/image" Target="../media/image17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Master" Target="../slideMasters/slideMaster3.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8.png"/><Relationship Id="rId1" Type="http://schemas.openxmlformats.org/officeDocument/2006/relationships/slideMaster" Target="../slideMasters/slideMaster3.xml"/><Relationship Id="rId5" Type="http://schemas.openxmlformats.org/officeDocument/2006/relationships/image" Target="../media/image190.png"/><Relationship Id="rId4" Type="http://schemas.openxmlformats.org/officeDocument/2006/relationships/image" Target="../media/image18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image" Target="../media/image191.png"/><Relationship Id="rId1" Type="http://schemas.openxmlformats.org/officeDocument/2006/relationships/slideMaster" Target="../slideMasters/slideMaster3.xml"/><Relationship Id="rId6" Type="http://schemas.openxmlformats.org/officeDocument/2006/relationships/hyperlink" Target="https://www.moneyhub.com/s/Full_User_Stories_Interactive.pdf" TargetMode="External"/><Relationship Id="rId5" Type="http://schemas.openxmlformats.org/officeDocument/2006/relationships/image" Target="../media/image194.png"/><Relationship Id="rId4" Type="http://schemas.openxmlformats.org/officeDocument/2006/relationships/image" Target="../media/image19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D9FF-4D9D-B074-F732-DD59F927A6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9648C0-F9FF-8AEC-8B5F-3DD9CFB62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F9738E-FA84-81B8-01F8-E48D6EEBC8A0}"/>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74E2BCB0-B1A1-72E9-4364-CFAF34D342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89FFB-487D-7B91-F0B1-652C37E22696}"/>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307936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DE75-88B9-12FD-E3B3-79424375A2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92AE14-A4EA-A593-D1F5-4D503A157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452730-4DA1-30BD-E743-3C794AD0E7CD}"/>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59FB5E4E-E944-6BD6-29B9-329E3B8BF4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6AAF25-EF3E-E989-02D3-E53B9BDA237E}"/>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2401566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4">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50"/>
            <a:ext cx="10948492" cy="702834"/>
          </a:xfrm>
          <a:noFill/>
        </p:spPr>
        <p:txBody>
          <a:bodyPr anchor="t" anchorCtr="1">
            <a:noAutofit/>
          </a:bodyPr>
          <a:lstStyle>
            <a:lvl1pPr marL="0" indent="0" algn="ctr">
              <a:buNone/>
              <a:defRPr sz="2083">
                <a:solidFill>
                  <a:srgbClr val="323232"/>
                </a:solidFill>
                <a:latin typeface="+mn-lt"/>
              </a:defRPr>
            </a:lvl1pPr>
            <a:lvl2pPr marL="609339" indent="0" algn="ctr">
              <a:buNone/>
              <a:defRPr>
                <a:solidFill>
                  <a:schemeClr val="tx1">
                    <a:tint val="75000"/>
                  </a:schemeClr>
                </a:solidFill>
              </a:defRPr>
            </a:lvl2pPr>
            <a:lvl3pPr marL="1218678" indent="0" algn="ctr">
              <a:buNone/>
              <a:defRPr>
                <a:solidFill>
                  <a:schemeClr val="tx1">
                    <a:tint val="75000"/>
                  </a:schemeClr>
                </a:solidFill>
              </a:defRPr>
            </a:lvl3pPr>
            <a:lvl4pPr marL="1828017" indent="0" algn="ctr">
              <a:buNone/>
              <a:defRPr>
                <a:solidFill>
                  <a:schemeClr val="tx1">
                    <a:tint val="75000"/>
                  </a:schemeClr>
                </a:solidFill>
              </a:defRPr>
            </a:lvl4pPr>
            <a:lvl5pPr marL="2437356" indent="0" algn="ctr">
              <a:buNone/>
              <a:defRPr>
                <a:solidFill>
                  <a:schemeClr val="tx1">
                    <a:tint val="75000"/>
                  </a:schemeClr>
                </a:solidFill>
              </a:defRPr>
            </a:lvl5pPr>
            <a:lvl6pPr marL="3046695" indent="0" algn="ctr">
              <a:buNone/>
              <a:defRPr>
                <a:solidFill>
                  <a:schemeClr val="tx1">
                    <a:tint val="75000"/>
                  </a:schemeClr>
                </a:solidFill>
              </a:defRPr>
            </a:lvl6pPr>
            <a:lvl7pPr marL="3656035" indent="0" algn="ctr">
              <a:buNone/>
              <a:defRPr>
                <a:solidFill>
                  <a:schemeClr val="tx1">
                    <a:tint val="75000"/>
                  </a:schemeClr>
                </a:solidFill>
              </a:defRPr>
            </a:lvl7pPr>
            <a:lvl8pPr marL="4265374" indent="0" algn="ctr">
              <a:buNone/>
              <a:defRPr>
                <a:solidFill>
                  <a:schemeClr val="tx1">
                    <a:tint val="75000"/>
                  </a:schemeClr>
                </a:solidFill>
              </a:defRPr>
            </a:lvl8pPr>
            <a:lvl9pPr marL="4874713"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4" y="1201750"/>
            <a:ext cx="6009537" cy="3671900"/>
          </a:xfrm>
          <a:prstGeom prst="rect">
            <a:avLst/>
          </a:prstGeom>
        </p:spPr>
      </p:pic>
    </p:spTree>
    <p:extLst>
      <p:ext uri="{BB962C8B-B14F-4D97-AF65-F5344CB8AC3E}">
        <p14:creationId xmlns:p14="http://schemas.microsoft.com/office/powerpoint/2010/main" val="409009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4" y="1684485"/>
            <a:ext cx="10948492" cy="4223616"/>
          </a:xfrm>
        </p:spPr>
        <p:txBody>
          <a:bodyPr lIns="0" tIns="0" rIns="0" bIns="0"/>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8C36F4FB-33C5-6845-BE8E-1E08E70CB931}"/>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05360838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p:spPr>
        <p:txBody>
          <a:bodyPr/>
          <a:lstStyle>
            <a:lvl1pPr marL="0" indent="0">
              <a:buFontTx/>
              <a:buNone/>
              <a:defRPr/>
            </a:lvl1pPr>
          </a:lstStyle>
          <a:p>
            <a:pPr lvl="0"/>
            <a:r>
              <a:rPr lang="en-US"/>
              <a:t>Edit Master text styles</a:t>
            </a:r>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9658F56F-87D0-064D-B424-93D0E9AAE3F1}"/>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95965148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8" name="Title Placeholder 1">
            <a:extLst>
              <a:ext uri="{FF2B5EF4-FFF2-40B4-BE49-F238E27FC236}">
                <a16:creationId xmlns:a16="http://schemas.microsoft.com/office/drawing/2014/main" id="{6464783E-7D3C-2F4E-A1C5-C97D8C8826BA}"/>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03927207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a:noFill/>
        </p:spPr>
        <p:txBody>
          <a:bodyPr/>
          <a:lstStyle>
            <a:lvl1pPr marL="0" indent="0">
              <a:buFontTx/>
              <a:buNone/>
              <a:defRPr/>
            </a:lvl1pPr>
          </a:lstStyle>
          <a:p>
            <a:pPr lvl="0"/>
            <a:r>
              <a:rPr lang="en-US"/>
              <a:t>Edit Master text styles</a:t>
            </a:r>
          </a:p>
          <a:p>
            <a:pPr lvl="0"/>
            <a:endParaRPr lang="en-US"/>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601D71E2-E738-3744-BEC2-2F3ABAACB44A}"/>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pic>
        <p:nvPicPr>
          <p:cNvPr id="10" name="Picture 9" descr="Sky Logo">
            <a:extLst>
              <a:ext uri="{FF2B5EF4-FFF2-40B4-BE49-F238E27FC236}">
                <a16:creationId xmlns:a16="http://schemas.microsoft.com/office/drawing/2014/main" id="{6665B3D6-B7A7-FF46-B33F-598DED3F0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6" y="6007078"/>
            <a:ext cx="793282" cy="484705"/>
          </a:xfrm>
          <a:prstGeom prst="rect">
            <a:avLst/>
          </a:prstGeom>
        </p:spPr>
      </p:pic>
    </p:spTree>
    <p:extLst>
      <p:ext uri="{BB962C8B-B14F-4D97-AF65-F5344CB8AC3E}">
        <p14:creationId xmlns:p14="http://schemas.microsoft.com/office/powerpoint/2010/main" val="128377869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5233619"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60"/>
            <a:ext cx="5233619" cy="642371"/>
          </a:xfrm>
        </p:spPr>
        <p:txBody>
          <a:bodyPr/>
          <a:lstStyle>
            <a:lvl1pPr marL="0" indent="0">
              <a:buFontTx/>
              <a:buNone/>
              <a:defRPr sz="2083">
                <a:latin typeface="+mj-lt"/>
              </a:defRPr>
            </a:lvl1pPr>
          </a:lstStyle>
          <a:p>
            <a:pPr lvl="0"/>
            <a:r>
              <a:rPr lang="en-US"/>
              <a:t>Edit Master text styles</a:t>
            </a:r>
          </a:p>
        </p:txBody>
      </p:sp>
      <p:sp>
        <p:nvSpPr>
          <p:cNvPr id="8" name="Picture Placeholder 2">
            <a:extLst>
              <a:ext uri="{FF2B5EF4-FFF2-40B4-BE49-F238E27FC236}">
                <a16:creationId xmlns:a16="http://schemas.microsoft.com/office/drawing/2014/main" id="{7B3636FA-2AED-064B-91B0-F81E40A74D85}"/>
              </a:ext>
            </a:extLst>
          </p:cNvPr>
          <p:cNvSpPr>
            <a:spLocks noGrp="1"/>
          </p:cNvSpPr>
          <p:nvPr>
            <p:ph type="pic" sz="quarter" idx="13" hasCustomPrompt="1"/>
          </p:nvPr>
        </p:nvSpPr>
        <p:spPr>
          <a:xfrm>
            <a:off x="6108403" y="293536"/>
            <a:ext cx="578595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itle Placeholder 1">
            <a:extLst>
              <a:ext uri="{FF2B5EF4-FFF2-40B4-BE49-F238E27FC236}">
                <a16:creationId xmlns:a16="http://schemas.microsoft.com/office/drawing/2014/main" id="{27431026-ED0C-754F-8B89-65E4733585A7}"/>
              </a:ext>
            </a:extLst>
          </p:cNvPr>
          <p:cNvSpPr>
            <a:spLocks noGrp="1"/>
          </p:cNvSpPr>
          <p:nvPr>
            <p:ph type="title"/>
          </p:nvPr>
        </p:nvSpPr>
        <p:spPr>
          <a:xfrm>
            <a:off x="621757" y="608574"/>
            <a:ext cx="5233619"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49006471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85554614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150518547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3" name="Content Placeholder 2"/>
          <p:cNvSpPr>
            <a:spLocks noGrp="1"/>
          </p:cNvSpPr>
          <p:nvPr>
            <p:ph sz="half" idx="1" hasCustomPrompt="1"/>
          </p:nvPr>
        </p:nvSpPr>
        <p:spPr>
          <a:xfrm>
            <a:off x="621755" y="1684487"/>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itle Placeholder 1">
            <a:extLst>
              <a:ext uri="{FF2B5EF4-FFF2-40B4-BE49-F238E27FC236}">
                <a16:creationId xmlns:a16="http://schemas.microsoft.com/office/drawing/2014/main" id="{76EF461A-91A7-754D-A6D1-DD1EA3AFEE8E}"/>
              </a:ext>
            </a:extLst>
          </p:cNvPr>
          <p:cNvSpPr>
            <a:spLocks noGrp="1"/>
          </p:cNvSpPr>
          <p:nvPr>
            <p:ph type="title"/>
          </p:nvPr>
        </p:nvSpPr>
        <p:spPr>
          <a:xfrm>
            <a:off x="621756" y="608572"/>
            <a:ext cx="5353596" cy="1075915"/>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42839339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4">
            <a:extLst>
              <a:ext uri="{FF2B5EF4-FFF2-40B4-BE49-F238E27FC236}">
                <a16:creationId xmlns:a16="http://schemas.microsoft.com/office/drawing/2014/main" id="{D194CE2D-07E7-2441-B8E7-D9ED21921C81}"/>
              </a:ext>
            </a:extLst>
          </p:cNvPr>
          <p:cNvSpPr>
            <a:spLocks noGrp="1"/>
          </p:cNvSpPr>
          <p:nvPr>
            <p:ph type="body" sz="quarter" idx="13"/>
          </p:nvPr>
        </p:nvSpPr>
        <p:spPr>
          <a:xfrm>
            <a:off x="621755" y="1863959"/>
            <a:ext cx="4872592" cy="347282"/>
          </a:xfrm>
        </p:spPr>
        <p:txBody>
          <a:bodyPr anchor="t"/>
          <a:lstStyle>
            <a:lvl1pPr marL="0" indent="0">
              <a:buNone/>
              <a:defRPr sz="1458">
                <a:solidFill>
                  <a:srgbClr val="000000"/>
                </a:solidFill>
              </a:defRPr>
            </a:lvl1pPr>
          </a:lstStyle>
          <a:p>
            <a:pPr lvl="0"/>
            <a:r>
              <a:rPr lang="en-US"/>
              <a:t>Edit Master text styles</a:t>
            </a:r>
          </a:p>
        </p:txBody>
      </p:sp>
      <p:sp>
        <p:nvSpPr>
          <p:cNvPr id="13" name="Title Placeholder 1">
            <a:extLst>
              <a:ext uri="{FF2B5EF4-FFF2-40B4-BE49-F238E27FC236}">
                <a16:creationId xmlns:a16="http://schemas.microsoft.com/office/drawing/2014/main" id="{CE7E0873-FCC9-2341-980A-DA8DBBF3A073}"/>
              </a:ext>
            </a:extLst>
          </p:cNvPr>
          <p:cNvSpPr>
            <a:spLocks noGrp="1"/>
          </p:cNvSpPr>
          <p:nvPr>
            <p:ph type="title"/>
          </p:nvPr>
        </p:nvSpPr>
        <p:spPr>
          <a:xfrm>
            <a:off x="621755" y="608571"/>
            <a:ext cx="5311691" cy="1124750"/>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9935828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4B7C6A-69C1-88D9-784A-DEF94B456E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9969DD-9005-FD5D-88EE-5231A9721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5BB3A8-5660-C0B9-2B7B-A59F02B75D53}"/>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4349E7EE-0B9A-1C70-08F8-539D063A24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6DBC64-2ACF-CDF9-4F7F-D498363BC824}"/>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4147687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4018557"/>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9376BFBD-F30E-8547-B333-345800443DB8}"/>
              </a:ext>
            </a:extLst>
          </p:cNvPr>
          <p:cNvSpPr>
            <a:spLocks noGrp="1"/>
          </p:cNvSpPr>
          <p:nvPr>
            <p:ph type="body" sz="quarter" idx="14"/>
          </p:nvPr>
        </p:nvSpPr>
        <p:spPr>
          <a:xfrm>
            <a:off x="621755" y="1668610"/>
            <a:ext cx="5225379" cy="2349944"/>
          </a:xfrm>
        </p:spPr>
        <p:txBody>
          <a:bodyPr/>
          <a:lstStyle>
            <a:lvl1pPr marL="0" indent="0">
              <a:buFontTx/>
              <a:buNone/>
              <a:defRPr sz="2083" i="1">
                <a:gradFill>
                  <a:gsLst>
                    <a:gs pos="0">
                      <a:srgbClr val="FF9E00"/>
                    </a:gs>
                    <a:gs pos="100000">
                      <a:srgbClr val="0071FF"/>
                    </a:gs>
                    <a:gs pos="35000">
                      <a:srgbClr val="E10000"/>
                    </a:gs>
                    <a:gs pos="85000">
                      <a:srgbClr val="21429C"/>
                    </a:gs>
                    <a:gs pos="60000">
                      <a:srgbClr val="B5007D"/>
                    </a:gs>
                  </a:gsLst>
                  <a:lin ang="0" scaled="0"/>
                </a:gradFill>
              </a:defRPr>
            </a:lvl1pPr>
          </a:lstStyle>
          <a:p>
            <a:pPr lvl="0"/>
            <a:r>
              <a:rPr lang="en-US"/>
              <a:t>Edit Master text styles</a:t>
            </a:r>
          </a:p>
        </p:txBody>
      </p:sp>
      <p:sp>
        <p:nvSpPr>
          <p:cNvPr id="12" name="Picture Placeholder 2">
            <a:extLst>
              <a:ext uri="{FF2B5EF4-FFF2-40B4-BE49-F238E27FC236}">
                <a16:creationId xmlns:a16="http://schemas.microsoft.com/office/drawing/2014/main" id="{FE34CBA4-FB24-2A4B-AD46-747DE182AD0D}"/>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pic>
        <p:nvPicPr>
          <p:cNvPr id="9" name="Picture 8">
            <a:extLst>
              <a:ext uri="{FF2B5EF4-FFF2-40B4-BE49-F238E27FC236}">
                <a16:creationId xmlns:a16="http://schemas.microsoft.com/office/drawing/2014/main" id="{4236D82B-52CA-2E4F-A0E1-CD4D426994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664" y="597077"/>
            <a:ext cx="1487790" cy="1071534"/>
          </a:xfrm>
          <a:prstGeom prst="rect">
            <a:avLst/>
          </a:prstGeom>
        </p:spPr>
      </p:pic>
    </p:spTree>
    <p:extLst>
      <p:ext uri="{BB962C8B-B14F-4D97-AF65-F5344CB8AC3E}">
        <p14:creationId xmlns:p14="http://schemas.microsoft.com/office/powerpoint/2010/main" val="26277457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1678743"/>
            <a:ext cx="4872592" cy="347282"/>
          </a:xfrm>
          <a:noFill/>
        </p:spPr>
        <p:txBody>
          <a:bodyPr anchor="t"/>
          <a:lstStyle>
            <a:lvl1pPr marL="0" indent="0">
              <a:buNone/>
              <a:defRPr sz="1458">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FEF3073A-197D-8447-A1EC-42B695D1F58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541CCE70-F263-CD44-B451-F4DE6FF17D05}"/>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13023186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B1D243F2-9D2A-D049-946C-BC00CCF4818C}"/>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56835388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6" y="6007078"/>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CC3EBD3D-9765-074B-A8D2-8A5F777580B9}"/>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13503360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5" y="1684485"/>
            <a:ext cx="10948492" cy="4223616"/>
          </a:xfrm>
        </p:spPr>
        <p:txBody>
          <a:bodyPr lIns="0" tIns="0" rIns="0" bIns="0"/>
          <a:lstStyle>
            <a:lvl1pPr>
              <a:buClr>
                <a:srgbClr val="FA0023"/>
              </a:buClr>
              <a:buSzPct val="150000"/>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Placeholder 1">
            <a:extLst>
              <a:ext uri="{FF2B5EF4-FFF2-40B4-BE49-F238E27FC236}">
                <a16:creationId xmlns:a16="http://schemas.microsoft.com/office/drawing/2014/main" id="{3DEECDB6-0125-0742-A05D-437E71EE428B}"/>
              </a:ext>
            </a:extLst>
          </p:cNvPr>
          <p:cNvSpPr>
            <a:spLocks noGrp="1"/>
          </p:cNvSpPr>
          <p:nvPr>
            <p:ph type="title"/>
          </p:nvPr>
        </p:nvSpPr>
        <p:spPr>
          <a:xfrm>
            <a:off x="634985" y="608574"/>
            <a:ext cx="10948493" cy="992357"/>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27257208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31D7AAC5-DA2B-A44C-8ACA-B1AE595B067D}"/>
              </a:ext>
            </a:extLst>
          </p:cNvPr>
          <p:cNvSpPr>
            <a:spLocks noGrp="1"/>
          </p:cNvSpPr>
          <p:nvPr>
            <p:ph type="title"/>
          </p:nvPr>
        </p:nvSpPr>
        <p:spPr>
          <a:xfrm>
            <a:off x="634985"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13831760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Placeholder 1">
            <a:extLst>
              <a:ext uri="{FF2B5EF4-FFF2-40B4-BE49-F238E27FC236}">
                <a16:creationId xmlns:a16="http://schemas.microsoft.com/office/drawing/2014/main" id="{7C4D8CA5-EDB1-114D-A64A-0FF4D91D3B64}"/>
              </a:ext>
            </a:extLst>
          </p:cNvPr>
          <p:cNvSpPr>
            <a:spLocks noGrp="1"/>
          </p:cNvSpPr>
          <p:nvPr>
            <p:ph type="title"/>
          </p:nvPr>
        </p:nvSpPr>
        <p:spPr>
          <a:xfrm>
            <a:off x="634985"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95943569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465668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1" y="5341534"/>
            <a:ext cx="7518924" cy="850016"/>
          </a:xfrm>
        </p:spPr>
        <p:txBody>
          <a:bodyPr/>
          <a:lstStyle>
            <a:lvl1pPr marL="0" indent="0" algn="ctr">
              <a:buFontTx/>
              <a:buNone/>
              <a:defRPr sz="2915">
                <a:solidFill>
                  <a:schemeClr val="tx1"/>
                </a:solidFill>
              </a:defRPr>
            </a:lvl1pPr>
          </a:lstStyle>
          <a:p>
            <a:pPr lvl="0"/>
            <a:r>
              <a:rPr lang="en-US"/>
              <a:t>Click to add text</a:t>
            </a:r>
          </a:p>
        </p:txBody>
      </p:sp>
    </p:spTree>
    <p:extLst>
      <p:ext uri="{BB962C8B-B14F-4D97-AF65-F5344CB8AC3E}">
        <p14:creationId xmlns:p14="http://schemas.microsoft.com/office/powerpoint/2010/main" val="37467782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2" y="5341534"/>
            <a:ext cx="7518924" cy="850016"/>
          </a:xfrm>
        </p:spPr>
        <p:txBody>
          <a:bodyPr/>
          <a:lstStyle>
            <a:lvl1pPr marL="0" indent="0" algn="ctr">
              <a:buFontTx/>
              <a:buNone/>
              <a:defRPr sz="2914">
                <a:solidFill>
                  <a:schemeClr val="tx1"/>
                </a:solidFill>
              </a:defRPr>
            </a:lvl1pPr>
          </a:lstStyle>
          <a:p>
            <a:pPr lvl="0"/>
            <a:r>
              <a:rPr lang="en-US"/>
              <a:t>Click to add text</a:t>
            </a:r>
          </a:p>
        </p:txBody>
      </p:sp>
    </p:spTree>
    <p:extLst>
      <p:ext uri="{BB962C8B-B14F-4D97-AF65-F5344CB8AC3E}">
        <p14:creationId xmlns:p14="http://schemas.microsoft.com/office/powerpoint/2010/main" val="42177853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normAutofit/>
          </a:bodyPr>
          <a:lstStyle>
            <a:lvl1pPr marL="0" indent="0">
              <a:buNone/>
              <a:defRPr sz="2800"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000"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1800" b="1" i="0">
                <a:solidFill>
                  <a:schemeClr val="tx1"/>
                </a:solidFill>
                <a:latin typeface="Arial" charset="0"/>
                <a:ea typeface="Arial" charset="0"/>
                <a:cs typeface="Arial" charset="0"/>
              </a:defRPr>
            </a:lvl1pPr>
          </a:lstStyle>
          <a:p>
            <a:pPr lvl="0"/>
            <a:r>
              <a:rPr lang="en-GB" dirty="0"/>
              <a:t>Date, Arial Bold 18pt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t>www.cranfield.ac.uk</a:t>
            </a:r>
            <a:endParaRPr lang="en-GB" sz="1800" b="0" dirty="0"/>
          </a:p>
        </p:txBody>
      </p:sp>
      <p:sp>
        <p:nvSpPr>
          <p:cNvPr id="2" name="Rectangle 1"/>
          <p:cNvSpPr/>
          <p:nvPr userDrawn="1"/>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6000" y="1517472"/>
            <a:ext cx="3409000" cy="2559600"/>
          </a:xfrm>
          <a:prstGeom prst="rect">
            <a:avLst/>
          </a:prstGeom>
        </p:spPr>
      </p:pic>
    </p:spTree>
    <p:extLst>
      <p:ext uri="{BB962C8B-B14F-4D97-AF65-F5344CB8AC3E}">
        <p14:creationId xmlns:p14="http://schemas.microsoft.com/office/powerpoint/2010/main" val="4146035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97651" y="293539"/>
            <a:ext cx="11596705" cy="6270928"/>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208571159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97647" y="293539"/>
            <a:ext cx="5805319"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9" y="293539"/>
            <a:ext cx="5768234"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297648" y="3427465"/>
            <a:ext cx="5805320" cy="3114675"/>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9" y="3427465"/>
            <a:ext cx="5768234" cy="3114675"/>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5" name="Straight Connector 4">
            <a:extLst>
              <a:ext uri="{FF2B5EF4-FFF2-40B4-BE49-F238E27FC236}">
                <a16:creationId xmlns:a16="http://schemas.microsoft.com/office/drawing/2014/main" id="{DAD95D42-6FD1-AB47-9C0B-C18F7469BF53}"/>
              </a:ext>
            </a:extLst>
          </p:cNvPr>
          <p:cNvCxnSpPr>
            <a:cxnSpLocks/>
          </p:cNvCxnSpPr>
          <p:nvPr userDrawn="1"/>
        </p:nvCxnSpPr>
        <p:spPr>
          <a:xfrm flipH="1">
            <a:off x="6095176"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32D7AF-6D47-9C46-808B-9CC75995E9E2}"/>
              </a:ext>
            </a:extLst>
          </p:cNvPr>
          <p:cNvCxnSpPr>
            <a:cxnSpLocks/>
          </p:cNvCxnSpPr>
          <p:nvPr userDrawn="1"/>
        </p:nvCxnSpPr>
        <p:spPr>
          <a:xfrm flipH="1">
            <a:off x="297649" y="3427463"/>
            <a:ext cx="115967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9897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Image Placeholder 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AF721F0-815E-DE45-9290-E449F1BF2B20}"/>
              </a:ext>
            </a:extLst>
          </p:cNvPr>
          <p:cNvSpPr>
            <a:spLocks noGrp="1"/>
          </p:cNvSpPr>
          <p:nvPr>
            <p:ph type="pic" sz="quarter" idx="13" hasCustomPrompt="1"/>
          </p:nvPr>
        </p:nvSpPr>
        <p:spPr>
          <a:xfrm>
            <a:off x="297647"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9" name="Picture Placeholder 2">
            <a:extLst>
              <a:ext uri="{FF2B5EF4-FFF2-40B4-BE49-F238E27FC236}">
                <a16:creationId xmlns:a16="http://schemas.microsoft.com/office/drawing/2014/main" id="{341F2E20-B80E-B04B-A9AF-0D16CD55399F}"/>
              </a:ext>
            </a:extLst>
          </p:cNvPr>
          <p:cNvSpPr>
            <a:spLocks noGrp="1"/>
          </p:cNvSpPr>
          <p:nvPr>
            <p:ph type="pic" sz="quarter" idx="14" hasCustomPrompt="1"/>
          </p:nvPr>
        </p:nvSpPr>
        <p:spPr>
          <a:xfrm>
            <a:off x="4154387"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A1BF4C05-BF12-3D4E-95D0-414989E87146}"/>
              </a:ext>
            </a:extLst>
          </p:cNvPr>
          <p:cNvSpPr>
            <a:spLocks noGrp="1"/>
          </p:cNvSpPr>
          <p:nvPr>
            <p:ph type="pic" sz="quarter" idx="15" hasCustomPrompt="1"/>
          </p:nvPr>
        </p:nvSpPr>
        <p:spPr>
          <a:xfrm>
            <a:off x="8011125"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1" name="Picture Placeholder 2">
            <a:extLst>
              <a:ext uri="{FF2B5EF4-FFF2-40B4-BE49-F238E27FC236}">
                <a16:creationId xmlns:a16="http://schemas.microsoft.com/office/drawing/2014/main" id="{6B5F783E-D0BB-A749-B41C-5D02AA0AC5DE}"/>
              </a:ext>
            </a:extLst>
          </p:cNvPr>
          <p:cNvSpPr>
            <a:spLocks noGrp="1"/>
          </p:cNvSpPr>
          <p:nvPr>
            <p:ph type="pic" sz="quarter" idx="16" hasCustomPrompt="1"/>
          </p:nvPr>
        </p:nvSpPr>
        <p:spPr>
          <a:xfrm>
            <a:off x="297647"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3" name="Picture Placeholder 2">
            <a:extLst>
              <a:ext uri="{FF2B5EF4-FFF2-40B4-BE49-F238E27FC236}">
                <a16:creationId xmlns:a16="http://schemas.microsoft.com/office/drawing/2014/main" id="{C0EB3803-76DC-7E40-BF0A-5F3F4BC8CA56}"/>
              </a:ext>
            </a:extLst>
          </p:cNvPr>
          <p:cNvSpPr>
            <a:spLocks noGrp="1"/>
          </p:cNvSpPr>
          <p:nvPr>
            <p:ph type="pic" sz="quarter" idx="17" hasCustomPrompt="1"/>
          </p:nvPr>
        </p:nvSpPr>
        <p:spPr>
          <a:xfrm>
            <a:off x="4154387"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7" name="Picture Placeholder 2">
            <a:extLst>
              <a:ext uri="{FF2B5EF4-FFF2-40B4-BE49-F238E27FC236}">
                <a16:creationId xmlns:a16="http://schemas.microsoft.com/office/drawing/2014/main" id="{6D52681C-8DEA-AD48-966F-50CE5D2D4115}"/>
              </a:ext>
            </a:extLst>
          </p:cNvPr>
          <p:cNvSpPr>
            <a:spLocks noGrp="1"/>
          </p:cNvSpPr>
          <p:nvPr>
            <p:ph type="pic" sz="quarter" idx="18" hasCustomPrompt="1"/>
          </p:nvPr>
        </p:nvSpPr>
        <p:spPr>
          <a:xfrm>
            <a:off x="8011125"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18" name="Straight Connector 17">
            <a:extLst>
              <a:ext uri="{FF2B5EF4-FFF2-40B4-BE49-F238E27FC236}">
                <a16:creationId xmlns:a16="http://schemas.microsoft.com/office/drawing/2014/main" id="{E0CBDC3A-EAEB-B149-8036-790431C76FDB}"/>
              </a:ext>
            </a:extLst>
          </p:cNvPr>
          <p:cNvCxnSpPr>
            <a:cxnSpLocks/>
          </p:cNvCxnSpPr>
          <p:nvPr userDrawn="1"/>
        </p:nvCxnSpPr>
        <p:spPr>
          <a:xfrm flipH="1">
            <a:off x="4154388"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7F918A-77E7-5A4E-A5CA-14A34BDC5721}"/>
              </a:ext>
            </a:extLst>
          </p:cNvPr>
          <p:cNvCxnSpPr>
            <a:cxnSpLocks/>
          </p:cNvCxnSpPr>
          <p:nvPr userDrawn="1"/>
        </p:nvCxnSpPr>
        <p:spPr>
          <a:xfrm flipH="1">
            <a:off x="297649" y="3443078"/>
            <a:ext cx="115967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E6B058-E1CB-9B43-90D0-B23C16F04E77}"/>
              </a:ext>
            </a:extLst>
          </p:cNvPr>
          <p:cNvCxnSpPr>
            <a:cxnSpLocks/>
          </p:cNvCxnSpPr>
          <p:nvPr userDrawn="1"/>
        </p:nvCxnSpPr>
        <p:spPr>
          <a:xfrm flipH="1">
            <a:off x="7995513"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07037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3"/>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9538319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0" y="3"/>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3" y="3"/>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73421880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0" y="2"/>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2"/>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6"/>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6"/>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98245761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3" y="608572"/>
            <a:ext cx="10948493" cy="1060039"/>
          </a:xfrm>
        </p:spPr>
        <p:txBody>
          <a:bodyPr>
            <a:noAutofit/>
          </a:bodyPr>
          <a:lstStyle>
            <a:lvl1pPr>
              <a:lnSpc>
                <a:spcPts val="3124"/>
              </a:lnSpc>
              <a:spcBef>
                <a:spcPts val="0"/>
              </a:spcBef>
              <a:defRPr sz="2915">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7417"/>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5" y="6287895"/>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2" y="1729649"/>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54" rIns="149939"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6"/>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2"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898" y="2169355"/>
            <a:ext cx="80147" cy="3107968"/>
          </a:xfrm>
          <a:prstGeom prst="rect">
            <a:avLst/>
          </a:prstGeom>
        </p:spPr>
      </p:pic>
    </p:spTree>
    <p:extLst>
      <p:ext uri="{BB962C8B-B14F-4D97-AF65-F5344CB8AC3E}">
        <p14:creationId xmlns:p14="http://schemas.microsoft.com/office/powerpoint/2010/main" val="311726524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7417"/>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54" rIns="149939"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7"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7"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8" y="1042268"/>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79" y="282683"/>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2"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316201462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3"/>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6"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7"/>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7"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3" y="2289789"/>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8"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7" y="403926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7"/>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5" y="2254762"/>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7"/>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5"/>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6" y="3313875"/>
            <a:ext cx="3692000" cy="406011"/>
          </a:xfrm>
        </p:spPr>
        <p:txBody>
          <a:bodyPr lIns="108000" anchor="t"/>
          <a:lstStyle>
            <a:lvl1pPr marL="178529" indent="-178529">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97448903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3" y="608572"/>
            <a:ext cx="10948493" cy="1060039"/>
          </a:xfrm>
        </p:spPr>
        <p:txBody>
          <a:bodyPr>
            <a:noAutofit/>
          </a:bodyPr>
          <a:lstStyle>
            <a:lvl1pPr>
              <a:lnSpc>
                <a:spcPts val="3125"/>
              </a:lnSpc>
              <a:spcBef>
                <a:spcPts val="0"/>
              </a:spcBef>
              <a:defRPr sz="2915">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6" y="6198355"/>
            <a:ext cx="3811850" cy="733406"/>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4" y="6287896"/>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6"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6"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1" y="1729649"/>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89" rIns="149984"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5"/>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2"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898" y="2169355"/>
            <a:ext cx="80147" cy="3107968"/>
          </a:xfrm>
          <a:prstGeom prst="rect">
            <a:avLst/>
          </a:prstGeom>
        </p:spPr>
      </p:pic>
    </p:spTree>
    <p:extLst>
      <p:ext uri="{BB962C8B-B14F-4D97-AF65-F5344CB8AC3E}">
        <p14:creationId xmlns:p14="http://schemas.microsoft.com/office/powerpoint/2010/main" val="7036825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line presentation with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A060-928E-4968-BA4B-82FCC452B6B6}"/>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20E2CA1-FCC4-4EFA-9DC1-E2EE4A1DF113}"/>
              </a:ext>
            </a:extLst>
          </p:cNvPr>
          <p:cNvSpPr>
            <a:spLocks noGrp="1"/>
          </p:cNvSpPr>
          <p:nvPr>
            <p:ph sz="quarter" idx="10"/>
          </p:nvPr>
        </p:nvSpPr>
        <p:spPr>
          <a:xfrm>
            <a:off x="815413" y="1844675"/>
            <a:ext cx="6144683" cy="4464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97856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6" y="6198355"/>
            <a:ext cx="3811850" cy="733406"/>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89" rIns="149984"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6"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6"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9" y="1042269"/>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79" y="282683"/>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1"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383369385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2"/>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5"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5"/>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6"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3" y="2289789"/>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7"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6" y="403926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6"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6"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5"/>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5" y="2254761"/>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7"/>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4"/>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5" y="3313875"/>
            <a:ext cx="3692000" cy="406011"/>
          </a:xfrm>
        </p:spPr>
        <p:txBody>
          <a:bodyPr lIns="108000" anchor="t"/>
          <a:lstStyle>
            <a:lvl1pPr marL="178571" indent="-178571">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57967987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9" y="293538"/>
            <a:ext cx="11596705" cy="6270928"/>
          </a:xfrm>
          <a:prstGeom prst="rect">
            <a:avLst/>
          </a:prstGeom>
          <a:gradFill>
            <a:gsLst>
              <a:gs pos="50000">
                <a:srgbClr val="FA0023"/>
              </a:gs>
              <a:gs pos="9000">
                <a:srgbClr val="FF7800"/>
              </a:gs>
              <a:gs pos="88000">
                <a:srgbClr val="FA008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2" name="Title 1"/>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558339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9" y="293538"/>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2" name="Title 1"/>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273649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49" y="293538"/>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605660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49" y="293538"/>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583772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49" y="293538"/>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801331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4" y="608573"/>
            <a:ext cx="10948493" cy="1060039"/>
          </a:xfrm>
        </p:spPr>
        <p:txBody>
          <a:bodyPr>
            <a:noAutofit/>
          </a:bodyPr>
          <a:lstStyle>
            <a:lvl1pPr>
              <a:lnSpc>
                <a:spcPts val="3124"/>
              </a:lnSpc>
              <a:spcBef>
                <a:spcPts val="0"/>
              </a:spcBef>
              <a:defRPr sz="2914">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3278"/>
          </a:xfrm>
          <a:prstGeom prst="rect">
            <a:avLst/>
          </a:prstGeom>
          <a:noFill/>
          <a:ln>
            <a:noFill/>
          </a:ln>
        </p:spPr>
        <p:txBody>
          <a:bodyPr wrap="square" lIns="0" rIns="0" rtlCol="0">
            <a:spAutoFit/>
          </a:bodyPr>
          <a:lstStyle/>
          <a:p>
            <a:pPr algn="l"/>
            <a:r>
              <a:rPr lang="en-US" sz="4164"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5" y="6287896"/>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2" y="1729650"/>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46" rIns="149927"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6"/>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3"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900" y="2169355"/>
            <a:ext cx="80147" cy="3107968"/>
          </a:xfrm>
          <a:prstGeom prst="rect">
            <a:avLst/>
          </a:prstGeom>
        </p:spPr>
      </p:pic>
    </p:spTree>
    <p:extLst>
      <p:ext uri="{BB962C8B-B14F-4D97-AF65-F5344CB8AC3E}">
        <p14:creationId xmlns:p14="http://schemas.microsoft.com/office/powerpoint/2010/main" val="285751407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3278"/>
          </a:xfrm>
          <a:prstGeom prst="rect">
            <a:avLst/>
          </a:prstGeom>
          <a:noFill/>
          <a:ln>
            <a:noFill/>
          </a:ln>
        </p:spPr>
        <p:txBody>
          <a:bodyPr wrap="square" lIns="0" rIns="0" rtlCol="0">
            <a:spAutoFit/>
          </a:bodyPr>
          <a:lstStyle/>
          <a:p>
            <a:pPr algn="l"/>
            <a:r>
              <a:rPr lang="en-US" sz="4164"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46" rIns="149927"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7"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7"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9" y="1042269"/>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80" y="282684"/>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2"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10166612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3"/>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6"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8"/>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7" y="228979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4" y="2289790"/>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8" y="228979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7" y="403927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8"/>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6" y="2254762"/>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8"/>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5"/>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6" y="3313875"/>
            <a:ext cx="3692000" cy="406011"/>
          </a:xfrm>
        </p:spPr>
        <p:txBody>
          <a:bodyPr lIns="108000" anchor="t"/>
          <a:lstStyle>
            <a:lvl1pPr marL="178518" indent="-178518">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15920234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2"/>
            <a:ext cx="11377264" cy="403244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29525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51" y="293539"/>
            <a:ext cx="11596705" cy="6270928"/>
          </a:xfrm>
          <a:prstGeom prst="rect">
            <a:avLst/>
          </a:prstGeom>
          <a:gradFill>
            <a:gsLst>
              <a:gs pos="50000">
                <a:srgbClr val="FA0023"/>
              </a:gs>
              <a:gs pos="9000">
                <a:srgbClr val="FF7800"/>
              </a:gs>
              <a:gs pos="88000">
                <a:srgbClr val="FA008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040487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51" y="293539"/>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26840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51" y="293539"/>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66180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51" y="293539"/>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923385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51" y="293539"/>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07323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_Title Only Layout Grid">
    <p:spTree>
      <p:nvGrpSpPr>
        <p:cNvPr id="1" name=""/>
        <p:cNvGrpSpPr/>
        <p:nvPr/>
      </p:nvGrpSpPr>
      <p:grpSpPr>
        <a:xfrm>
          <a:off x="0" y="0"/>
          <a:ext cx="0" cy="0"/>
          <a:chOff x="0" y="0"/>
          <a:chExt cx="0" cy="0"/>
        </a:xfrm>
      </p:grpSpPr>
      <p:sp>
        <p:nvSpPr>
          <p:cNvPr id="3" name="Title 1"/>
          <p:cNvSpPr>
            <a:spLocks noGrp="1"/>
          </p:cNvSpPr>
          <p:nvPr>
            <p:ph type="title"/>
          </p:nvPr>
        </p:nvSpPr>
        <p:spPr>
          <a:xfrm>
            <a:off x="621760" y="608574"/>
            <a:ext cx="10948493" cy="1060039"/>
          </a:xfrm>
        </p:spPr>
        <p:txBody>
          <a:bodyPr>
            <a:noAutofit/>
          </a:bodyPr>
          <a:lstStyle>
            <a:lvl1pPr>
              <a:defRPr sz="2292"/>
            </a:lvl1pPr>
          </a:lstStyle>
          <a:p>
            <a:r>
              <a:rPr lang="en-GB"/>
              <a:t>Click to edit Master title style</a:t>
            </a:r>
          </a:p>
        </p:txBody>
      </p:sp>
      <p:sp>
        <p:nvSpPr>
          <p:cNvPr id="4" name="Text Placeholder 4"/>
          <p:cNvSpPr>
            <a:spLocks noGrp="1"/>
          </p:cNvSpPr>
          <p:nvPr>
            <p:ph type="body" sz="quarter" idx="10"/>
          </p:nvPr>
        </p:nvSpPr>
        <p:spPr>
          <a:xfrm>
            <a:off x="610181" y="5892226"/>
            <a:ext cx="4872593" cy="347283"/>
          </a:xfrm>
          <a:prstGeom prst="rect">
            <a:avLst/>
          </a:prstGeom>
        </p:spPr>
        <p:txBody>
          <a:bodyPr lIns="71428" tIns="35713" rIns="71428" bIns="35713" anchor="b"/>
          <a:lstStyle>
            <a:lvl1pPr marL="0" indent="0">
              <a:buNone/>
              <a:defRPr sz="833">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926475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Only Layout 2">
    <p:spTree>
      <p:nvGrpSpPr>
        <p:cNvPr id="1" name=""/>
        <p:cNvGrpSpPr/>
        <p:nvPr/>
      </p:nvGrpSpPr>
      <p:grpSpPr>
        <a:xfrm>
          <a:off x="0" y="0"/>
          <a:ext cx="0" cy="0"/>
          <a:chOff x="0" y="0"/>
          <a:chExt cx="0" cy="0"/>
        </a:xfrm>
      </p:grpSpPr>
      <p:sp>
        <p:nvSpPr>
          <p:cNvPr id="3" name="Title 1"/>
          <p:cNvSpPr>
            <a:spLocks noGrp="1"/>
          </p:cNvSpPr>
          <p:nvPr>
            <p:ph type="title"/>
          </p:nvPr>
        </p:nvSpPr>
        <p:spPr>
          <a:xfrm>
            <a:off x="621759" y="608573"/>
            <a:ext cx="10948493" cy="1060039"/>
          </a:xfrm>
        </p:spPr>
        <p:txBody>
          <a:bodyPr>
            <a:noAutofit/>
          </a:bodyPr>
          <a:lstStyle>
            <a:lvl1pPr>
              <a:defRPr sz="2292"/>
            </a:lvl1pPr>
          </a:lstStyle>
          <a:p>
            <a:r>
              <a:rPr lang="en-GB"/>
              <a:t>Click to edit Master title style</a:t>
            </a:r>
          </a:p>
        </p:txBody>
      </p:sp>
      <p:sp>
        <p:nvSpPr>
          <p:cNvPr id="4" name="Text Placeholder 4"/>
          <p:cNvSpPr>
            <a:spLocks noGrp="1"/>
          </p:cNvSpPr>
          <p:nvPr>
            <p:ph type="body" sz="quarter" idx="10"/>
          </p:nvPr>
        </p:nvSpPr>
        <p:spPr>
          <a:xfrm>
            <a:off x="610180" y="5892226"/>
            <a:ext cx="4872593" cy="347283"/>
          </a:xfrm>
          <a:prstGeom prst="rect">
            <a:avLst/>
          </a:prstGeom>
        </p:spPr>
        <p:txBody>
          <a:bodyPr lIns="71428" tIns="35713" rIns="71428" bIns="35713" anchor="b"/>
          <a:lstStyle>
            <a:lvl1pPr marL="0" indent="0">
              <a:buNone/>
              <a:defRPr sz="833">
                <a:solidFill>
                  <a:srgbClr val="000000"/>
                </a:solidFill>
              </a:defRPr>
            </a:lvl1pPr>
          </a:lstStyle>
          <a:p>
            <a:pPr lvl="0"/>
            <a:r>
              <a:rPr lang="en-GB"/>
              <a:t>Click to edit Master text styles</a:t>
            </a:r>
          </a:p>
        </p:txBody>
      </p:sp>
      <p:pic>
        <p:nvPicPr>
          <p:cNvPr id="2" name="Picture 1" descr="green_gra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41" y="-55118"/>
            <a:ext cx="12327492" cy="6934737"/>
          </a:xfrm>
          <a:prstGeom prst="rect">
            <a:avLst/>
          </a:prstGeom>
        </p:spPr>
      </p:pic>
    </p:spTree>
    <p:extLst>
      <p:ext uri="{BB962C8B-B14F-4D97-AF65-F5344CB8AC3E}">
        <p14:creationId xmlns:p14="http://schemas.microsoft.com/office/powerpoint/2010/main" val="35520793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Only - Background">
    <p:spTree>
      <p:nvGrpSpPr>
        <p:cNvPr id="1" name=""/>
        <p:cNvGrpSpPr/>
        <p:nvPr/>
      </p:nvGrpSpPr>
      <p:grpSpPr>
        <a:xfrm>
          <a:off x="0" y="0"/>
          <a:ext cx="0" cy="0"/>
          <a:chOff x="0" y="0"/>
          <a:chExt cx="0" cy="0"/>
        </a:xfrm>
      </p:grpSpPr>
      <p:pic>
        <p:nvPicPr>
          <p:cNvPr id="5" name="Picture 4" descr="BACKGROUNDS_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2"/>
            <a:ext cx="12191081" cy="6858000"/>
          </a:xfrm>
          <a:prstGeom prst="rect">
            <a:avLst/>
          </a:prstGeom>
        </p:spPr>
      </p:pic>
      <p:pic>
        <p:nvPicPr>
          <p:cNvPr id="6" name="Picture 5"/>
          <p:cNvPicPr>
            <a:picLocks noChangeAspect="1"/>
          </p:cNvPicPr>
          <p:nvPr userDrawn="1"/>
        </p:nvPicPr>
        <p:blipFill>
          <a:blip r:embed="rId3">
            <a:alphaModFix amt="82000"/>
            <a:extLst>
              <a:ext uri="{28A0092B-C50C-407E-A947-70E740481C1C}">
                <a14:useLocalDpi xmlns:a14="http://schemas.microsoft.com/office/drawing/2010/main" val="0"/>
              </a:ext>
            </a:extLst>
          </a:blip>
          <a:stretch>
            <a:fillRect/>
          </a:stretch>
        </p:blipFill>
        <p:spPr>
          <a:xfrm>
            <a:off x="0" y="-1"/>
            <a:ext cx="12229401" cy="6858000"/>
          </a:xfrm>
          <a:prstGeom prst="rect">
            <a:avLst/>
          </a:prstGeom>
        </p:spPr>
      </p:pic>
      <p:sp>
        <p:nvSpPr>
          <p:cNvPr id="3" name="Title 1"/>
          <p:cNvSpPr>
            <a:spLocks noGrp="1"/>
          </p:cNvSpPr>
          <p:nvPr>
            <p:ph type="title"/>
          </p:nvPr>
        </p:nvSpPr>
        <p:spPr>
          <a:xfrm>
            <a:off x="621756" y="608573"/>
            <a:ext cx="10948493" cy="1060037"/>
          </a:xfrm>
        </p:spPr>
        <p:txBody>
          <a:bodyPr>
            <a:noAutofit/>
          </a:bodyPr>
          <a:lstStyle>
            <a:lvl1pPr>
              <a:defRPr sz="2915"/>
            </a:lvl1pPr>
          </a:lstStyle>
          <a:p>
            <a:r>
              <a:rPr lang="en-GB"/>
              <a:t>Click to edit Master title style</a:t>
            </a:r>
          </a:p>
        </p:txBody>
      </p:sp>
      <p:sp>
        <p:nvSpPr>
          <p:cNvPr id="4" name="Text Placeholder 4"/>
          <p:cNvSpPr>
            <a:spLocks noGrp="1"/>
          </p:cNvSpPr>
          <p:nvPr>
            <p:ph type="body" sz="quarter" idx="10"/>
          </p:nvPr>
        </p:nvSpPr>
        <p:spPr>
          <a:xfrm>
            <a:off x="610180" y="5892225"/>
            <a:ext cx="4872591"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2253856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Only - Background">
    <p:spTree>
      <p:nvGrpSpPr>
        <p:cNvPr id="1" name=""/>
        <p:cNvGrpSpPr/>
        <p:nvPr/>
      </p:nvGrpSpPr>
      <p:grpSpPr>
        <a:xfrm>
          <a:off x="0" y="0"/>
          <a:ext cx="0" cy="0"/>
          <a:chOff x="0" y="0"/>
          <a:chExt cx="0" cy="0"/>
        </a:xfrm>
      </p:grpSpPr>
      <p:pic>
        <p:nvPicPr>
          <p:cNvPr id="5" name="Picture 4" descr="BACKGROUNDS_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3"/>
            <a:ext cx="12191081" cy="6858000"/>
          </a:xfrm>
          <a:prstGeom prst="rect">
            <a:avLst/>
          </a:prstGeom>
        </p:spPr>
      </p:pic>
      <p:pic>
        <p:nvPicPr>
          <p:cNvPr id="6" name="Picture 5"/>
          <p:cNvPicPr>
            <a:picLocks noChangeAspect="1"/>
          </p:cNvPicPr>
          <p:nvPr userDrawn="1"/>
        </p:nvPicPr>
        <p:blipFill>
          <a:blip r:embed="rId3">
            <a:alphaModFix amt="82000"/>
            <a:extLst>
              <a:ext uri="{28A0092B-C50C-407E-A947-70E740481C1C}">
                <a14:useLocalDpi xmlns:a14="http://schemas.microsoft.com/office/drawing/2010/main" val="0"/>
              </a:ext>
            </a:extLst>
          </a:blip>
          <a:stretch>
            <a:fillRect/>
          </a:stretch>
        </p:blipFill>
        <p:spPr>
          <a:xfrm>
            <a:off x="0" y="-1"/>
            <a:ext cx="12229401" cy="6858000"/>
          </a:xfrm>
          <a:prstGeom prst="rect">
            <a:avLst/>
          </a:prstGeom>
        </p:spPr>
      </p:pic>
      <p:sp>
        <p:nvSpPr>
          <p:cNvPr id="3" name="Title 1"/>
          <p:cNvSpPr>
            <a:spLocks noGrp="1"/>
          </p:cNvSpPr>
          <p:nvPr>
            <p:ph type="title"/>
          </p:nvPr>
        </p:nvSpPr>
        <p:spPr>
          <a:xfrm>
            <a:off x="621757" y="608574"/>
            <a:ext cx="10948493" cy="1060037"/>
          </a:xfrm>
        </p:spPr>
        <p:txBody>
          <a:bodyPr>
            <a:noAutofit/>
          </a:bodyPr>
          <a:lstStyle>
            <a:lvl1pPr>
              <a:defRPr sz="2914"/>
            </a:lvl1pPr>
          </a:lstStyle>
          <a:p>
            <a:r>
              <a:rPr lang="en-GB"/>
              <a:t>Click to edit Master title style</a:t>
            </a:r>
          </a:p>
        </p:txBody>
      </p:sp>
      <p:sp>
        <p:nvSpPr>
          <p:cNvPr id="4" name="Text Placeholder 4"/>
          <p:cNvSpPr>
            <a:spLocks noGrp="1"/>
          </p:cNvSpPr>
          <p:nvPr>
            <p:ph type="body" sz="quarter" idx="10"/>
          </p:nvPr>
        </p:nvSpPr>
        <p:spPr>
          <a:xfrm>
            <a:off x="610180" y="5892225"/>
            <a:ext cx="4872591"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3439746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_Image Placeholder 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AF721F0-815E-DE45-9290-E449F1BF2B20}"/>
              </a:ext>
            </a:extLst>
          </p:cNvPr>
          <p:cNvSpPr>
            <a:spLocks noGrp="1"/>
          </p:cNvSpPr>
          <p:nvPr>
            <p:ph type="pic" sz="quarter" idx="13" hasCustomPrompt="1"/>
          </p:nvPr>
        </p:nvSpPr>
        <p:spPr>
          <a:xfrm>
            <a:off x="257961"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18" name="Straight Connector 17">
            <a:extLst>
              <a:ext uri="{FF2B5EF4-FFF2-40B4-BE49-F238E27FC236}">
                <a16:creationId xmlns:a16="http://schemas.microsoft.com/office/drawing/2014/main" id="{E0CBDC3A-EAEB-B149-8036-790431C76FDB}"/>
              </a:ext>
            </a:extLst>
          </p:cNvPr>
          <p:cNvCxnSpPr>
            <a:cxnSpLocks/>
          </p:cNvCxnSpPr>
          <p:nvPr userDrawn="1"/>
        </p:nvCxnSpPr>
        <p:spPr>
          <a:xfrm flipH="1">
            <a:off x="4114701" y="279365"/>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7F918A-77E7-5A4E-A5CA-14A34BDC5721}"/>
              </a:ext>
            </a:extLst>
          </p:cNvPr>
          <p:cNvCxnSpPr>
            <a:cxnSpLocks/>
          </p:cNvCxnSpPr>
          <p:nvPr userDrawn="1"/>
        </p:nvCxnSpPr>
        <p:spPr>
          <a:xfrm flipH="1">
            <a:off x="11685850" y="3444615"/>
            <a:ext cx="1688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E6B058-E1CB-9B43-90D0-B23C16F04E77}"/>
              </a:ext>
            </a:extLst>
          </p:cNvPr>
          <p:cNvCxnSpPr>
            <a:cxnSpLocks/>
          </p:cNvCxnSpPr>
          <p:nvPr userDrawn="1"/>
        </p:nvCxnSpPr>
        <p:spPr>
          <a:xfrm flipH="1">
            <a:off x="7955826" y="279365"/>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C8A76DCF-DEEA-4505-AB5F-FE6B345590C4}"/>
              </a:ext>
            </a:extLst>
          </p:cNvPr>
          <p:cNvSpPr>
            <a:spLocks noGrp="1"/>
          </p:cNvSpPr>
          <p:nvPr>
            <p:ph type="pic" sz="quarter" idx="19" hasCustomPrompt="1"/>
          </p:nvPr>
        </p:nvSpPr>
        <p:spPr>
          <a:xfrm>
            <a:off x="2232013"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82A57FCC-CCCD-4A1E-953F-62D917EC76DB}"/>
              </a:ext>
            </a:extLst>
          </p:cNvPr>
          <p:cNvSpPr>
            <a:spLocks noGrp="1"/>
          </p:cNvSpPr>
          <p:nvPr>
            <p:ph type="pic" sz="quarter" idx="20" hasCustomPrompt="1"/>
          </p:nvPr>
        </p:nvSpPr>
        <p:spPr>
          <a:xfrm>
            <a:off x="4191982"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F3857F85-AACD-45FA-9CCD-754C38B9A50B}"/>
              </a:ext>
            </a:extLst>
          </p:cNvPr>
          <p:cNvSpPr>
            <a:spLocks noGrp="1"/>
          </p:cNvSpPr>
          <p:nvPr>
            <p:ph type="pic" sz="quarter" idx="21" hasCustomPrompt="1"/>
          </p:nvPr>
        </p:nvSpPr>
        <p:spPr>
          <a:xfrm>
            <a:off x="6180113"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16679C76-7FA3-43C8-9C06-FAE883F68FD8}"/>
              </a:ext>
            </a:extLst>
          </p:cNvPr>
          <p:cNvSpPr>
            <a:spLocks noGrp="1"/>
          </p:cNvSpPr>
          <p:nvPr>
            <p:ph type="pic" sz="quarter" idx="22" hasCustomPrompt="1"/>
          </p:nvPr>
        </p:nvSpPr>
        <p:spPr>
          <a:xfrm>
            <a:off x="8154166"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1" name="Picture Placeholder 2">
            <a:extLst>
              <a:ext uri="{FF2B5EF4-FFF2-40B4-BE49-F238E27FC236}">
                <a16:creationId xmlns:a16="http://schemas.microsoft.com/office/drawing/2014/main" id="{07B6423C-AD59-4623-99A8-0D0DB71CFF2D}"/>
              </a:ext>
            </a:extLst>
          </p:cNvPr>
          <p:cNvSpPr>
            <a:spLocks noGrp="1"/>
          </p:cNvSpPr>
          <p:nvPr>
            <p:ph type="pic" sz="quarter" idx="23" hasCustomPrompt="1"/>
          </p:nvPr>
        </p:nvSpPr>
        <p:spPr>
          <a:xfrm>
            <a:off x="10128214"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2" name="Picture Placeholder 2">
            <a:extLst>
              <a:ext uri="{FF2B5EF4-FFF2-40B4-BE49-F238E27FC236}">
                <a16:creationId xmlns:a16="http://schemas.microsoft.com/office/drawing/2014/main" id="{A92075EC-7504-44F1-89D1-13A1D483A64C}"/>
              </a:ext>
            </a:extLst>
          </p:cNvPr>
          <p:cNvSpPr>
            <a:spLocks noGrp="1"/>
          </p:cNvSpPr>
          <p:nvPr>
            <p:ph type="pic" sz="quarter" idx="24" hasCustomPrompt="1"/>
          </p:nvPr>
        </p:nvSpPr>
        <p:spPr>
          <a:xfrm>
            <a:off x="257961"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23" name="Straight Connector 22">
            <a:extLst>
              <a:ext uri="{FF2B5EF4-FFF2-40B4-BE49-F238E27FC236}">
                <a16:creationId xmlns:a16="http://schemas.microsoft.com/office/drawing/2014/main" id="{560ED793-B1B7-45CC-99EB-9D24FAA4D6D4}"/>
              </a:ext>
            </a:extLst>
          </p:cNvPr>
          <p:cNvCxnSpPr>
            <a:cxnSpLocks/>
          </p:cNvCxnSpPr>
          <p:nvPr userDrawn="1"/>
        </p:nvCxnSpPr>
        <p:spPr>
          <a:xfrm flipH="1">
            <a:off x="11685850" y="6641193"/>
            <a:ext cx="1688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2">
            <a:extLst>
              <a:ext uri="{FF2B5EF4-FFF2-40B4-BE49-F238E27FC236}">
                <a16:creationId xmlns:a16="http://schemas.microsoft.com/office/drawing/2014/main" id="{E07C4090-52B0-4D96-AF29-BF036F43F38B}"/>
              </a:ext>
            </a:extLst>
          </p:cNvPr>
          <p:cNvSpPr>
            <a:spLocks noGrp="1"/>
          </p:cNvSpPr>
          <p:nvPr>
            <p:ph type="pic" sz="quarter" idx="25" hasCustomPrompt="1"/>
          </p:nvPr>
        </p:nvSpPr>
        <p:spPr>
          <a:xfrm>
            <a:off x="2232013"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5" name="Picture Placeholder 2">
            <a:extLst>
              <a:ext uri="{FF2B5EF4-FFF2-40B4-BE49-F238E27FC236}">
                <a16:creationId xmlns:a16="http://schemas.microsoft.com/office/drawing/2014/main" id="{8A8ABFA5-9157-4AB7-B890-C016AE04EAD5}"/>
              </a:ext>
            </a:extLst>
          </p:cNvPr>
          <p:cNvSpPr>
            <a:spLocks noGrp="1"/>
          </p:cNvSpPr>
          <p:nvPr>
            <p:ph type="pic" sz="quarter" idx="26" hasCustomPrompt="1"/>
          </p:nvPr>
        </p:nvSpPr>
        <p:spPr>
          <a:xfrm>
            <a:off x="4206062"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6" name="Picture Placeholder 2">
            <a:extLst>
              <a:ext uri="{FF2B5EF4-FFF2-40B4-BE49-F238E27FC236}">
                <a16:creationId xmlns:a16="http://schemas.microsoft.com/office/drawing/2014/main" id="{EEE83A56-821F-4051-83AF-54E632883458}"/>
              </a:ext>
            </a:extLst>
          </p:cNvPr>
          <p:cNvSpPr>
            <a:spLocks noGrp="1"/>
          </p:cNvSpPr>
          <p:nvPr>
            <p:ph type="pic" sz="quarter" idx="27" hasCustomPrompt="1"/>
          </p:nvPr>
        </p:nvSpPr>
        <p:spPr>
          <a:xfrm>
            <a:off x="6180113"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7" name="Picture Placeholder 2">
            <a:extLst>
              <a:ext uri="{FF2B5EF4-FFF2-40B4-BE49-F238E27FC236}">
                <a16:creationId xmlns:a16="http://schemas.microsoft.com/office/drawing/2014/main" id="{854D63C3-A906-4A6F-9E6C-ECE38AFF3F10}"/>
              </a:ext>
            </a:extLst>
          </p:cNvPr>
          <p:cNvSpPr>
            <a:spLocks noGrp="1"/>
          </p:cNvSpPr>
          <p:nvPr>
            <p:ph type="pic" sz="quarter" idx="28" hasCustomPrompt="1"/>
          </p:nvPr>
        </p:nvSpPr>
        <p:spPr>
          <a:xfrm>
            <a:off x="8154166"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8" name="Picture Placeholder 2">
            <a:extLst>
              <a:ext uri="{FF2B5EF4-FFF2-40B4-BE49-F238E27FC236}">
                <a16:creationId xmlns:a16="http://schemas.microsoft.com/office/drawing/2014/main" id="{B76B9A1F-CBF2-4CFA-BA14-462659DADDB4}"/>
              </a:ext>
            </a:extLst>
          </p:cNvPr>
          <p:cNvSpPr>
            <a:spLocks noGrp="1"/>
          </p:cNvSpPr>
          <p:nvPr>
            <p:ph type="pic" sz="quarter" idx="29" hasCustomPrompt="1"/>
          </p:nvPr>
        </p:nvSpPr>
        <p:spPr>
          <a:xfrm>
            <a:off x="10128214"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860468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4032447"/>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p:nvPr>
        </p:nvSpPr>
        <p:spPr>
          <a:xfrm>
            <a:off x="7248525" y="1412777"/>
            <a:ext cx="4535488" cy="496855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7" name="Content Placeholder 2"/>
          <p:cNvSpPr>
            <a:spLocks noGrp="1"/>
          </p:cNvSpPr>
          <p:nvPr>
            <p:ph sz="quarter" idx="18"/>
          </p:nvPr>
        </p:nvSpPr>
        <p:spPr>
          <a:xfrm>
            <a:off x="7248525" y="1412778"/>
            <a:ext cx="4535488"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10" name="Text Placeholder 8"/>
          <p:cNvSpPr>
            <a:spLocks noGrp="1"/>
          </p:cNvSpPr>
          <p:nvPr>
            <p:ph type="body" sz="quarter" idx="14" hasCustomPrompt="1"/>
          </p:nvPr>
        </p:nvSpPr>
        <p:spPr>
          <a:xfrm>
            <a:off x="407368" y="1412776"/>
            <a:ext cx="6696744" cy="4968551"/>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6939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8" y="1412776"/>
            <a:ext cx="11377265" cy="4968550"/>
          </a:xfrm>
          <a:prstGeom prst="rect">
            <a:avLst/>
          </a:prstGeom>
        </p:spPr>
        <p:txBody>
          <a:bodyPr numCol="2" spcCol="144000"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4"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7133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p:nvPr>
        </p:nvSpPr>
        <p:spPr>
          <a:xfrm>
            <a:off x="6168632"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quarter" idx="22"/>
          </p:nvPr>
        </p:nvSpPr>
        <p:spPr>
          <a:xfrm>
            <a:off x="407988"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61FB-D186-B4F5-FE73-D1A750C781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FBB482-807A-5F89-E973-13BD5E95C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68DC9A-6535-137F-A472-563E023EDAE7}"/>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0E184922-05F1-5DC8-D3C0-4E6789BBA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550370-9C20-21BE-236A-B5E3FDE70449}"/>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1812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0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p:cNvSpPr/>
          <p:nvPr userDrawn="1"/>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6000" y="1517472"/>
            <a:ext cx="3409000" cy="25596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5840" y="4077072"/>
            <a:ext cx="4412661" cy="1836446"/>
          </a:xfrm>
          <a:prstGeom prst="rect">
            <a:avLst/>
          </a:prstGeom>
        </p:spPr>
      </p:pic>
      <p:sp>
        <p:nvSpPr>
          <p:cNvPr id="10" name="TextBox 9"/>
          <p:cNvSpPr txBox="1"/>
          <p:nvPr userDrawn="1"/>
        </p:nvSpPr>
        <p:spPr>
          <a:xfrm>
            <a:off x="4810329" y="2504885"/>
            <a:ext cx="6374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C406D"/>
                </a:solidFill>
                <a:latin typeface="Arial" charset="0"/>
                <a:ea typeface="Arial" charset="0"/>
                <a:cs typeface="Arial" charset="0"/>
              </a:rPr>
              <a:t>www.cranfield.ac.uk</a:t>
            </a:r>
            <a:endParaRPr lang="en-GB" sz="3200" b="1" dirty="0">
              <a:solidFill>
                <a:srgbClr val="0C406D"/>
              </a:solidFill>
              <a:latin typeface="Arial" charset="0"/>
              <a:ea typeface="Arial" charset="0"/>
              <a:cs typeface="Arial" charset="0"/>
            </a:endParaRPr>
          </a:p>
        </p:txBody>
      </p:sp>
      <p:sp>
        <p:nvSpPr>
          <p:cNvPr id="12" name="TextBox 11"/>
          <p:cNvSpPr txBox="1"/>
          <p:nvPr userDrawn="1"/>
        </p:nvSpPr>
        <p:spPr>
          <a:xfrm>
            <a:off x="4810329" y="3411612"/>
            <a:ext cx="6048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99C4"/>
                </a:solidFill>
                <a:latin typeface="Arial" charset="0"/>
                <a:ea typeface="Arial" charset="0"/>
                <a:cs typeface="Arial" charset="0"/>
              </a:rPr>
              <a:t>T: +44 (0)1234 750111</a:t>
            </a:r>
            <a:endParaRPr lang="en-US" sz="2800" b="1" dirty="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423764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A060-928E-4968-BA4B-82FCC452B6B6}"/>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A07CAAC8-DD85-326C-4478-822D4B45D551}"/>
              </a:ext>
            </a:extLst>
          </p:cNvPr>
          <p:cNvSpPr txBox="1"/>
          <p:nvPr userDrawn="1"/>
        </p:nvSpPr>
        <p:spPr>
          <a:xfrm>
            <a:off x="9552384" y="6477733"/>
            <a:ext cx="2395219" cy="253916"/>
          </a:xfrm>
          <a:prstGeom prst="rect">
            <a:avLst/>
          </a:prstGeom>
          <a:noFill/>
        </p:spPr>
        <p:txBody>
          <a:bodyPr wrap="square" rtlCol="0">
            <a:spAutoFit/>
          </a:bodyPr>
          <a:lstStyle/>
          <a:p>
            <a:pPr algn="r"/>
            <a:r>
              <a:rPr lang="en-GB" sz="1050" dirty="0"/>
              <a:t>@AnnmarieHanlon</a:t>
            </a:r>
          </a:p>
        </p:txBody>
      </p:sp>
    </p:spTree>
    <p:extLst>
      <p:ext uri="{BB962C8B-B14F-4D97-AF65-F5344CB8AC3E}">
        <p14:creationId xmlns:p14="http://schemas.microsoft.com/office/powerpoint/2010/main" val="2775124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13_Custom Layou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1581250" y="611550"/>
            <a:ext cx="7469700" cy="7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3600"/>
              <a:buFont typeface="Lato Black"/>
              <a:buNone/>
              <a:defRPr sz="36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81250" y="1563800"/>
            <a:ext cx="8360700" cy="664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2"/>
          </p:nvPr>
        </p:nvSpPr>
        <p:spPr>
          <a:xfrm>
            <a:off x="1581250" y="2306400"/>
            <a:ext cx="5818500" cy="1424100"/>
          </a:xfrm>
          <a:prstGeom prst="rect">
            <a:avLst/>
          </a:prstGeom>
          <a:noFill/>
          <a:ln>
            <a:noFill/>
          </a:ln>
        </p:spPr>
        <p:txBody>
          <a:bodyPr spcFirstLastPara="1" wrap="square" lIns="91425" tIns="91425" rIns="91425" bIns="91425" anchor="t" anchorCtr="0">
            <a:noAutofit/>
          </a:bodyPr>
          <a:lstStyle>
            <a:lvl1pPr marL="457200" lvl="0"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 2 Column">
  <p:cSld name="13_Custom Layout_1">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581250" y="611550"/>
            <a:ext cx="7469700" cy="7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3600"/>
              <a:buFont typeface="Lato Black"/>
              <a:buNone/>
              <a:defRPr sz="36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4"/>
          <p:cNvSpPr txBox="1">
            <a:spLocks noGrp="1"/>
          </p:cNvSpPr>
          <p:nvPr>
            <p:ph type="subTitle" idx="1"/>
          </p:nvPr>
        </p:nvSpPr>
        <p:spPr>
          <a:xfrm>
            <a:off x="1581250" y="1563800"/>
            <a:ext cx="4186200" cy="66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4"/>
          <p:cNvSpPr txBox="1">
            <a:spLocks noGrp="1"/>
          </p:cNvSpPr>
          <p:nvPr>
            <p:ph type="body" idx="2"/>
          </p:nvPr>
        </p:nvSpPr>
        <p:spPr>
          <a:xfrm>
            <a:off x="1581250" y="2306400"/>
            <a:ext cx="4186200" cy="14241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
        <p:nvSpPr>
          <p:cNvPr id="33" name="Google Shape;33;p4"/>
          <p:cNvSpPr txBox="1">
            <a:spLocks noGrp="1"/>
          </p:cNvSpPr>
          <p:nvPr>
            <p:ph type="subTitle" idx="3"/>
          </p:nvPr>
        </p:nvSpPr>
        <p:spPr>
          <a:xfrm>
            <a:off x="6427800" y="1563800"/>
            <a:ext cx="4186200" cy="66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 name="Google Shape;34;p4"/>
          <p:cNvSpPr txBox="1">
            <a:spLocks noGrp="1"/>
          </p:cNvSpPr>
          <p:nvPr>
            <p:ph type="body" idx="4"/>
          </p:nvPr>
        </p:nvSpPr>
        <p:spPr>
          <a:xfrm>
            <a:off x="6427800" y="2306400"/>
            <a:ext cx="4186200" cy="14241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3 - Stacked">
  <p:cSld name="CUSTOM_47">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1581250" y="611550"/>
            <a:ext cx="7469700" cy="7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3600"/>
              <a:buFont typeface="Lato Black"/>
              <a:buNone/>
              <a:defRPr sz="36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1581250" y="1682175"/>
            <a:ext cx="9941700" cy="20799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
        <p:nvSpPr>
          <p:cNvPr id="38" name="Google Shape;38;p5"/>
          <p:cNvSpPr txBox="1">
            <a:spLocks noGrp="1"/>
          </p:cNvSpPr>
          <p:nvPr>
            <p:ph type="body" idx="2"/>
          </p:nvPr>
        </p:nvSpPr>
        <p:spPr>
          <a:xfrm>
            <a:off x="1581250" y="3960325"/>
            <a:ext cx="9941700" cy="20799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3 - Stacked Boxes">
  <p:cSld name="CUSTOM_48">
    <p:spTree>
      <p:nvGrpSpPr>
        <p:cNvPr id="1" name="Shape 39"/>
        <p:cNvGrpSpPr/>
        <p:nvPr/>
      </p:nvGrpSpPr>
      <p:grpSpPr>
        <a:xfrm>
          <a:off x="0" y="0"/>
          <a:ext cx="0" cy="0"/>
          <a:chOff x="0" y="0"/>
          <a:chExt cx="0" cy="0"/>
        </a:xfrm>
      </p:grpSpPr>
      <p:grpSp>
        <p:nvGrpSpPr>
          <p:cNvPr id="40" name="Google Shape;40;p6"/>
          <p:cNvGrpSpPr/>
          <p:nvPr/>
        </p:nvGrpSpPr>
        <p:grpSpPr>
          <a:xfrm>
            <a:off x="1635449" y="1660288"/>
            <a:ext cx="9578295" cy="2186296"/>
            <a:chOff x="1362775" y="1560813"/>
            <a:chExt cx="10202700" cy="2443062"/>
          </a:xfrm>
        </p:grpSpPr>
        <p:sp>
          <p:nvSpPr>
            <p:cNvPr id="41" name="Google Shape;41;p6"/>
            <p:cNvSpPr/>
            <p:nvPr/>
          </p:nvSpPr>
          <p:spPr>
            <a:xfrm>
              <a:off x="1364150" y="1586775"/>
              <a:ext cx="10183200" cy="2417100"/>
            </a:xfrm>
            <a:prstGeom prst="rect">
              <a:avLst/>
            </a:prstGeom>
            <a:solidFill>
              <a:srgbClr val="FEFFFF"/>
            </a:solidFill>
            <a:ln>
              <a:noFill/>
            </a:ln>
            <a:effectLst>
              <a:outerShdw blurRad="257175" algn="bl" rotWithShape="0">
                <a:srgbClr val="AAB1C9">
                  <a:alpha val="498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 name="Google Shape;42;p6"/>
            <p:cNvCxnSpPr/>
            <p:nvPr/>
          </p:nvCxnSpPr>
          <p:spPr>
            <a:xfrm>
              <a:off x="1362775" y="1560813"/>
              <a:ext cx="10202700" cy="0"/>
            </a:xfrm>
            <a:prstGeom prst="straightConnector1">
              <a:avLst/>
            </a:prstGeom>
            <a:noFill/>
            <a:ln w="38100" cap="flat" cmpd="sng">
              <a:solidFill>
                <a:srgbClr val="00B8CB"/>
              </a:solidFill>
              <a:prstDash val="solid"/>
              <a:round/>
              <a:headEnd type="none" w="sm" len="sm"/>
              <a:tailEnd type="none" w="sm" len="sm"/>
            </a:ln>
          </p:spPr>
        </p:cxnSp>
      </p:grpSp>
      <p:grpSp>
        <p:nvGrpSpPr>
          <p:cNvPr id="43" name="Google Shape;43;p6"/>
          <p:cNvGrpSpPr/>
          <p:nvPr/>
        </p:nvGrpSpPr>
        <p:grpSpPr>
          <a:xfrm>
            <a:off x="1648724" y="4143863"/>
            <a:ext cx="9578295" cy="2186296"/>
            <a:chOff x="1362775" y="1560813"/>
            <a:chExt cx="10202700" cy="2443062"/>
          </a:xfrm>
        </p:grpSpPr>
        <p:sp>
          <p:nvSpPr>
            <p:cNvPr id="44" name="Google Shape;44;p6"/>
            <p:cNvSpPr/>
            <p:nvPr/>
          </p:nvSpPr>
          <p:spPr>
            <a:xfrm>
              <a:off x="1364150" y="1586775"/>
              <a:ext cx="10183200" cy="2417100"/>
            </a:xfrm>
            <a:prstGeom prst="rect">
              <a:avLst/>
            </a:prstGeom>
            <a:solidFill>
              <a:srgbClr val="FEFFFF"/>
            </a:solidFill>
            <a:ln>
              <a:noFill/>
            </a:ln>
            <a:effectLst>
              <a:outerShdw blurRad="257175" algn="bl" rotWithShape="0">
                <a:srgbClr val="AAB1C9">
                  <a:alpha val="498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 name="Google Shape;45;p6"/>
            <p:cNvCxnSpPr/>
            <p:nvPr/>
          </p:nvCxnSpPr>
          <p:spPr>
            <a:xfrm>
              <a:off x="1362775" y="1560813"/>
              <a:ext cx="10202700" cy="0"/>
            </a:xfrm>
            <a:prstGeom prst="straightConnector1">
              <a:avLst/>
            </a:prstGeom>
            <a:noFill/>
            <a:ln w="38100" cap="flat" cmpd="sng">
              <a:solidFill>
                <a:srgbClr val="00B8CB"/>
              </a:solidFill>
              <a:prstDash val="solid"/>
              <a:round/>
              <a:headEnd type="none" w="sm" len="sm"/>
              <a:tailEnd type="none" w="sm" len="sm"/>
            </a:ln>
          </p:spPr>
        </p:cxnSp>
      </p:grpSp>
      <p:sp>
        <p:nvSpPr>
          <p:cNvPr id="46" name="Google Shape;46;p6"/>
          <p:cNvSpPr txBox="1">
            <a:spLocks noGrp="1"/>
          </p:cNvSpPr>
          <p:nvPr>
            <p:ph type="title"/>
          </p:nvPr>
        </p:nvSpPr>
        <p:spPr>
          <a:xfrm>
            <a:off x="1581250" y="611550"/>
            <a:ext cx="7469700" cy="70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3600"/>
              <a:buFont typeface="Lato Black"/>
              <a:buNone/>
              <a:defRPr sz="36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1944650" y="1906400"/>
            <a:ext cx="8928600" cy="18558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
        <p:nvSpPr>
          <p:cNvPr id="48" name="Google Shape;48;p6"/>
          <p:cNvSpPr txBox="1">
            <a:spLocks noGrp="1"/>
          </p:cNvSpPr>
          <p:nvPr>
            <p:ph type="body" idx="2"/>
          </p:nvPr>
        </p:nvSpPr>
        <p:spPr>
          <a:xfrm>
            <a:off x="2027250" y="4349350"/>
            <a:ext cx="8928600" cy="1855800"/>
          </a:xfrm>
          <a:prstGeom prst="rect">
            <a:avLst/>
          </a:prstGeom>
          <a:noFill/>
          <a:ln>
            <a:noFill/>
          </a:ln>
        </p:spPr>
        <p:txBody>
          <a:bodyPr spcFirstLastPara="1" wrap="square" lIns="91425" tIns="91425" rIns="91425" bIns="91425" anchor="t" anchorCtr="0">
            <a:noAutofit/>
          </a:bodyPr>
          <a:lstStyle>
            <a:lvl1pPr marL="457200" lvl="0"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1pPr>
            <a:lvl2pPr marL="914400" lvl="1"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2pPr>
            <a:lvl3pPr marL="1371600" lvl="2"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3pPr>
            <a:lvl4pPr marL="1828800" lvl="3"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4pPr>
            <a:lvl5pPr marL="2286000" lvl="4"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5pPr>
            <a:lvl6pPr marL="2743200" lvl="5"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6pPr>
            <a:lvl7pPr marL="3200400" lvl="6"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7pPr>
            <a:lvl8pPr marL="3657600" lvl="7"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8pPr>
            <a:lvl9pPr marL="4114800" lvl="8" indent="-311150" rtl="0">
              <a:spcBef>
                <a:spcPts val="0"/>
              </a:spcBef>
              <a:spcAft>
                <a:spcPts val="0"/>
              </a:spcAft>
              <a:buClr>
                <a:srgbClr val="666E86"/>
              </a:buClr>
              <a:buSzPts val="1300"/>
              <a:buFont typeface="Lato"/>
              <a:buChar char="■"/>
              <a:defRPr sz="1300">
                <a:solidFill>
                  <a:srgbClr val="666E86"/>
                </a:solidFill>
                <a:latin typeface="Lato"/>
                <a:ea typeface="Lato"/>
                <a:cs typeface="Lato"/>
                <a:sym typeface="La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emplate 02">
  <p:cSld name="CUSTOM_35">
    <p:spTree>
      <p:nvGrpSpPr>
        <p:cNvPr id="1" name="Shape 49"/>
        <p:cNvGrpSpPr/>
        <p:nvPr/>
      </p:nvGrpSpPr>
      <p:grpSpPr>
        <a:xfrm>
          <a:off x="0" y="0"/>
          <a:ext cx="0" cy="0"/>
          <a:chOff x="0" y="0"/>
          <a:chExt cx="0" cy="0"/>
        </a:xfrm>
      </p:grpSpPr>
      <p:cxnSp>
        <p:nvCxnSpPr>
          <p:cNvPr id="50" name="Google Shape;50;p7"/>
          <p:cNvCxnSpPr/>
          <p:nvPr/>
        </p:nvCxnSpPr>
        <p:spPr>
          <a:xfrm>
            <a:off x="7091680" y="4558058"/>
            <a:ext cx="5100300" cy="0"/>
          </a:xfrm>
          <a:prstGeom prst="straightConnector1">
            <a:avLst/>
          </a:prstGeom>
          <a:noFill/>
          <a:ln w="9525" cap="flat" cmpd="sng">
            <a:solidFill>
              <a:srgbClr val="003A42">
                <a:alpha val="20000"/>
              </a:srgbClr>
            </a:solidFill>
            <a:prstDash val="solid"/>
            <a:miter lim="800000"/>
            <a:headEnd type="none" w="sm" len="sm"/>
            <a:tailEnd type="none" w="sm" len="sm"/>
          </a:ln>
        </p:spPr>
      </p:cxnSp>
      <p:sp>
        <p:nvSpPr>
          <p:cNvPr id="51" name="Google Shape;51;p7"/>
          <p:cNvSpPr>
            <a:spLocks noGrp="1"/>
          </p:cNvSpPr>
          <p:nvPr>
            <p:ph type="pic" idx="2"/>
          </p:nvPr>
        </p:nvSpPr>
        <p:spPr>
          <a:xfrm>
            <a:off x="5078850" y="-1250"/>
            <a:ext cx="3059400" cy="22899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cxnSp>
        <p:nvCxnSpPr>
          <p:cNvPr id="52" name="Google Shape;52;p7"/>
          <p:cNvCxnSpPr/>
          <p:nvPr/>
        </p:nvCxnSpPr>
        <p:spPr>
          <a:xfrm>
            <a:off x="6990080" y="2294032"/>
            <a:ext cx="5202000" cy="0"/>
          </a:xfrm>
          <a:prstGeom prst="straightConnector1">
            <a:avLst/>
          </a:prstGeom>
          <a:noFill/>
          <a:ln w="9525" cap="flat" cmpd="sng">
            <a:solidFill>
              <a:srgbClr val="003A42">
                <a:alpha val="20000"/>
              </a:srgbClr>
            </a:solidFill>
            <a:prstDash val="solid"/>
            <a:miter lim="800000"/>
            <a:headEnd type="none" w="sm" len="sm"/>
            <a:tailEnd type="none" w="sm" len="sm"/>
          </a:ln>
        </p:spPr>
      </p:cxnSp>
      <p:sp>
        <p:nvSpPr>
          <p:cNvPr id="53" name="Google Shape;53;p7"/>
          <p:cNvSpPr txBox="1">
            <a:spLocks noGrp="1"/>
          </p:cNvSpPr>
          <p:nvPr>
            <p:ph type="subTitle" idx="1"/>
          </p:nvPr>
        </p:nvSpPr>
        <p:spPr>
          <a:xfrm>
            <a:off x="1747250" y="1054000"/>
            <a:ext cx="2699400" cy="8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2600"/>
              <a:buFont typeface="Lato Black"/>
              <a:buNone/>
              <a:defRPr sz="2600">
                <a:solidFill>
                  <a:srgbClr val="003A42"/>
                </a:solidFill>
                <a:latin typeface="Lato Black"/>
                <a:ea typeface="Lato Black"/>
                <a:cs typeface="Lato Black"/>
                <a:sym typeface="Lato Black"/>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4" name="Google Shape;54;p7"/>
          <p:cNvSpPr txBox="1">
            <a:spLocks noGrp="1"/>
          </p:cNvSpPr>
          <p:nvPr>
            <p:ph type="subTitle" idx="3"/>
          </p:nvPr>
        </p:nvSpPr>
        <p:spPr>
          <a:xfrm>
            <a:off x="8625875" y="637750"/>
            <a:ext cx="2891700" cy="1113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1pPr>
            <a:lvl2pPr lvl="1"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2pPr>
            <a:lvl3pPr lvl="2"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3pPr>
            <a:lvl4pPr lvl="3"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4pPr>
            <a:lvl5pPr lvl="4"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5pPr>
            <a:lvl6pPr lvl="5"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6pPr>
            <a:lvl7pPr lvl="6"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7pPr>
            <a:lvl8pPr lvl="7"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8pPr>
            <a:lvl9pPr lvl="8"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9pPr>
          </a:lstStyle>
          <a:p>
            <a:endParaRPr/>
          </a:p>
        </p:txBody>
      </p:sp>
      <p:sp>
        <p:nvSpPr>
          <p:cNvPr id="55" name="Google Shape;55;p7"/>
          <p:cNvSpPr txBox="1">
            <a:spLocks noGrp="1"/>
          </p:cNvSpPr>
          <p:nvPr>
            <p:ph type="subTitle" idx="4"/>
          </p:nvPr>
        </p:nvSpPr>
        <p:spPr>
          <a:xfrm>
            <a:off x="8625875" y="2869388"/>
            <a:ext cx="2891700" cy="1113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1pPr>
            <a:lvl2pPr lvl="1"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2pPr>
            <a:lvl3pPr lvl="2"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3pPr>
            <a:lvl4pPr lvl="3"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4pPr>
            <a:lvl5pPr lvl="4"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5pPr>
            <a:lvl6pPr lvl="5"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6pPr>
            <a:lvl7pPr lvl="6"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7pPr>
            <a:lvl8pPr lvl="7"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8pPr>
            <a:lvl9pPr lvl="8"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9pPr>
          </a:lstStyle>
          <a:p>
            <a:endParaRPr/>
          </a:p>
        </p:txBody>
      </p:sp>
      <p:sp>
        <p:nvSpPr>
          <p:cNvPr id="56" name="Google Shape;56;p7"/>
          <p:cNvSpPr txBox="1">
            <a:spLocks noGrp="1"/>
          </p:cNvSpPr>
          <p:nvPr>
            <p:ph type="subTitle" idx="5"/>
          </p:nvPr>
        </p:nvSpPr>
        <p:spPr>
          <a:xfrm>
            <a:off x="8625875" y="5166463"/>
            <a:ext cx="2891700" cy="1113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1pPr>
            <a:lvl2pPr lvl="1"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2pPr>
            <a:lvl3pPr lvl="2"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3pPr>
            <a:lvl4pPr lvl="3"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4pPr>
            <a:lvl5pPr lvl="4"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5pPr>
            <a:lvl6pPr lvl="5"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6pPr>
            <a:lvl7pPr lvl="6"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7pPr>
            <a:lvl8pPr lvl="7"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8pPr>
            <a:lvl9pPr lvl="8" rtl="0">
              <a:spcBef>
                <a:spcPts val="0"/>
              </a:spcBef>
              <a:spcAft>
                <a:spcPts val="0"/>
              </a:spcAft>
              <a:buClr>
                <a:srgbClr val="003A42"/>
              </a:buClr>
              <a:buSzPts val="1300"/>
              <a:buFont typeface="Lato Black"/>
              <a:buNone/>
              <a:defRPr sz="1300">
                <a:solidFill>
                  <a:srgbClr val="003A42"/>
                </a:solidFill>
                <a:latin typeface="Lato Black"/>
                <a:ea typeface="Lato Black"/>
                <a:cs typeface="Lato Black"/>
                <a:sym typeface="Lato Black"/>
              </a:defRPr>
            </a:lvl9pPr>
          </a:lstStyle>
          <a:p>
            <a:endParaRPr/>
          </a:p>
        </p:txBody>
      </p:sp>
      <p:sp>
        <p:nvSpPr>
          <p:cNvPr id="57" name="Google Shape;57;p7"/>
          <p:cNvSpPr>
            <a:spLocks noGrp="1"/>
          </p:cNvSpPr>
          <p:nvPr>
            <p:ph type="pic" idx="6"/>
          </p:nvPr>
        </p:nvSpPr>
        <p:spPr>
          <a:xfrm>
            <a:off x="5078850" y="2284050"/>
            <a:ext cx="3059400" cy="22899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
        <p:nvSpPr>
          <p:cNvPr id="58" name="Google Shape;58;p7"/>
          <p:cNvSpPr>
            <a:spLocks noGrp="1"/>
          </p:cNvSpPr>
          <p:nvPr>
            <p:ph type="pic" idx="7"/>
          </p:nvPr>
        </p:nvSpPr>
        <p:spPr>
          <a:xfrm>
            <a:off x="5078850" y="4578175"/>
            <a:ext cx="3059400" cy="22899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emplate 03">
  <p:cSld name="CUSTOM_36">
    <p:spTree>
      <p:nvGrpSpPr>
        <p:cNvPr id="1" name="Shape 59"/>
        <p:cNvGrpSpPr/>
        <p:nvPr/>
      </p:nvGrpSpPr>
      <p:grpSpPr>
        <a:xfrm>
          <a:off x="0" y="0"/>
          <a:ext cx="0" cy="0"/>
          <a:chOff x="0" y="0"/>
          <a:chExt cx="0" cy="0"/>
        </a:xfrm>
      </p:grpSpPr>
      <p:grpSp>
        <p:nvGrpSpPr>
          <p:cNvPr id="60" name="Google Shape;60;p8"/>
          <p:cNvGrpSpPr/>
          <p:nvPr/>
        </p:nvGrpSpPr>
        <p:grpSpPr>
          <a:xfrm>
            <a:off x="3307400" y="1365020"/>
            <a:ext cx="3249300" cy="1341564"/>
            <a:chOff x="7924794" y="2911659"/>
            <a:chExt cx="3249300" cy="1575900"/>
          </a:xfrm>
        </p:grpSpPr>
        <p:sp>
          <p:nvSpPr>
            <p:cNvPr id="61" name="Google Shape;61;p8"/>
            <p:cNvSpPr/>
            <p:nvPr/>
          </p:nvSpPr>
          <p:spPr>
            <a:xfrm>
              <a:off x="7924794" y="2911659"/>
              <a:ext cx="3248100" cy="1575900"/>
            </a:xfrm>
            <a:prstGeom prst="rect">
              <a:avLst/>
            </a:prstGeom>
            <a:solidFill>
              <a:srgbClr val="FEFFFF"/>
            </a:solidFill>
            <a:ln>
              <a:noFill/>
            </a:ln>
            <a:effectLst>
              <a:outerShdw blurRad="762000" dist="254000" dir="5400000" algn="t" rotWithShape="0">
                <a:srgbClr val="000000">
                  <a:alpha val="20000"/>
                </a:srgbClr>
              </a:outerShdw>
            </a:effectLst>
          </p:spPr>
          <p:txBody>
            <a:bodyPr spcFirstLastPara="1" wrap="square" lIns="648000" tIns="252000" rIns="252000" bIns="45700" anchor="t" anchorCtr="0">
              <a:noAutofit/>
            </a:bodyPr>
            <a:lstStyle/>
            <a:p>
              <a:pPr marL="0" lvl="0" indent="0" algn="l" rtl="0">
                <a:lnSpc>
                  <a:spcPct val="115000"/>
                </a:lnSpc>
                <a:spcBef>
                  <a:spcPts val="800"/>
                </a:spcBef>
                <a:spcAft>
                  <a:spcPts val="1300"/>
                </a:spcAft>
                <a:buNone/>
              </a:pPr>
              <a:endParaRPr sz="1200">
                <a:solidFill>
                  <a:srgbClr val="003A42"/>
                </a:solidFill>
                <a:latin typeface="Lato Black"/>
                <a:ea typeface="Lato Black"/>
                <a:cs typeface="Lato Black"/>
                <a:sym typeface="Lato Black"/>
              </a:endParaRPr>
            </a:p>
          </p:txBody>
        </p:sp>
        <p:cxnSp>
          <p:nvCxnSpPr>
            <p:cNvPr id="62" name="Google Shape;62;p8"/>
            <p:cNvCxnSpPr/>
            <p:nvPr/>
          </p:nvCxnSpPr>
          <p:spPr>
            <a:xfrm>
              <a:off x="7924794" y="2939365"/>
              <a:ext cx="3249300" cy="0"/>
            </a:xfrm>
            <a:prstGeom prst="straightConnector1">
              <a:avLst/>
            </a:prstGeom>
            <a:noFill/>
            <a:ln w="63500" cap="flat" cmpd="sng">
              <a:solidFill>
                <a:srgbClr val="00B8CB"/>
              </a:solidFill>
              <a:prstDash val="solid"/>
              <a:miter lim="800000"/>
              <a:headEnd type="none" w="sm" len="sm"/>
              <a:tailEnd type="none" w="sm" len="sm"/>
            </a:ln>
          </p:spPr>
        </p:cxnSp>
      </p:grpSp>
      <p:pic>
        <p:nvPicPr>
          <p:cNvPr id="63" name="Google Shape;63;p8"/>
          <p:cNvPicPr preferRelativeResize="0"/>
          <p:nvPr/>
        </p:nvPicPr>
        <p:blipFill rotWithShape="1">
          <a:blip r:embed="rId2">
            <a:alphaModFix/>
          </a:blip>
          <a:srcRect/>
          <a:stretch/>
        </p:blipFill>
        <p:spPr>
          <a:xfrm>
            <a:off x="3423438" y="4662418"/>
            <a:ext cx="447225" cy="447225"/>
          </a:xfrm>
          <a:prstGeom prst="rect">
            <a:avLst/>
          </a:prstGeom>
          <a:noFill/>
          <a:ln>
            <a:noFill/>
          </a:ln>
        </p:spPr>
      </p:pic>
      <p:grpSp>
        <p:nvGrpSpPr>
          <p:cNvPr id="64" name="Google Shape;64;p8"/>
          <p:cNvGrpSpPr/>
          <p:nvPr/>
        </p:nvGrpSpPr>
        <p:grpSpPr>
          <a:xfrm>
            <a:off x="3307400" y="3013720"/>
            <a:ext cx="3249300" cy="1341564"/>
            <a:chOff x="7924794" y="2911659"/>
            <a:chExt cx="3249300" cy="1575900"/>
          </a:xfrm>
        </p:grpSpPr>
        <p:sp>
          <p:nvSpPr>
            <p:cNvPr id="65" name="Google Shape;65;p8"/>
            <p:cNvSpPr/>
            <p:nvPr/>
          </p:nvSpPr>
          <p:spPr>
            <a:xfrm>
              <a:off x="7924794" y="2911659"/>
              <a:ext cx="3248100" cy="1575900"/>
            </a:xfrm>
            <a:prstGeom prst="rect">
              <a:avLst/>
            </a:prstGeom>
            <a:solidFill>
              <a:srgbClr val="FEFFFF"/>
            </a:solidFill>
            <a:ln>
              <a:noFill/>
            </a:ln>
            <a:effectLst>
              <a:outerShdw blurRad="762000" dist="254000" dir="5400000" algn="t" rotWithShape="0">
                <a:srgbClr val="000000">
                  <a:alpha val="20000"/>
                </a:srgbClr>
              </a:outerShdw>
            </a:effectLst>
          </p:spPr>
          <p:txBody>
            <a:bodyPr spcFirstLastPara="1" wrap="square" lIns="648000" tIns="252000" rIns="252000" bIns="45700" anchor="t" anchorCtr="0">
              <a:noAutofit/>
            </a:bodyPr>
            <a:lstStyle/>
            <a:p>
              <a:pPr marL="0" lvl="0" indent="0" algn="l" rtl="0">
                <a:lnSpc>
                  <a:spcPct val="115000"/>
                </a:lnSpc>
                <a:spcBef>
                  <a:spcPts val="800"/>
                </a:spcBef>
                <a:spcAft>
                  <a:spcPts val="1300"/>
                </a:spcAft>
                <a:buNone/>
              </a:pPr>
              <a:endParaRPr sz="1200">
                <a:solidFill>
                  <a:srgbClr val="003A42"/>
                </a:solidFill>
                <a:latin typeface="Lato Black"/>
                <a:ea typeface="Lato Black"/>
                <a:cs typeface="Lato Black"/>
                <a:sym typeface="Lato Black"/>
              </a:endParaRPr>
            </a:p>
          </p:txBody>
        </p:sp>
        <p:cxnSp>
          <p:nvCxnSpPr>
            <p:cNvPr id="66" name="Google Shape;66;p8"/>
            <p:cNvCxnSpPr/>
            <p:nvPr/>
          </p:nvCxnSpPr>
          <p:spPr>
            <a:xfrm>
              <a:off x="7924794" y="2939365"/>
              <a:ext cx="3249300" cy="0"/>
            </a:xfrm>
            <a:prstGeom prst="straightConnector1">
              <a:avLst/>
            </a:prstGeom>
            <a:noFill/>
            <a:ln w="63500" cap="flat" cmpd="sng">
              <a:solidFill>
                <a:srgbClr val="00B8CB"/>
              </a:solidFill>
              <a:prstDash val="solid"/>
              <a:miter lim="800000"/>
              <a:headEnd type="none" w="sm" len="sm"/>
              <a:tailEnd type="none" w="sm" len="sm"/>
            </a:ln>
          </p:spPr>
        </p:cxnSp>
      </p:grpSp>
      <p:grpSp>
        <p:nvGrpSpPr>
          <p:cNvPr id="67" name="Google Shape;67;p8"/>
          <p:cNvGrpSpPr/>
          <p:nvPr/>
        </p:nvGrpSpPr>
        <p:grpSpPr>
          <a:xfrm>
            <a:off x="3307400" y="4662420"/>
            <a:ext cx="3249300" cy="1341564"/>
            <a:chOff x="7924794" y="2911659"/>
            <a:chExt cx="3249300" cy="1575900"/>
          </a:xfrm>
        </p:grpSpPr>
        <p:sp>
          <p:nvSpPr>
            <p:cNvPr id="68" name="Google Shape;68;p8"/>
            <p:cNvSpPr/>
            <p:nvPr/>
          </p:nvSpPr>
          <p:spPr>
            <a:xfrm>
              <a:off x="7924794" y="2911659"/>
              <a:ext cx="3248100" cy="1575900"/>
            </a:xfrm>
            <a:prstGeom prst="rect">
              <a:avLst/>
            </a:prstGeom>
            <a:solidFill>
              <a:srgbClr val="FEFFFF"/>
            </a:solidFill>
            <a:ln>
              <a:noFill/>
            </a:ln>
            <a:effectLst>
              <a:outerShdw blurRad="762000" dist="254000" dir="5400000" algn="t" rotWithShape="0">
                <a:srgbClr val="000000">
                  <a:alpha val="20000"/>
                </a:srgbClr>
              </a:outerShdw>
            </a:effectLst>
          </p:spPr>
          <p:txBody>
            <a:bodyPr spcFirstLastPara="1" wrap="square" lIns="648000" tIns="252000" rIns="252000" bIns="45700" anchor="t" anchorCtr="0">
              <a:noAutofit/>
            </a:bodyPr>
            <a:lstStyle/>
            <a:p>
              <a:pPr marL="0" lvl="0" indent="0" algn="l" rtl="0">
                <a:lnSpc>
                  <a:spcPct val="115000"/>
                </a:lnSpc>
                <a:spcBef>
                  <a:spcPts val="800"/>
                </a:spcBef>
                <a:spcAft>
                  <a:spcPts val="1300"/>
                </a:spcAft>
                <a:buNone/>
              </a:pPr>
              <a:endParaRPr sz="1200">
                <a:solidFill>
                  <a:srgbClr val="003A42"/>
                </a:solidFill>
                <a:latin typeface="Lato Black"/>
                <a:ea typeface="Lato Black"/>
                <a:cs typeface="Lato Black"/>
                <a:sym typeface="Lato Black"/>
              </a:endParaRPr>
            </a:p>
          </p:txBody>
        </p:sp>
        <p:cxnSp>
          <p:nvCxnSpPr>
            <p:cNvPr id="69" name="Google Shape;69;p8"/>
            <p:cNvCxnSpPr/>
            <p:nvPr/>
          </p:nvCxnSpPr>
          <p:spPr>
            <a:xfrm>
              <a:off x="7924794" y="2939365"/>
              <a:ext cx="3249300" cy="0"/>
            </a:xfrm>
            <a:prstGeom prst="straightConnector1">
              <a:avLst/>
            </a:prstGeom>
            <a:noFill/>
            <a:ln w="63500" cap="flat" cmpd="sng">
              <a:solidFill>
                <a:srgbClr val="00B8CB"/>
              </a:solidFill>
              <a:prstDash val="solid"/>
              <a:miter lim="800000"/>
              <a:headEnd type="none" w="sm" len="sm"/>
              <a:tailEnd type="none" w="sm" len="sm"/>
            </a:ln>
          </p:spPr>
        </p:cxnSp>
      </p:grpSp>
      <p:sp>
        <p:nvSpPr>
          <p:cNvPr id="70" name="Google Shape;70;p8"/>
          <p:cNvSpPr txBox="1">
            <a:spLocks noGrp="1"/>
          </p:cNvSpPr>
          <p:nvPr>
            <p:ph type="title"/>
          </p:nvPr>
        </p:nvSpPr>
        <p:spPr>
          <a:xfrm>
            <a:off x="7491475" y="1365025"/>
            <a:ext cx="3485100" cy="200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3600"/>
              <a:buFont typeface="Lato Black"/>
              <a:buNone/>
              <a:defRPr sz="36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8"/>
          <p:cNvSpPr txBox="1">
            <a:spLocks noGrp="1"/>
          </p:cNvSpPr>
          <p:nvPr>
            <p:ph type="subTitle" idx="1"/>
          </p:nvPr>
        </p:nvSpPr>
        <p:spPr>
          <a:xfrm>
            <a:off x="7491475" y="3628893"/>
            <a:ext cx="3900600" cy="188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rchitecture">
  <p:cSld name="CUSTOM">
    <p:spTree>
      <p:nvGrpSpPr>
        <p:cNvPr id="1" name="Shape 79"/>
        <p:cNvGrpSpPr/>
        <p:nvPr/>
      </p:nvGrpSpPr>
      <p:grpSpPr>
        <a:xfrm>
          <a:off x="0" y="0"/>
          <a:ext cx="0" cy="0"/>
          <a:chOff x="0" y="0"/>
          <a:chExt cx="0" cy="0"/>
        </a:xfrm>
      </p:grpSpPr>
      <p:sp>
        <p:nvSpPr>
          <p:cNvPr id="80" name="Google Shape;80;p11"/>
          <p:cNvSpPr/>
          <p:nvPr/>
        </p:nvSpPr>
        <p:spPr>
          <a:xfrm>
            <a:off x="7370883" y="1474073"/>
            <a:ext cx="735300" cy="394800"/>
          </a:xfrm>
          <a:prstGeom prst="roundRect">
            <a:avLst>
              <a:gd name="adj" fmla="val 16667"/>
            </a:avLst>
          </a:prstGeom>
          <a:solidFill>
            <a:srgbClr val="F2F8FF"/>
          </a:solidFill>
          <a:ln w="19050" cap="flat" cmpd="sng">
            <a:solidFill>
              <a:srgbClr val="4BDACA"/>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cxnSp>
        <p:nvCxnSpPr>
          <p:cNvPr id="81" name="Google Shape;81;p11"/>
          <p:cNvCxnSpPr/>
          <p:nvPr/>
        </p:nvCxnSpPr>
        <p:spPr>
          <a:xfrm rot="10800000">
            <a:off x="8984173" y="1702640"/>
            <a:ext cx="807900" cy="0"/>
          </a:xfrm>
          <a:prstGeom prst="straightConnector1">
            <a:avLst/>
          </a:prstGeom>
          <a:noFill/>
          <a:ln w="9525" cap="flat" cmpd="sng">
            <a:solidFill>
              <a:srgbClr val="A5A5A5"/>
            </a:solidFill>
            <a:prstDash val="solid"/>
            <a:round/>
            <a:headEnd type="none" w="sm" len="sm"/>
            <a:tailEnd type="triangle" w="med" len="med"/>
          </a:ln>
        </p:spPr>
      </p:cxnSp>
      <p:cxnSp>
        <p:nvCxnSpPr>
          <p:cNvPr id="82" name="Google Shape;82;p11"/>
          <p:cNvCxnSpPr/>
          <p:nvPr/>
        </p:nvCxnSpPr>
        <p:spPr>
          <a:xfrm rot="10800000">
            <a:off x="8999773" y="2187607"/>
            <a:ext cx="792300" cy="0"/>
          </a:xfrm>
          <a:prstGeom prst="straightConnector1">
            <a:avLst/>
          </a:prstGeom>
          <a:noFill/>
          <a:ln w="9525" cap="flat" cmpd="sng">
            <a:solidFill>
              <a:srgbClr val="A5A5A5"/>
            </a:solidFill>
            <a:prstDash val="solid"/>
            <a:round/>
            <a:headEnd type="none" w="sm" len="sm"/>
            <a:tailEnd type="triangle" w="med" len="med"/>
          </a:ln>
        </p:spPr>
      </p:cxnSp>
      <p:cxnSp>
        <p:nvCxnSpPr>
          <p:cNvPr id="83" name="Google Shape;83;p11"/>
          <p:cNvCxnSpPr/>
          <p:nvPr/>
        </p:nvCxnSpPr>
        <p:spPr>
          <a:xfrm rot="10800000">
            <a:off x="9002773" y="2657679"/>
            <a:ext cx="789300" cy="0"/>
          </a:xfrm>
          <a:prstGeom prst="straightConnector1">
            <a:avLst/>
          </a:prstGeom>
          <a:noFill/>
          <a:ln w="9525" cap="flat" cmpd="sng">
            <a:solidFill>
              <a:srgbClr val="A5A5A5"/>
            </a:solidFill>
            <a:prstDash val="solid"/>
            <a:round/>
            <a:headEnd type="none" w="sm" len="sm"/>
            <a:tailEnd type="triangle" w="med" len="med"/>
          </a:ln>
        </p:spPr>
      </p:cxnSp>
      <p:cxnSp>
        <p:nvCxnSpPr>
          <p:cNvPr id="84" name="Google Shape;84;p11"/>
          <p:cNvCxnSpPr/>
          <p:nvPr/>
        </p:nvCxnSpPr>
        <p:spPr>
          <a:xfrm rot="10800000">
            <a:off x="8999773" y="3123211"/>
            <a:ext cx="792300" cy="0"/>
          </a:xfrm>
          <a:prstGeom prst="straightConnector1">
            <a:avLst/>
          </a:prstGeom>
          <a:noFill/>
          <a:ln w="9525" cap="flat" cmpd="sng">
            <a:solidFill>
              <a:srgbClr val="A5A5A5"/>
            </a:solidFill>
            <a:prstDash val="solid"/>
            <a:round/>
            <a:headEnd type="none" w="sm" len="sm"/>
            <a:tailEnd type="triangle" w="med" len="med"/>
          </a:ln>
        </p:spPr>
      </p:cxnSp>
      <p:cxnSp>
        <p:nvCxnSpPr>
          <p:cNvPr id="85" name="Google Shape;85;p11"/>
          <p:cNvCxnSpPr/>
          <p:nvPr/>
        </p:nvCxnSpPr>
        <p:spPr>
          <a:xfrm rot="10800000">
            <a:off x="8999773" y="3588744"/>
            <a:ext cx="792300" cy="0"/>
          </a:xfrm>
          <a:prstGeom prst="straightConnector1">
            <a:avLst/>
          </a:prstGeom>
          <a:noFill/>
          <a:ln w="9525" cap="flat" cmpd="sng">
            <a:solidFill>
              <a:srgbClr val="A5A5A5"/>
            </a:solidFill>
            <a:prstDash val="solid"/>
            <a:round/>
            <a:headEnd type="none" w="sm" len="sm"/>
            <a:tailEnd type="triangle" w="med" len="med"/>
          </a:ln>
        </p:spPr>
      </p:cxnSp>
      <p:pic>
        <p:nvPicPr>
          <p:cNvPr id="86" name="Google Shape;86;p11"/>
          <p:cNvPicPr preferRelativeResize="0"/>
          <p:nvPr/>
        </p:nvPicPr>
        <p:blipFill rotWithShape="1">
          <a:blip r:embed="rId2">
            <a:alphaModFix/>
          </a:blip>
          <a:srcRect/>
          <a:stretch/>
        </p:blipFill>
        <p:spPr>
          <a:xfrm rot="10800000" flipH="1">
            <a:off x="6465627" y="3232194"/>
            <a:ext cx="406394" cy="60959"/>
          </a:xfrm>
          <a:prstGeom prst="rect">
            <a:avLst/>
          </a:prstGeom>
          <a:noFill/>
          <a:ln>
            <a:noFill/>
          </a:ln>
        </p:spPr>
      </p:pic>
      <p:pic>
        <p:nvPicPr>
          <p:cNvPr id="87" name="Google Shape;87;p11"/>
          <p:cNvPicPr preferRelativeResize="0"/>
          <p:nvPr/>
        </p:nvPicPr>
        <p:blipFill rotWithShape="1">
          <a:blip r:embed="rId3">
            <a:alphaModFix/>
          </a:blip>
          <a:srcRect/>
          <a:stretch/>
        </p:blipFill>
        <p:spPr>
          <a:xfrm>
            <a:off x="6411146" y="2047301"/>
            <a:ext cx="476727" cy="263902"/>
          </a:xfrm>
          <a:prstGeom prst="rect">
            <a:avLst/>
          </a:prstGeom>
          <a:noFill/>
          <a:ln>
            <a:noFill/>
          </a:ln>
        </p:spPr>
      </p:pic>
      <p:pic>
        <p:nvPicPr>
          <p:cNvPr id="88" name="Google Shape;88;p11"/>
          <p:cNvPicPr preferRelativeResize="0"/>
          <p:nvPr/>
        </p:nvPicPr>
        <p:blipFill rotWithShape="1">
          <a:blip r:embed="rId4">
            <a:alphaModFix/>
          </a:blip>
          <a:srcRect/>
          <a:stretch/>
        </p:blipFill>
        <p:spPr>
          <a:xfrm>
            <a:off x="7087412" y="1813577"/>
            <a:ext cx="60959" cy="304791"/>
          </a:xfrm>
          <a:prstGeom prst="rect">
            <a:avLst/>
          </a:prstGeom>
          <a:noFill/>
          <a:ln>
            <a:noFill/>
          </a:ln>
        </p:spPr>
      </p:pic>
      <p:pic>
        <p:nvPicPr>
          <p:cNvPr id="89" name="Google Shape;89;p11"/>
          <p:cNvPicPr preferRelativeResize="0"/>
          <p:nvPr/>
        </p:nvPicPr>
        <p:blipFill rotWithShape="1">
          <a:blip r:embed="rId5">
            <a:alphaModFix/>
          </a:blip>
          <a:srcRect/>
          <a:stretch/>
        </p:blipFill>
        <p:spPr>
          <a:xfrm>
            <a:off x="7087412" y="2776425"/>
            <a:ext cx="60960" cy="162553"/>
          </a:xfrm>
          <a:prstGeom prst="rect">
            <a:avLst/>
          </a:prstGeom>
          <a:noFill/>
          <a:ln>
            <a:noFill/>
          </a:ln>
        </p:spPr>
      </p:pic>
      <p:pic>
        <p:nvPicPr>
          <p:cNvPr id="90" name="Google Shape;90;p11"/>
          <p:cNvPicPr preferRelativeResize="0"/>
          <p:nvPr/>
        </p:nvPicPr>
        <p:blipFill rotWithShape="1">
          <a:blip r:embed="rId6">
            <a:alphaModFix/>
          </a:blip>
          <a:srcRect/>
          <a:stretch/>
        </p:blipFill>
        <p:spPr>
          <a:xfrm>
            <a:off x="5796753" y="1740379"/>
            <a:ext cx="587848" cy="607232"/>
          </a:xfrm>
          <a:prstGeom prst="rect">
            <a:avLst/>
          </a:prstGeom>
          <a:noFill/>
          <a:ln>
            <a:noFill/>
          </a:ln>
        </p:spPr>
      </p:pic>
      <p:sp>
        <p:nvSpPr>
          <p:cNvPr id="91" name="Google Shape;91;p11"/>
          <p:cNvSpPr/>
          <p:nvPr/>
        </p:nvSpPr>
        <p:spPr>
          <a:xfrm>
            <a:off x="3302771" y="1356752"/>
            <a:ext cx="5872500" cy="4598100"/>
          </a:xfrm>
          <a:prstGeom prst="roundRect">
            <a:avLst>
              <a:gd name="adj" fmla="val 9056"/>
            </a:avLst>
          </a:prstGeom>
          <a:noFill/>
          <a:ln w="12700" cap="flat" cmpd="sng">
            <a:solidFill>
              <a:srgbClr val="CCCC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3A42"/>
              </a:buClr>
              <a:buSzPts val="1900"/>
              <a:buFont typeface="Calibri"/>
              <a:buNone/>
            </a:pPr>
            <a:endParaRPr sz="1900" b="0" i="0" u="none" strike="noStrike" cap="none">
              <a:solidFill>
                <a:srgbClr val="000000"/>
              </a:solidFill>
              <a:latin typeface="Lato"/>
              <a:ea typeface="Lato"/>
              <a:cs typeface="Lato"/>
              <a:sym typeface="Lato"/>
            </a:endParaRPr>
          </a:p>
        </p:txBody>
      </p:sp>
      <p:sp>
        <p:nvSpPr>
          <p:cNvPr id="92" name="Google Shape;92;p11"/>
          <p:cNvSpPr/>
          <p:nvPr/>
        </p:nvSpPr>
        <p:spPr>
          <a:xfrm>
            <a:off x="8248835" y="1486023"/>
            <a:ext cx="735300" cy="2949600"/>
          </a:xfrm>
          <a:prstGeom prst="roundRect">
            <a:avLst>
              <a:gd name="adj" fmla="val 16667"/>
            </a:avLst>
          </a:prstGeom>
          <a:solidFill>
            <a:srgbClr val="01A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3" name="Google Shape;93;p11"/>
          <p:cNvSpPr/>
          <p:nvPr/>
        </p:nvSpPr>
        <p:spPr>
          <a:xfrm>
            <a:off x="6153312" y="4530089"/>
            <a:ext cx="818100" cy="1278000"/>
          </a:xfrm>
          <a:prstGeom prst="roundRect">
            <a:avLst>
              <a:gd name="adj" fmla="val 16667"/>
            </a:avLst>
          </a:prstGeom>
          <a:solidFill>
            <a:srgbClr val="01A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4" name="Google Shape;94;p11"/>
          <p:cNvSpPr/>
          <p:nvPr/>
        </p:nvSpPr>
        <p:spPr>
          <a:xfrm>
            <a:off x="5723124" y="2547179"/>
            <a:ext cx="735300" cy="1045200"/>
          </a:xfrm>
          <a:prstGeom prst="roundRect">
            <a:avLst>
              <a:gd name="adj" fmla="val 16667"/>
            </a:avLst>
          </a:prstGeom>
          <a:solidFill>
            <a:srgbClr val="01A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5" name="Google Shape;95;p11"/>
          <p:cNvSpPr/>
          <p:nvPr/>
        </p:nvSpPr>
        <p:spPr>
          <a:xfrm>
            <a:off x="9785580" y="1486528"/>
            <a:ext cx="742500" cy="4425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6" name="Google Shape;96;p11"/>
          <p:cNvSpPr/>
          <p:nvPr/>
        </p:nvSpPr>
        <p:spPr>
          <a:xfrm>
            <a:off x="9785580" y="1994132"/>
            <a:ext cx="742500" cy="3576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7" name="Google Shape;97;p11"/>
          <p:cNvSpPr/>
          <p:nvPr/>
        </p:nvSpPr>
        <p:spPr>
          <a:xfrm>
            <a:off x="9777888" y="2955612"/>
            <a:ext cx="742500" cy="3147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8" name="Google Shape;98;p11"/>
          <p:cNvSpPr/>
          <p:nvPr/>
        </p:nvSpPr>
        <p:spPr>
          <a:xfrm>
            <a:off x="9769768" y="3375127"/>
            <a:ext cx="742500" cy="4425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99" name="Google Shape;99;p11"/>
          <p:cNvSpPr/>
          <p:nvPr/>
        </p:nvSpPr>
        <p:spPr>
          <a:xfrm>
            <a:off x="6580497" y="1477431"/>
            <a:ext cx="735300" cy="394800"/>
          </a:xfrm>
          <a:prstGeom prst="roundRect">
            <a:avLst>
              <a:gd name="adj" fmla="val 16667"/>
            </a:avLst>
          </a:prstGeom>
          <a:solidFill>
            <a:srgbClr val="F2F8FF"/>
          </a:solidFill>
          <a:ln w="19050" cap="flat" cmpd="sng">
            <a:solidFill>
              <a:srgbClr val="4BDACA"/>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00" name="Google Shape;100;p11"/>
          <p:cNvSpPr/>
          <p:nvPr/>
        </p:nvSpPr>
        <p:spPr>
          <a:xfrm>
            <a:off x="6792193" y="2144963"/>
            <a:ext cx="654000" cy="654000"/>
          </a:xfrm>
          <a:prstGeom prst="ellipse">
            <a:avLst/>
          </a:prstGeom>
          <a:solidFill>
            <a:srgbClr val="FFC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01" name="Google Shape;101;p11"/>
          <p:cNvSpPr/>
          <p:nvPr/>
        </p:nvSpPr>
        <p:spPr>
          <a:xfrm>
            <a:off x="6792193" y="3871181"/>
            <a:ext cx="654000" cy="654000"/>
          </a:xfrm>
          <a:prstGeom prst="ellipse">
            <a:avLst/>
          </a:prstGeom>
          <a:solidFill>
            <a:srgbClr val="FFC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02" name="Google Shape;102;p11"/>
          <p:cNvSpPr/>
          <p:nvPr/>
        </p:nvSpPr>
        <p:spPr>
          <a:xfrm>
            <a:off x="5741111" y="3871181"/>
            <a:ext cx="654000" cy="654000"/>
          </a:xfrm>
          <a:prstGeom prst="ellipse">
            <a:avLst/>
          </a:prstGeom>
          <a:solidFill>
            <a:srgbClr val="FF79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03" name="Google Shape;103;p11"/>
          <p:cNvSpPr/>
          <p:nvPr/>
        </p:nvSpPr>
        <p:spPr>
          <a:xfrm>
            <a:off x="4819447" y="3871181"/>
            <a:ext cx="654000" cy="654000"/>
          </a:xfrm>
          <a:prstGeom prst="ellipse">
            <a:avLst/>
          </a:prstGeom>
          <a:solidFill>
            <a:srgbClr val="FF79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pic>
        <p:nvPicPr>
          <p:cNvPr id="104" name="Google Shape;104;p11"/>
          <p:cNvPicPr preferRelativeResize="0"/>
          <p:nvPr/>
        </p:nvPicPr>
        <p:blipFill rotWithShape="1">
          <a:blip r:embed="rId7">
            <a:alphaModFix/>
          </a:blip>
          <a:srcRect/>
          <a:stretch/>
        </p:blipFill>
        <p:spPr>
          <a:xfrm>
            <a:off x="4961060" y="2354116"/>
            <a:ext cx="556168" cy="1011048"/>
          </a:xfrm>
          <a:prstGeom prst="rect">
            <a:avLst/>
          </a:prstGeom>
          <a:noFill/>
          <a:ln>
            <a:noFill/>
          </a:ln>
        </p:spPr>
      </p:pic>
      <p:sp>
        <p:nvSpPr>
          <p:cNvPr id="105" name="Google Shape;105;p11"/>
          <p:cNvSpPr txBox="1"/>
          <p:nvPr/>
        </p:nvSpPr>
        <p:spPr>
          <a:xfrm>
            <a:off x="6604002" y="1494857"/>
            <a:ext cx="707700" cy="3840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Push</a:t>
            </a:r>
            <a:br>
              <a:rPr lang="en-US" sz="800" b="1" i="0" u="none" strike="noStrike" cap="none">
                <a:solidFill>
                  <a:srgbClr val="07424B"/>
                </a:solidFill>
                <a:latin typeface="Lato"/>
                <a:ea typeface="Lato"/>
                <a:cs typeface="Lato"/>
                <a:sym typeface="Lato"/>
              </a:rPr>
            </a:br>
            <a:r>
              <a:rPr lang="en-US" sz="800" b="1" i="0" u="none" strike="noStrike" cap="none">
                <a:solidFill>
                  <a:srgbClr val="07424B"/>
                </a:solidFill>
                <a:latin typeface="Lato"/>
                <a:ea typeface="Lato"/>
                <a:cs typeface="Lato"/>
                <a:sym typeface="Lato"/>
              </a:rPr>
              <a:t>Notification</a:t>
            </a:r>
            <a:endParaRPr sz="1900" b="0" i="0" u="none" strike="noStrike" cap="none">
              <a:solidFill>
                <a:srgbClr val="000000"/>
              </a:solidFill>
              <a:latin typeface="Lato"/>
              <a:ea typeface="Lato"/>
              <a:cs typeface="Lato"/>
              <a:sym typeface="Lato"/>
            </a:endParaRPr>
          </a:p>
        </p:txBody>
      </p:sp>
      <p:sp>
        <p:nvSpPr>
          <p:cNvPr id="106" name="Google Shape;106;p11"/>
          <p:cNvSpPr txBox="1"/>
          <p:nvPr/>
        </p:nvSpPr>
        <p:spPr>
          <a:xfrm>
            <a:off x="5844176" y="2007847"/>
            <a:ext cx="499500" cy="2316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Insights</a:t>
            </a:r>
            <a:endParaRPr sz="1900" b="0" i="0" u="none" strike="noStrike" cap="none">
              <a:solidFill>
                <a:srgbClr val="000000"/>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Store</a:t>
            </a:r>
            <a:endParaRPr sz="1900" b="0" i="0" u="none" strike="noStrike" cap="none">
              <a:solidFill>
                <a:srgbClr val="000000"/>
              </a:solidFill>
              <a:latin typeface="Lato"/>
              <a:ea typeface="Lato"/>
              <a:cs typeface="Lato"/>
              <a:sym typeface="Lato"/>
            </a:endParaRPr>
          </a:p>
        </p:txBody>
      </p:sp>
      <p:sp>
        <p:nvSpPr>
          <p:cNvPr id="107" name="Google Shape;107;p11"/>
          <p:cNvSpPr txBox="1"/>
          <p:nvPr/>
        </p:nvSpPr>
        <p:spPr>
          <a:xfrm>
            <a:off x="6871161" y="2360592"/>
            <a:ext cx="499500" cy="2316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Insights</a:t>
            </a:r>
            <a:endParaRPr sz="1900" b="0" i="0" u="none" strike="noStrike" cap="none">
              <a:solidFill>
                <a:srgbClr val="000000"/>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Engine</a:t>
            </a:r>
            <a:endParaRPr sz="1900" b="0" i="0" u="none" strike="noStrike" cap="none">
              <a:solidFill>
                <a:srgbClr val="000000"/>
              </a:solidFill>
              <a:latin typeface="Lato"/>
              <a:ea typeface="Lato"/>
              <a:cs typeface="Lato"/>
              <a:sym typeface="Lato"/>
            </a:endParaRPr>
          </a:p>
        </p:txBody>
      </p:sp>
      <p:sp>
        <p:nvSpPr>
          <p:cNvPr id="108" name="Google Shape;108;p11"/>
          <p:cNvSpPr txBox="1"/>
          <p:nvPr/>
        </p:nvSpPr>
        <p:spPr>
          <a:xfrm>
            <a:off x="5729281" y="2547179"/>
            <a:ext cx="720300" cy="10503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Moneyhub</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Aggregation Server</a:t>
            </a:r>
            <a:endParaRPr sz="1900" b="0" i="0" u="none" strike="noStrike" cap="none">
              <a:solidFill>
                <a:srgbClr val="000000"/>
              </a:solidFill>
              <a:latin typeface="Lato"/>
              <a:ea typeface="Lato"/>
              <a:cs typeface="Lato"/>
              <a:sym typeface="Lato"/>
            </a:endParaRPr>
          </a:p>
        </p:txBody>
      </p:sp>
      <p:sp>
        <p:nvSpPr>
          <p:cNvPr id="109" name="Google Shape;109;p11"/>
          <p:cNvSpPr txBox="1"/>
          <p:nvPr/>
        </p:nvSpPr>
        <p:spPr>
          <a:xfrm>
            <a:off x="6163486" y="4539983"/>
            <a:ext cx="816300" cy="12681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Moneyhub</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Auth, Identity </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and Sharing Service</a:t>
            </a:r>
            <a:endParaRPr sz="1900" b="0" i="0" u="none" strike="noStrike" cap="none">
              <a:solidFill>
                <a:srgbClr val="000000"/>
              </a:solidFill>
              <a:latin typeface="Lato"/>
              <a:ea typeface="Lato"/>
              <a:cs typeface="Lato"/>
              <a:sym typeface="Lato"/>
            </a:endParaRPr>
          </a:p>
        </p:txBody>
      </p:sp>
      <p:sp>
        <p:nvSpPr>
          <p:cNvPr id="110" name="Google Shape;110;p11"/>
          <p:cNvSpPr txBox="1"/>
          <p:nvPr/>
        </p:nvSpPr>
        <p:spPr>
          <a:xfrm>
            <a:off x="6655924" y="4055957"/>
            <a:ext cx="929100" cy="2316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br>
              <a:rPr lang="en-US" sz="800" b="1" i="0" u="none" strike="noStrike" cap="none">
                <a:solidFill>
                  <a:srgbClr val="07424B"/>
                </a:solidFill>
                <a:latin typeface="Lato"/>
                <a:ea typeface="Lato"/>
                <a:cs typeface="Lato"/>
                <a:sym typeface="Lato"/>
              </a:rPr>
            </a:br>
            <a:r>
              <a:rPr lang="en-US" sz="700" b="1" i="0" u="none" strike="noStrike" cap="none">
                <a:solidFill>
                  <a:srgbClr val="07424B"/>
                </a:solidFill>
                <a:latin typeface="Lato"/>
                <a:ea typeface="Lato"/>
                <a:cs typeface="Lato"/>
                <a:sym typeface="Lato"/>
              </a:rPr>
              <a:t>Categorisation</a:t>
            </a:r>
            <a:br>
              <a:rPr lang="en-US" sz="700" b="1" i="0" u="none" strike="noStrike" cap="none">
                <a:solidFill>
                  <a:srgbClr val="07424B"/>
                </a:solidFill>
                <a:latin typeface="Lato"/>
                <a:ea typeface="Lato"/>
                <a:cs typeface="Lato"/>
                <a:sym typeface="Lato"/>
              </a:rPr>
            </a:br>
            <a:r>
              <a:rPr lang="en-US" sz="700" b="1" i="0" u="none" strike="noStrike" cap="none">
                <a:solidFill>
                  <a:srgbClr val="07424B"/>
                </a:solidFill>
                <a:latin typeface="Lato"/>
                <a:ea typeface="Lato"/>
                <a:cs typeface="Lato"/>
                <a:sym typeface="Lato"/>
              </a:rPr>
              <a:t>Engine</a:t>
            </a:r>
            <a:endParaRPr sz="1900" b="0" i="0" u="none" strike="noStrike" cap="none">
              <a:solidFill>
                <a:srgbClr val="000000"/>
              </a:solidFill>
              <a:latin typeface="Lato"/>
              <a:ea typeface="Lato"/>
              <a:cs typeface="Lato"/>
              <a:sym typeface="Lato"/>
            </a:endParaRPr>
          </a:p>
        </p:txBody>
      </p:sp>
      <p:sp>
        <p:nvSpPr>
          <p:cNvPr id="111" name="Google Shape;111;p11"/>
          <p:cNvSpPr txBox="1"/>
          <p:nvPr/>
        </p:nvSpPr>
        <p:spPr>
          <a:xfrm>
            <a:off x="5715467" y="4074496"/>
            <a:ext cx="711600" cy="2916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Forecasting</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Service</a:t>
            </a:r>
            <a:endParaRPr sz="1900" b="0" i="0" u="none" strike="noStrike" cap="none">
              <a:solidFill>
                <a:srgbClr val="000000"/>
              </a:solidFill>
              <a:latin typeface="Lato"/>
              <a:ea typeface="Lato"/>
              <a:cs typeface="Lato"/>
              <a:sym typeface="Lato"/>
            </a:endParaRPr>
          </a:p>
        </p:txBody>
      </p:sp>
      <p:sp>
        <p:nvSpPr>
          <p:cNvPr id="112" name="Google Shape;112;p11"/>
          <p:cNvSpPr txBox="1"/>
          <p:nvPr/>
        </p:nvSpPr>
        <p:spPr>
          <a:xfrm>
            <a:off x="4837325" y="3956328"/>
            <a:ext cx="618300" cy="4944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Spending Analysis</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Service</a:t>
            </a:r>
            <a:endParaRPr sz="1900" b="0" i="0" u="none" strike="noStrike" cap="none">
              <a:solidFill>
                <a:srgbClr val="000000"/>
              </a:solidFill>
              <a:latin typeface="Lato"/>
              <a:ea typeface="Lato"/>
              <a:cs typeface="Lato"/>
              <a:sym typeface="Lato"/>
            </a:endParaRPr>
          </a:p>
        </p:txBody>
      </p:sp>
      <p:sp>
        <p:nvSpPr>
          <p:cNvPr id="113" name="Google Shape;113;p11"/>
          <p:cNvSpPr txBox="1"/>
          <p:nvPr/>
        </p:nvSpPr>
        <p:spPr>
          <a:xfrm>
            <a:off x="8264665" y="1486023"/>
            <a:ext cx="735300" cy="29292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Moneyhub</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Account</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Integration</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Service</a:t>
            </a:r>
            <a:endParaRPr sz="1900" b="0" i="0" u="none" strike="noStrike" cap="none">
              <a:solidFill>
                <a:srgbClr val="000000"/>
              </a:solidFill>
              <a:latin typeface="Lato"/>
              <a:ea typeface="Lato"/>
              <a:cs typeface="Lato"/>
              <a:sym typeface="Lato"/>
            </a:endParaRPr>
          </a:p>
        </p:txBody>
      </p:sp>
      <p:sp>
        <p:nvSpPr>
          <p:cNvPr id="114" name="Google Shape;114;p11"/>
          <p:cNvSpPr txBox="1"/>
          <p:nvPr/>
        </p:nvSpPr>
        <p:spPr>
          <a:xfrm>
            <a:off x="9355529" y="4617697"/>
            <a:ext cx="929100" cy="116100"/>
          </a:xfrm>
          <a:prstGeom prst="rect">
            <a:avLst/>
          </a:prstGeom>
          <a:noFill/>
          <a:ln>
            <a:noFill/>
          </a:ln>
        </p:spPr>
        <p:txBody>
          <a:bodyPr spcFirstLastPara="1" wrap="square" lIns="60925" tIns="60925" rIns="60925" bIns="60925" anchor="ctr" anchorCtr="0">
            <a:noAutofit/>
          </a:bodyPr>
          <a:lstStyle/>
          <a:p>
            <a:pPr marL="0" marR="0" lvl="0" indent="0" algn="l"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Consumer</a:t>
            </a:r>
            <a:endParaRPr sz="1900" b="0" i="0" u="none" strike="noStrike" cap="none">
              <a:solidFill>
                <a:srgbClr val="000000"/>
              </a:solidFill>
              <a:latin typeface="Lato"/>
              <a:ea typeface="Lato"/>
              <a:cs typeface="Lato"/>
              <a:sym typeface="Lato"/>
            </a:endParaRPr>
          </a:p>
        </p:txBody>
      </p:sp>
      <p:sp>
        <p:nvSpPr>
          <p:cNvPr id="115" name="Google Shape;115;p11"/>
          <p:cNvSpPr txBox="1"/>
          <p:nvPr/>
        </p:nvSpPr>
        <p:spPr>
          <a:xfrm>
            <a:off x="9316327" y="5630455"/>
            <a:ext cx="929100" cy="116100"/>
          </a:xfrm>
          <a:prstGeom prst="rect">
            <a:avLst/>
          </a:prstGeom>
          <a:noFill/>
          <a:ln>
            <a:noFill/>
          </a:ln>
        </p:spPr>
        <p:txBody>
          <a:bodyPr spcFirstLastPara="1" wrap="square" lIns="60925" tIns="60925" rIns="60925" bIns="60925" anchor="ctr" anchorCtr="0">
            <a:noAutofit/>
          </a:bodyPr>
          <a:lstStyle/>
          <a:p>
            <a:pPr marL="0" marR="0" lvl="0" indent="0" algn="l"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Enterprise</a:t>
            </a:r>
            <a:endParaRPr sz="1900" b="0" i="0" u="none" strike="noStrike" cap="none">
              <a:solidFill>
                <a:srgbClr val="000000"/>
              </a:solidFill>
              <a:latin typeface="Lato"/>
              <a:ea typeface="Lato"/>
              <a:cs typeface="Lato"/>
              <a:sym typeface="Lato"/>
            </a:endParaRPr>
          </a:p>
        </p:txBody>
      </p:sp>
      <p:sp>
        <p:nvSpPr>
          <p:cNvPr id="116" name="Google Shape;116;p11"/>
          <p:cNvSpPr txBox="1"/>
          <p:nvPr/>
        </p:nvSpPr>
        <p:spPr>
          <a:xfrm>
            <a:off x="9798619" y="1485024"/>
            <a:ext cx="708300" cy="4353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Legacy Bank / Financial</a:t>
            </a:r>
            <a:endParaRPr sz="1900" b="0" i="0" u="none" strike="noStrike" cap="none">
              <a:solidFill>
                <a:srgbClr val="000000"/>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Institution</a:t>
            </a:r>
            <a:endParaRPr sz="1900" b="0" i="0" u="none" strike="noStrike" cap="none">
              <a:solidFill>
                <a:srgbClr val="000000"/>
              </a:solidFill>
              <a:latin typeface="Lato"/>
              <a:ea typeface="Lato"/>
              <a:cs typeface="Lato"/>
              <a:sym typeface="Lato"/>
            </a:endParaRPr>
          </a:p>
        </p:txBody>
      </p:sp>
      <p:sp>
        <p:nvSpPr>
          <p:cNvPr id="117" name="Google Shape;117;p11"/>
          <p:cNvSpPr txBox="1"/>
          <p:nvPr/>
        </p:nvSpPr>
        <p:spPr>
          <a:xfrm>
            <a:off x="9798619" y="2013319"/>
            <a:ext cx="716100" cy="3225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D2C Investment</a:t>
            </a:r>
            <a:endParaRPr sz="1900" b="0" i="0" u="none" strike="noStrike" cap="none">
              <a:solidFill>
                <a:srgbClr val="000000"/>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Provider</a:t>
            </a:r>
            <a:endParaRPr sz="1900" b="0" i="0" u="none" strike="noStrike" cap="none">
              <a:solidFill>
                <a:srgbClr val="000000"/>
              </a:solidFill>
              <a:latin typeface="Lato"/>
              <a:ea typeface="Lato"/>
              <a:cs typeface="Lato"/>
              <a:sym typeface="Lato"/>
            </a:endParaRPr>
          </a:p>
        </p:txBody>
      </p:sp>
      <p:sp>
        <p:nvSpPr>
          <p:cNvPr id="118" name="Google Shape;118;p11"/>
          <p:cNvSpPr txBox="1"/>
          <p:nvPr/>
        </p:nvSpPr>
        <p:spPr>
          <a:xfrm>
            <a:off x="9750240" y="3370644"/>
            <a:ext cx="791700" cy="4377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External data sources</a:t>
            </a:r>
            <a:endParaRPr sz="1900" b="0" i="0" u="none" strike="noStrike" cap="none">
              <a:solidFill>
                <a:srgbClr val="000000"/>
              </a:solidFill>
              <a:latin typeface="Lato"/>
              <a:ea typeface="Lato"/>
              <a:cs typeface="Lato"/>
              <a:sym typeface="Lato"/>
            </a:endParaRPr>
          </a:p>
        </p:txBody>
      </p:sp>
      <p:sp>
        <p:nvSpPr>
          <p:cNvPr id="119" name="Google Shape;119;p11"/>
          <p:cNvSpPr txBox="1"/>
          <p:nvPr/>
        </p:nvSpPr>
        <p:spPr>
          <a:xfrm>
            <a:off x="9777887" y="2952604"/>
            <a:ext cx="738000" cy="3159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Bank with API</a:t>
            </a:r>
            <a:endParaRPr sz="1900" b="0" i="0" u="none" strike="noStrike" cap="none">
              <a:solidFill>
                <a:srgbClr val="000000"/>
              </a:solidFill>
              <a:latin typeface="Lato"/>
              <a:ea typeface="Lato"/>
              <a:cs typeface="Lato"/>
              <a:sym typeface="Lato"/>
            </a:endParaRPr>
          </a:p>
        </p:txBody>
      </p:sp>
      <p:pic>
        <p:nvPicPr>
          <p:cNvPr id="120" name="Google Shape;120;p11"/>
          <p:cNvPicPr preferRelativeResize="0"/>
          <p:nvPr/>
        </p:nvPicPr>
        <p:blipFill rotWithShape="1">
          <a:blip r:embed="rId8">
            <a:alphaModFix/>
          </a:blip>
          <a:srcRect/>
          <a:stretch/>
        </p:blipFill>
        <p:spPr>
          <a:xfrm>
            <a:off x="5490156" y="1635661"/>
            <a:ext cx="1044250" cy="94076"/>
          </a:xfrm>
          <a:prstGeom prst="rect">
            <a:avLst/>
          </a:prstGeom>
          <a:noFill/>
          <a:ln>
            <a:noFill/>
          </a:ln>
        </p:spPr>
      </p:pic>
      <p:pic>
        <p:nvPicPr>
          <p:cNvPr id="121" name="Google Shape;121;p11"/>
          <p:cNvPicPr preferRelativeResize="0"/>
          <p:nvPr/>
        </p:nvPicPr>
        <p:blipFill rotWithShape="1">
          <a:blip r:embed="rId9">
            <a:alphaModFix/>
          </a:blip>
          <a:srcRect/>
          <a:stretch/>
        </p:blipFill>
        <p:spPr>
          <a:xfrm>
            <a:off x="5197094" y="1934309"/>
            <a:ext cx="61790" cy="422225"/>
          </a:xfrm>
          <a:prstGeom prst="rect">
            <a:avLst/>
          </a:prstGeom>
          <a:noFill/>
          <a:ln>
            <a:noFill/>
          </a:ln>
        </p:spPr>
      </p:pic>
      <p:pic>
        <p:nvPicPr>
          <p:cNvPr id="122" name="Google Shape;122;p11"/>
          <p:cNvPicPr preferRelativeResize="0"/>
          <p:nvPr/>
        </p:nvPicPr>
        <p:blipFill rotWithShape="1">
          <a:blip r:embed="rId10">
            <a:alphaModFix/>
          </a:blip>
          <a:srcRect/>
          <a:stretch/>
        </p:blipFill>
        <p:spPr>
          <a:xfrm>
            <a:off x="4961060" y="1602396"/>
            <a:ext cx="556168" cy="357274"/>
          </a:xfrm>
          <a:prstGeom prst="rect">
            <a:avLst/>
          </a:prstGeom>
          <a:noFill/>
          <a:ln>
            <a:noFill/>
          </a:ln>
        </p:spPr>
      </p:pic>
      <p:pic>
        <p:nvPicPr>
          <p:cNvPr id="123" name="Google Shape;123;p11"/>
          <p:cNvPicPr preferRelativeResize="0"/>
          <p:nvPr/>
        </p:nvPicPr>
        <p:blipFill rotWithShape="1">
          <a:blip r:embed="rId5">
            <a:alphaModFix/>
          </a:blip>
          <a:srcRect/>
          <a:stretch/>
        </p:blipFill>
        <p:spPr>
          <a:xfrm>
            <a:off x="6057347" y="2339332"/>
            <a:ext cx="67080" cy="178879"/>
          </a:xfrm>
          <a:prstGeom prst="rect">
            <a:avLst/>
          </a:prstGeom>
          <a:noFill/>
          <a:ln>
            <a:noFill/>
          </a:ln>
        </p:spPr>
      </p:pic>
      <p:pic>
        <p:nvPicPr>
          <p:cNvPr id="124" name="Google Shape;124;p11"/>
          <p:cNvPicPr preferRelativeResize="0"/>
          <p:nvPr/>
        </p:nvPicPr>
        <p:blipFill rotWithShape="1">
          <a:blip r:embed="rId11">
            <a:alphaModFix/>
          </a:blip>
          <a:srcRect/>
          <a:stretch/>
        </p:blipFill>
        <p:spPr>
          <a:xfrm>
            <a:off x="5493140" y="2925743"/>
            <a:ext cx="215043" cy="64512"/>
          </a:xfrm>
          <a:prstGeom prst="rect">
            <a:avLst/>
          </a:prstGeom>
          <a:noFill/>
          <a:ln>
            <a:noFill/>
          </a:ln>
        </p:spPr>
      </p:pic>
      <p:pic>
        <p:nvPicPr>
          <p:cNvPr id="125" name="Google Shape;125;p11"/>
          <p:cNvPicPr preferRelativeResize="0"/>
          <p:nvPr/>
        </p:nvPicPr>
        <p:blipFill rotWithShape="1">
          <a:blip r:embed="rId12">
            <a:alphaModFix/>
          </a:blip>
          <a:srcRect/>
          <a:stretch/>
        </p:blipFill>
        <p:spPr>
          <a:xfrm>
            <a:off x="5545103" y="3622659"/>
            <a:ext cx="408147" cy="387740"/>
          </a:xfrm>
          <a:prstGeom prst="rect">
            <a:avLst/>
          </a:prstGeom>
          <a:noFill/>
          <a:ln>
            <a:noFill/>
          </a:ln>
        </p:spPr>
      </p:pic>
      <p:pic>
        <p:nvPicPr>
          <p:cNvPr id="126" name="Google Shape;126;p11"/>
          <p:cNvPicPr preferRelativeResize="0"/>
          <p:nvPr/>
        </p:nvPicPr>
        <p:blipFill rotWithShape="1">
          <a:blip r:embed="rId13">
            <a:alphaModFix/>
          </a:blip>
          <a:srcRect/>
          <a:stretch/>
        </p:blipFill>
        <p:spPr>
          <a:xfrm>
            <a:off x="6034040" y="3617469"/>
            <a:ext cx="60959" cy="233676"/>
          </a:xfrm>
          <a:prstGeom prst="rect">
            <a:avLst/>
          </a:prstGeom>
          <a:noFill/>
          <a:ln>
            <a:noFill/>
          </a:ln>
        </p:spPr>
      </p:pic>
      <p:pic>
        <p:nvPicPr>
          <p:cNvPr id="127" name="Google Shape;127;p11"/>
          <p:cNvPicPr preferRelativeResize="0"/>
          <p:nvPr/>
        </p:nvPicPr>
        <p:blipFill rotWithShape="1">
          <a:blip r:embed="rId14">
            <a:alphaModFix/>
          </a:blip>
          <a:srcRect/>
          <a:stretch/>
        </p:blipFill>
        <p:spPr>
          <a:xfrm>
            <a:off x="6301539" y="3611777"/>
            <a:ext cx="273859" cy="909606"/>
          </a:xfrm>
          <a:prstGeom prst="rect">
            <a:avLst/>
          </a:prstGeom>
          <a:noFill/>
          <a:ln>
            <a:noFill/>
          </a:ln>
        </p:spPr>
      </p:pic>
      <p:pic>
        <p:nvPicPr>
          <p:cNvPr id="128" name="Google Shape;128;p11"/>
          <p:cNvPicPr preferRelativeResize="0"/>
          <p:nvPr/>
        </p:nvPicPr>
        <p:blipFill rotWithShape="1">
          <a:blip r:embed="rId15">
            <a:alphaModFix/>
          </a:blip>
          <a:srcRect/>
          <a:stretch/>
        </p:blipFill>
        <p:spPr>
          <a:xfrm>
            <a:off x="7087412" y="3592600"/>
            <a:ext cx="60959" cy="264150"/>
          </a:xfrm>
          <a:prstGeom prst="rect">
            <a:avLst/>
          </a:prstGeom>
          <a:noFill/>
          <a:ln>
            <a:noFill/>
          </a:ln>
        </p:spPr>
      </p:pic>
      <p:sp>
        <p:nvSpPr>
          <p:cNvPr id="129" name="Google Shape;129;p11"/>
          <p:cNvSpPr txBox="1"/>
          <p:nvPr/>
        </p:nvSpPr>
        <p:spPr>
          <a:xfrm>
            <a:off x="9316264" y="5073721"/>
            <a:ext cx="929100" cy="105300"/>
          </a:xfrm>
          <a:prstGeom prst="rect">
            <a:avLst/>
          </a:prstGeom>
          <a:noFill/>
          <a:ln>
            <a:noFill/>
          </a:ln>
        </p:spPr>
        <p:txBody>
          <a:bodyPr spcFirstLastPara="1" wrap="square" lIns="60925" tIns="60925" rIns="60925" bIns="60925" anchor="ctr" anchorCtr="0">
            <a:noAutofit/>
          </a:bodyPr>
          <a:lstStyle/>
          <a:p>
            <a:pPr marL="0" marR="0" lvl="0" indent="0" algn="l"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Small </a:t>
            </a:r>
            <a:endParaRPr sz="800" b="1" i="0" u="none" strike="noStrike" cap="none">
              <a:solidFill>
                <a:srgbClr val="07424B"/>
              </a:solidFill>
              <a:latin typeface="Lato"/>
              <a:ea typeface="Lato"/>
              <a:cs typeface="Lato"/>
              <a:sym typeface="Lato"/>
            </a:endParaRPr>
          </a:p>
          <a:p>
            <a:pPr marL="0" marR="0" lvl="0" indent="0" algn="l"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Business</a:t>
            </a:r>
            <a:endParaRPr sz="1900" b="0" i="0" u="none" strike="noStrike" cap="none">
              <a:solidFill>
                <a:srgbClr val="000000"/>
              </a:solidFill>
              <a:latin typeface="Lato"/>
              <a:ea typeface="Lato"/>
              <a:cs typeface="Lato"/>
              <a:sym typeface="Lato"/>
            </a:endParaRPr>
          </a:p>
        </p:txBody>
      </p:sp>
      <p:pic>
        <p:nvPicPr>
          <p:cNvPr id="130" name="Google Shape;130;p11"/>
          <p:cNvPicPr preferRelativeResize="0"/>
          <p:nvPr/>
        </p:nvPicPr>
        <p:blipFill rotWithShape="1">
          <a:blip r:embed="rId6">
            <a:alphaModFix/>
          </a:blip>
          <a:srcRect/>
          <a:stretch/>
        </p:blipFill>
        <p:spPr>
          <a:xfrm>
            <a:off x="6834827" y="2959276"/>
            <a:ext cx="587848" cy="607232"/>
          </a:xfrm>
          <a:prstGeom prst="rect">
            <a:avLst/>
          </a:prstGeom>
          <a:noFill/>
          <a:ln>
            <a:noFill/>
          </a:ln>
        </p:spPr>
      </p:pic>
      <p:sp>
        <p:nvSpPr>
          <p:cNvPr id="131" name="Google Shape;131;p11"/>
          <p:cNvSpPr txBox="1"/>
          <p:nvPr/>
        </p:nvSpPr>
        <p:spPr>
          <a:xfrm>
            <a:off x="6768911" y="3091617"/>
            <a:ext cx="723600" cy="497700"/>
          </a:xfrm>
          <a:prstGeom prst="rect">
            <a:avLst/>
          </a:prstGeom>
          <a:noFill/>
          <a:ln>
            <a:noFill/>
          </a:ln>
        </p:spPr>
        <p:txBody>
          <a:bodyPr spcFirstLastPara="1" wrap="square" lIns="60925" tIns="60925" rIns="60925" bIns="60925" anchor="ctr" anchorCtr="0">
            <a:noAutofit/>
          </a:bodyPr>
          <a:lstStyle/>
          <a:p>
            <a:pPr marL="0" marR="0" lvl="0" indent="0" algn="ctr" rtl="0">
              <a:lnSpc>
                <a:spcPct val="112000"/>
              </a:lnSpc>
              <a:spcBef>
                <a:spcPts val="0"/>
              </a:spcBef>
              <a:spcAft>
                <a:spcPts val="0"/>
              </a:spcAft>
              <a:buClr>
                <a:srgbClr val="000000"/>
              </a:buClr>
              <a:buSzPts val="700"/>
              <a:buFont typeface="Arial"/>
              <a:buNone/>
            </a:pPr>
            <a:r>
              <a:rPr lang="en-US" sz="700" b="1" i="0" u="none" strike="noStrike" cap="none">
                <a:solidFill>
                  <a:srgbClr val="F2F8FF"/>
                </a:solidFill>
                <a:latin typeface="Lato"/>
                <a:ea typeface="Lato"/>
                <a:cs typeface="Lato"/>
                <a:sym typeface="Lato"/>
              </a:rPr>
              <a:t>Moneyhub’s</a:t>
            </a:r>
            <a:endParaRPr sz="700" b="1" i="0" u="none" strike="noStrike" cap="none">
              <a:solidFill>
                <a:srgbClr val="F2F8FF"/>
              </a:solidFill>
              <a:latin typeface="Lato"/>
              <a:ea typeface="Lato"/>
              <a:cs typeface="Lato"/>
              <a:sym typeface="Lato"/>
            </a:endParaRPr>
          </a:p>
          <a:p>
            <a:pPr marL="0" marR="0" lvl="0" indent="0" algn="ctr" rtl="0">
              <a:lnSpc>
                <a:spcPct val="112000"/>
              </a:lnSpc>
              <a:spcBef>
                <a:spcPts val="0"/>
              </a:spcBef>
              <a:spcAft>
                <a:spcPts val="0"/>
              </a:spcAft>
              <a:buClr>
                <a:srgbClr val="000000"/>
              </a:buClr>
              <a:buSzPts val="700"/>
              <a:buFont typeface="Arial"/>
              <a:buNone/>
            </a:pPr>
            <a:r>
              <a:rPr lang="en-US" sz="700" b="1" i="0" u="none" strike="noStrike" cap="none">
                <a:solidFill>
                  <a:srgbClr val="F2F8FF"/>
                </a:solidFill>
                <a:latin typeface="Lato"/>
                <a:ea typeface="Lato"/>
                <a:cs typeface="Lato"/>
                <a:sym typeface="Lato"/>
              </a:rPr>
              <a:t>Financial</a:t>
            </a:r>
            <a:endParaRPr sz="1900" b="0" i="0" u="none" strike="noStrike" cap="none">
              <a:solidFill>
                <a:srgbClr val="000000"/>
              </a:solidFill>
              <a:latin typeface="Lato"/>
              <a:ea typeface="Lato"/>
              <a:cs typeface="Lato"/>
              <a:sym typeface="Lato"/>
            </a:endParaRPr>
          </a:p>
          <a:p>
            <a:pPr marL="0" marR="0" lvl="0" indent="0" algn="ctr" rtl="0">
              <a:lnSpc>
                <a:spcPct val="112000"/>
              </a:lnSpc>
              <a:spcBef>
                <a:spcPts val="0"/>
              </a:spcBef>
              <a:spcAft>
                <a:spcPts val="0"/>
              </a:spcAft>
              <a:buClr>
                <a:srgbClr val="000000"/>
              </a:buClr>
              <a:buSzPts val="700"/>
              <a:buFont typeface="Arial"/>
              <a:buNone/>
            </a:pPr>
            <a:r>
              <a:rPr lang="en-US" sz="700" b="1" i="0" u="none" strike="noStrike" cap="none">
                <a:solidFill>
                  <a:srgbClr val="F2F8FF"/>
                </a:solidFill>
                <a:latin typeface="Lato"/>
                <a:ea typeface="Lato"/>
                <a:cs typeface="Lato"/>
                <a:sym typeface="Lato"/>
              </a:rPr>
              <a:t>Datastore</a:t>
            </a:r>
            <a:endParaRPr sz="1900" b="0" i="0" u="none" strike="noStrike" cap="none">
              <a:solidFill>
                <a:srgbClr val="000000"/>
              </a:solidFill>
              <a:latin typeface="Lato"/>
              <a:ea typeface="Lato"/>
              <a:cs typeface="Lato"/>
              <a:sym typeface="Lato"/>
            </a:endParaRPr>
          </a:p>
        </p:txBody>
      </p:sp>
      <p:sp>
        <p:nvSpPr>
          <p:cNvPr id="132" name="Google Shape;132;p11"/>
          <p:cNvSpPr/>
          <p:nvPr/>
        </p:nvSpPr>
        <p:spPr>
          <a:xfrm>
            <a:off x="9769768" y="3918293"/>
            <a:ext cx="746100" cy="311700"/>
          </a:xfrm>
          <a:prstGeom prst="roundRect">
            <a:avLst>
              <a:gd name="adj" fmla="val 16667"/>
            </a:avLst>
          </a:prstGeom>
          <a:solidFill>
            <a:srgbClr val="00505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2F8FF"/>
              </a:solidFill>
              <a:latin typeface="Lato"/>
              <a:ea typeface="Lato"/>
              <a:cs typeface="Lato"/>
              <a:sym typeface="Lato"/>
            </a:endParaRPr>
          </a:p>
        </p:txBody>
      </p:sp>
      <p:sp>
        <p:nvSpPr>
          <p:cNvPr id="133" name="Google Shape;133;p11"/>
          <p:cNvSpPr txBox="1"/>
          <p:nvPr/>
        </p:nvSpPr>
        <p:spPr>
          <a:xfrm>
            <a:off x="9769253" y="3857259"/>
            <a:ext cx="723900" cy="4203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Enterprise</a:t>
            </a:r>
            <a:endParaRPr sz="1900" b="0" i="0" u="none" strike="noStrike" cap="none">
              <a:solidFill>
                <a:srgbClr val="F2F8FF"/>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Partner Data</a:t>
            </a:r>
            <a:endParaRPr sz="1900" b="0" i="0" u="none" strike="noStrike" cap="none">
              <a:solidFill>
                <a:srgbClr val="F2F8FF"/>
              </a:solidFill>
              <a:latin typeface="Lato"/>
              <a:ea typeface="Lato"/>
              <a:cs typeface="Lato"/>
              <a:sym typeface="Lato"/>
            </a:endParaRPr>
          </a:p>
        </p:txBody>
      </p:sp>
      <p:sp>
        <p:nvSpPr>
          <p:cNvPr id="134" name="Google Shape;134;p11"/>
          <p:cNvSpPr/>
          <p:nvPr/>
        </p:nvSpPr>
        <p:spPr>
          <a:xfrm>
            <a:off x="9777888" y="2428604"/>
            <a:ext cx="742500" cy="4425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35" name="Google Shape;135;p11"/>
          <p:cNvSpPr txBox="1"/>
          <p:nvPr/>
        </p:nvSpPr>
        <p:spPr>
          <a:xfrm>
            <a:off x="9790927" y="2427100"/>
            <a:ext cx="716100" cy="4425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Financial Institution </a:t>
            </a:r>
            <a:br>
              <a:rPr lang="en-US" sz="800" b="1" i="0" u="none" strike="noStrike" cap="none">
                <a:solidFill>
                  <a:srgbClr val="07424B"/>
                </a:solidFill>
                <a:latin typeface="Lato"/>
                <a:ea typeface="Lato"/>
                <a:cs typeface="Lato"/>
                <a:sym typeface="Lato"/>
              </a:rPr>
            </a:br>
            <a:r>
              <a:rPr lang="en-US" sz="800" b="1" i="0" u="none" strike="noStrike" cap="none">
                <a:solidFill>
                  <a:srgbClr val="07424B"/>
                </a:solidFill>
                <a:latin typeface="Lato"/>
                <a:ea typeface="Lato"/>
                <a:cs typeface="Lato"/>
                <a:sym typeface="Lato"/>
              </a:rPr>
              <a:t>with API</a:t>
            </a:r>
            <a:endParaRPr sz="1900" b="0" i="0" u="none" strike="noStrike" cap="none">
              <a:solidFill>
                <a:srgbClr val="000000"/>
              </a:solidFill>
              <a:latin typeface="Lato"/>
              <a:ea typeface="Lato"/>
              <a:cs typeface="Lato"/>
              <a:sym typeface="Lato"/>
            </a:endParaRPr>
          </a:p>
        </p:txBody>
      </p:sp>
      <p:sp>
        <p:nvSpPr>
          <p:cNvPr id="136" name="Google Shape;136;p11"/>
          <p:cNvSpPr/>
          <p:nvPr/>
        </p:nvSpPr>
        <p:spPr>
          <a:xfrm>
            <a:off x="4049907" y="1488000"/>
            <a:ext cx="735300" cy="2949600"/>
          </a:xfrm>
          <a:prstGeom prst="roundRect">
            <a:avLst>
              <a:gd name="adj" fmla="val 16667"/>
            </a:avLst>
          </a:prstGeom>
          <a:solidFill>
            <a:srgbClr val="01A5B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37" name="Google Shape;137;p11"/>
          <p:cNvSpPr txBox="1"/>
          <p:nvPr/>
        </p:nvSpPr>
        <p:spPr>
          <a:xfrm>
            <a:off x="4049905" y="1488000"/>
            <a:ext cx="735300" cy="29292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Moneyhub</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3</a:t>
            </a:r>
            <a:r>
              <a:rPr lang="en-US" sz="800" b="1" i="0" u="none" strike="noStrike" cap="none" baseline="30000">
                <a:solidFill>
                  <a:srgbClr val="F2F8FF"/>
                </a:solidFill>
                <a:latin typeface="Lato"/>
                <a:ea typeface="Lato"/>
                <a:cs typeface="Lato"/>
                <a:sym typeface="Lato"/>
              </a:rPr>
              <a:t>rd</a:t>
            </a:r>
            <a:r>
              <a:rPr lang="en-US" sz="800" b="1" i="0" u="none" strike="noStrike" cap="none">
                <a:solidFill>
                  <a:srgbClr val="F2F8FF"/>
                </a:solidFill>
                <a:latin typeface="Lato"/>
                <a:ea typeface="Lato"/>
                <a:cs typeface="Lato"/>
                <a:sym typeface="Lato"/>
              </a:rPr>
              <a:t> Party</a:t>
            </a:r>
            <a:endParaRPr sz="1900" b="0" i="0" u="none" strike="noStrike" cap="none">
              <a:solidFill>
                <a:srgbClr val="000000"/>
              </a:solidFill>
              <a:latin typeface="Lato"/>
              <a:ea typeface="Lato"/>
              <a:cs typeface="Lato"/>
              <a:sym typeface="Lato"/>
            </a:endParaRPr>
          </a:p>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Integration</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Service</a:t>
            </a:r>
            <a:endParaRPr sz="1900" b="0" i="0" u="none" strike="noStrike" cap="none">
              <a:solidFill>
                <a:srgbClr val="000000"/>
              </a:solidFill>
              <a:latin typeface="Lato"/>
              <a:ea typeface="Lato"/>
              <a:cs typeface="Lato"/>
              <a:sym typeface="Lato"/>
            </a:endParaRPr>
          </a:p>
        </p:txBody>
      </p:sp>
      <p:sp>
        <p:nvSpPr>
          <p:cNvPr id="138" name="Google Shape;138;p11"/>
          <p:cNvSpPr/>
          <p:nvPr/>
        </p:nvSpPr>
        <p:spPr>
          <a:xfrm>
            <a:off x="1943469" y="1478935"/>
            <a:ext cx="742500" cy="4425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39" name="Google Shape;139;p11"/>
          <p:cNvSpPr/>
          <p:nvPr/>
        </p:nvSpPr>
        <p:spPr>
          <a:xfrm>
            <a:off x="1943469" y="1986539"/>
            <a:ext cx="742500" cy="3576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40" name="Google Shape;140;p11"/>
          <p:cNvSpPr/>
          <p:nvPr/>
        </p:nvSpPr>
        <p:spPr>
          <a:xfrm>
            <a:off x="1935777" y="2948019"/>
            <a:ext cx="742500" cy="3147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41" name="Google Shape;141;p11"/>
          <p:cNvSpPr txBox="1"/>
          <p:nvPr/>
        </p:nvSpPr>
        <p:spPr>
          <a:xfrm>
            <a:off x="1956508" y="1477431"/>
            <a:ext cx="708300" cy="4353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3</a:t>
            </a:r>
            <a:r>
              <a:rPr lang="en-US" sz="800" b="1" i="0" u="none" strike="noStrike" cap="none" baseline="30000">
                <a:solidFill>
                  <a:srgbClr val="07424B"/>
                </a:solidFill>
                <a:latin typeface="Lato"/>
                <a:ea typeface="Lato"/>
                <a:cs typeface="Lato"/>
                <a:sym typeface="Lato"/>
              </a:rPr>
              <a:t>rd</a:t>
            </a:r>
            <a:r>
              <a:rPr lang="en-US" sz="800" b="1" i="0" u="none" strike="noStrike" cap="none">
                <a:solidFill>
                  <a:srgbClr val="07424B"/>
                </a:solidFill>
                <a:latin typeface="Lato"/>
                <a:ea typeface="Lato"/>
                <a:cs typeface="Lato"/>
                <a:sym typeface="Lato"/>
              </a:rPr>
              <a:t> Party Integrations</a:t>
            </a:r>
            <a:endParaRPr sz="1900" b="0" i="0" u="none" strike="noStrike" cap="none">
              <a:solidFill>
                <a:srgbClr val="000000"/>
              </a:solidFill>
              <a:latin typeface="Lato"/>
              <a:ea typeface="Lato"/>
              <a:cs typeface="Lato"/>
              <a:sym typeface="Lato"/>
            </a:endParaRPr>
          </a:p>
        </p:txBody>
      </p:sp>
      <p:sp>
        <p:nvSpPr>
          <p:cNvPr id="142" name="Google Shape;142;p11"/>
          <p:cNvSpPr txBox="1"/>
          <p:nvPr/>
        </p:nvSpPr>
        <p:spPr>
          <a:xfrm>
            <a:off x="1956508" y="2005725"/>
            <a:ext cx="716100" cy="3225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Custom User Journeys</a:t>
            </a:r>
            <a:endParaRPr sz="1900" b="0" i="0" u="none" strike="noStrike" cap="none">
              <a:solidFill>
                <a:srgbClr val="000000"/>
              </a:solidFill>
              <a:latin typeface="Lato"/>
              <a:ea typeface="Lato"/>
              <a:cs typeface="Lato"/>
              <a:sym typeface="Lato"/>
            </a:endParaRPr>
          </a:p>
        </p:txBody>
      </p:sp>
      <p:sp>
        <p:nvSpPr>
          <p:cNvPr id="143" name="Google Shape;143;p11"/>
          <p:cNvSpPr txBox="1"/>
          <p:nvPr/>
        </p:nvSpPr>
        <p:spPr>
          <a:xfrm>
            <a:off x="1935776" y="2945011"/>
            <a:ext cx="738000" cy="3159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Content Hub</a:t>
            </a:r>
            <a:endParaRPr sz="1900" b="0" i="0" u="none" strike="noStrike" cap="none">
              <a:solidFill>
                <a:srgbClr val="000000"/>
              </a:solidFill>
              <a:latin typeface="Lato"/>
              <a:ea typeface="Lato"/>
              <a:cs typeface="Lato"/>
              <a:sym typeface="Lato"/>
            </a:endParaRPr>
          </a:p>
        </p:txBody>
      </p:sp>
      <p:sp>
        <p:nvSpPr>
          <p:cNvPr id="144" name="Google Shape;144;p11"/>
          <p:cNvSpPr/>
          <p:nvPr/>
        </p:nvSpPr>
        <p:spPr>
          <a:xfrm>
            <a:off x="1927657" y="3356096"/>
            <a:ext cx="746100" cy="609300"/>
          </a:xfrm>
          <a:prstGeom prst="roundRect">
            <a:avLst>
              <a:gd name="adj" fmla="val 16667"/>
            </a:avLst>
          </a:prstGeom>
          <a:solidFill>
            <a:srgbClr val="00505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2F8FF"/>
              </a:solidFill>
              <a:latin typeface="Lato"/>
              <a:ea typeface="Lato"/>
              <a:cs typeface="Lato"/>
              <a:sym typeface="Lato"/>
            </a:endParaRPr>
          </a:p>
        </p:txBody>
      </p:sp>
      <p:sp>
        <p:nvSpPr>
          <p:cNvPr id="145" name="Google Shape;145;p11"/>
          <p:cNvSpPr txBox="1"/>
          <p:nvPr/>
        </p:nvSpPr>
        <p:spPr>
          <a:xfrm>
            <a:off x="1927143" y="3356096"/>
            <a:ext cx="738000" cy="6093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Enterprise</a:t>
            </a:r>
            <a:endParaRPr sz="1900" b="0" i="0" u="none" strike="noStrike" cap="none">
              <a:solidFill>
                <a:srgbClr val="F2F8FF"/>
              </a:solidFill>
              <a:latin typeface="Lato"/>
              <a:ea typeface="Lato"/>
              <a:cs typeface="Lato"/>
              <a:sym typeface="Lato"/>
            </a:endParaRPr>
          </a:p>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Partner Services inc Reporting</a:t>
            </a:r>
            <a:endParaRPr sz="1900" b="0" i="0" u="none" strike="noStrike" cap="none">
              <a:solidFill>
                <a:srgbClr val="F2F8FF"/>
              </a:solidFill>
              <a:latin typeface="Lato"/>
              <a:ea typeface="Lato"/>
              <a:cs typeface="Lato"/>
              <a:sym typeface="Lato"/>
            </a:endParaRPr>
          </a:p>
        </p:txBody>
      </p:sp>
      <p:sp>
        <p:nvSpPr>
          <p:cNvPr id="146" name="Google Shape;146;p11"/>
          <p:cNvSpPr/>
          <p:nvPr/>
        </p:nvSpPr>
        <p:spPr>
          <a:xfrm>
            <a:off x="1935777" y="2421011"/>
            <a:ext cx="742500" cy="442500"/>
          </a:xfrm>
          <a:prstGeom prst="roundRect">
            <a:avLst>
              <a:gd name="adj" fmla="val 16667"/>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47" name="Google Shape;147;p11"/>
          <p:cNvSpPr txBox="1"/>
          <p:nvPr/>
        </p:nvSpPr>
        <p:spPr>
          <a:xfrm>
            <a:off x="1948816" y="2419507"/>
            <a:ext cx="716100" cy="4425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Payment Gateways</a:t>
            </a:r>
            <a:endParaRPr sz="1900" b="0" i="0" u="none" strike="noStrike" cap="none">
              <a:solidFill>
                <a:srgbClr val="000000"/>
              </a:solidFill>
              <a:latin typeface="Lato"/>
              <a:ea typeface="Lato"/>
              <a:cs typeface="Lato"/>
              <a:sym typeface="Lato"/>
            </a:endParaRPr>
          </a:p>
        </p:txBody>
      </p:sp>
      <p:cxnSp>
        <p:nvCxnSpPr>
          <p:cNvPr id="148" name="Google Shape;148;p11"/>
          <p:cNvCxnSpPr>
            <a:stCxn id="141" idx="3"/>
          </p:cNvCxnSpPr>
          <p:nvPr/>
        </p:nvCxnSpPr>
        <p:spPr>
          <a:xfrm>
            <a:off x="2664808" y="1695081"/>
            <a:ext cx="1384800" cy="5100"/>
          </a:xfrm>
          <a:prstGeom prst="straightConnector1">
            <a:avLst/>
          </a:prstGeom>
          <a:noFill/>
          <a:ln w="9525" cap="flat" cmpd="sng">
            <a:solidFill>
              <a:srgbClr val="A5A5A5"/>
            </a:solidFill>
            <a:prstDash val="solid"/>
            <a:round/>
            <a:headEnd type="triangle" w="med" len="med"/>
            <a:tailEnd type="triangle" w="med" len="med"/>
          </a:ln>
        </p:spPr>
      </p:cxnSp>
      <p:cxnSp>
        <p:nvCxnSpPr>
          <p:cNvPr id="149" name="Google Shape;149;p11"/>
          <p:cNvCxnSpPr/>
          <p:nvPr/>
        </p:nvCxnSpPr>
        <p:spPr>
          <a:xfrm>
            <a:off x="2685737" y="2162689"/>
            <a:ext cx="1384800" cy="5100"/>
          </a:xfrm>
          <a:prstGeom prst="straightConnector1">
            <a:avLst/>
          </a:prstGeom>
          <a:noFill/>
          <a:ln w="9525" cap="flat" cmpd="sng">
            <a:solidFill>
              <a:srgbClr val="A5A5A5"/>
            </a:solidFill>
            <a:prstDash val="solid"/>
            <a:round/>
            <a:headEnd type="triangle" w="med" len="med"/>
            <a:tailEnd type="triangle" w="med" len="med"/>
          </a:ln>
        </p:spPr>
      </p:cxnSp>
      <p:cxnSp>
        <p:nvCxnSpPr>
          <p:cNvPr id="150" name="Google Shape;150;p11"/>
          <p:cNvCxnSpPr/>
          <p:nvPr/>
        </p:nvCxnSpPr>
        <p:spPr>
          <a:xfrm>
            <a:off x="2677524" y="2644715"/>
            <a:ext cx="1384800" cy="5100"/>
          </a:xfrm>
          <a:prstGeom prst="straightConnector1">
            <a:avLst/>
          </a:prstGeom>
          <a:noFill/>
          <a:ln w="9525" cap="flat" cmpd="sng">
            <a:solidFill>
              <a:srgbClr val="A5A5A5"/>
            </a:solidFill>
            <a:prstDash val="solid"/>
            <a:round/>
            <a:headEnd type="triangle" w="med" len="med"/>
            <a:tailEnd type="triangle" w="med" len="med"/>
          </a:ln>
        </p:spPr>
      </p:cxnSp>
      <p:cxnSp>
        <p:nvCxnSpPr>
          <p:cNvPr id="151" name="Google Shape;151;p11"/>
          <p:cNvCxnSpPr/>
          <p:nvPr/>
        </p:nvCxnSpPr>
        <p:spPr>
          <a:xfrm>
            <a:off x="2668172" y="3108716"/>
            <a:ext cx="1384800" cy="5100"/>
          </a:xfrm>
          <a:prstGeom prst="straightConnector1">
            <a:avLst/>
          </a:prstGeom>
          <a:noFill/>
          <a:ln w="9525" cap="flat" cmpd="sng">
            <a:solidFill>
              <a:srgbClr val="A5A5A5"/>
            </a:solidFill>
            <a:prstDash val="solid"/>
            <a:round/>
            <a:headEnd type="triangle" w="med" len="med"/>
            <a:tailEnd type="triangle" w="med" len="med"/>
          </a:ln>
        </p:spPr>
      </p:cxnSp>
      <p:cxnSp>
        <p:nvCxnSpPr>
          <p:cNvPr id="152" name="Google Shape;152;p11"/>
          <p:cNvCxnSpPr/>
          <p:nvPr/>
        </p:nvCxnSpPr>
        <p:spPr>
          <a:xfrm>
            <a:off x="2655243" y="3653192"/>
            <a:ext cx="1384800" cy="5100"/>
          </a:xfrm>
          <a:prstGeom prst="straightConnector1">
            <a:avLst/>
          </a:prstGeom>
          <a:noFill/>
          <a:ln w="9525" cap="flat" cmpd="sng">
            <a:solidFill>
              <a:srgbClr val="A5A5A5"/>
            </a:solidFill>
            <a:prstDash val="solid"/>
            <a:round/>
            <a:headEnd type="triangle" w="med" len="med"/>
            <a:tailEnd type="triangle" w="med" len="med"/>
          </a:ln>
        </p:spPr>
      </p:cxnSp>
      <p:cxnSp>
        <p:nvCxnSpPr>
          <p:cNvPr id="153" name="Google Shape;153;p11"/>
          <p:cNvCxnSpPr/>
          <p:nvPr/>
        </p:nvCxnSpPr>
        <p:spPr>
          <a:xfrm>
            <a:off x="8999735" y="4079263"/>
            <a:ext cx="765600" cy="0"/>
          </a:xfrm>
          <a:prstGeom prst="straightConnector1">
            <a:avLst/>
          </a:prstGeom>
          <a:noFill/>
          <a:ln w="9525" cap="flat" cmpd="sng">
            <a:solidFill>
              <a:srgbClr val="A5A5A5"/>
            </a:solidFill>
            <a:prstDash val="solid"/>
            <a:round/>
            <a:headEnd type="triangle" w="med" len="med"/>
            <a:tailEnd type="triangle" w="med" len="med"/>
          </a:ln>
        </p:spPr>
      </p:cxnSp>
      <p:cxnSp>
        <p:nvCxnSpPr>
          <p:cNvPr id="154" name="Google Shape;154;p11"/>
          <p:cNvCxnSpPr/>
          <p:nvPr/>
        </p:nvCxnSpPr>
        <p:spPr>
          <a:xfrm>
            <a:off x="6948063" y="4648833"/>
            <a:ext cx="2399100" cy="0"/>
          </a:xfrm>
          <a:prstGeom prst="straightConnector1">
            <a:avLst/>
          </a:prstGeom>
          <a:noFill/>
          <a:ln w="9525" cap="flat" cmpd="sng">
            <a:solidFill>
              <a:srgbClr val="A5A5A5"/>
            </a:solidFill>
            <a:prstDash val="solid"/>
            <a:round/>
            <a:headEnd type="triangle" w="med" len="med"/>
            <a:tailEnd type="triangle" w="med" len="med"/>
          </a:ln>
        </p:spPr>
      </p:cxnSp>
      <p:cxnSp>
        <p:nvCxnSpPr>
          <p:cNvPr id="155" name="Google Shape;155;p11"/>
          <p:cNvCxnSpPr/>
          <p:nvPr/>
        </p:nvCxnSpPr>
        <p:spPr>
          <a:xfrm>
            <a:off x="6948063" y="5126093"/>
            <a:ext cx="2399100" cy="0"/>
          </a:xfrm>
          <a:prstGeom prst="straightConnector1">
            <a:avLst/>
          </a:prstGeom>
          <a:noFill/>
          <a:ln w="9525" cap="flat" cmpd="sng">
            <a:solidFill>
              <a:srgbClr val="A5A5A5"/>
            </a:solidFill>
            <a:prstDash val="solid"/>
            <a:round/>
            <a:headEnd type="triangle" w="med" len="med"/>
            <a:tailEnd type="triangle" w="med" len="med"/>
          </a:ln>
        </p:spPr>
      </p:cxnSp>
      <p:cxnSp>
        <p:nvCxnSpPr>
          <p:cNvPr id="156" name="Google Shape;156;p11"/>
          <p:cNvCxnSpPr/>
          <p:nvPr/>
        </p:nvCxnSpPr>
        <p:spPr>
          <a:xfrm>
            <a:off x="6956383" y="5688367"/>
            <a:ext cx="2399100" cy="0"/>
          </a:xfrm>
          <a:prstGeom prst="straightConnector1">
            <a:avLst/>
          </a:prstGeom>
          <a:noFill/>
          <a:ln w="9525" cap="flat" cmpd="sng">
            <a:solidFill>
              <a:srgbClr val="A5A5A5"/>
            </a:solidFill>
            <a:prstDash val="solid"/>
            <a:round/>
            <a:headEnd type="triangle" w="med" len="med"/>
            <a:tailEnd type="triangle" w="med" len="med"/>
          </a:ln>
        </p:spPr>
      </p:cxnSp>
      <p:sp>
        <p:nvSpPr>
          <p:cNvPr id="157" name="Google Shape;157;p11"/>
          <p:cNvSpPr/>
          <p:nvPr/>
        </p:nvSpPr>
        <p:spPr>
          <a:xfrm>
            <a:off x="10654929" y="1409833"/>
            <a:ext cx="1245900" cy="2031900"/>
          </a:xfrm>
          <a:prstGeom prst="roundRect">
            <a:avLst>
              <a:gd name="adj" fmla="val 6319"/>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58" name="Google Shape;158;p11"/>
          <p:cNvSpPr txBox="1"/>
          <p:nvPr/>
        </p:nvSpPr>
        <p:spPr>
          <a:xfrm>
            <a:off x="10730063" y="1538067"/>
            <a:ext cx="1113600" cy="1750800"/>
          </a:xfrm>
          <a:prstGeom prst="rect">
            <a:avLst/>
          </a:prstGeom>
          <a:no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1A5B8"/>
                </a:solidFill>
                <a:latin typeface="Lato"/>
                <a:ea typeface="Lato"/>
                <a:cs typeface="Lato"/>
                <a:sym typeface="Lato"/>
              </a:rPr>
              <a:t>Data</a:t>
            </a:r>
            <a:endParaRPr sz="1900" b="0" i="0" u="none" strike="noStrike" cap="none">
              <a:solidFill>
                <a:srgbClr val="000000"/>
              </a:solidFill>
              <a:latin typeface="Lato"/>
              <a:ea typeface="Lato"/>
              <a:cs typeface="Lato"/>
              <a:sym typeface="Lato"/>
            </a:endParaRPr>
          </a:p>
          <a:p>
            <a:pPr marL="0" marR="0" lvl="0" indent="0" algn="l" rtl="0">
              <a:lnSpc>
                <a:spcPct val="57500"/>
              </a:lnSpc>
              <a:spcBef>
                <a:spcPts val="0"/>
              </a:spcBef>
              <a:spcAft>
                <a:spcPts val="0"/>
              </a:spcAft>
              <a:buClr>
                <a:srgbClr val="000000"/>
              </a:buClr>
              <a:buSzPts val="1100"/>
              <a:buFont typeface="Arial"/>
              <a:buNone/>
            </a:pPr>
            <a:endParaRPr sz="1100" b="0" i="0" u="none" strike="noStrike" cap="none">
              <a:solidFill>
                <a:srgbClr val="07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2424B"/>
                </a:solidFill>
                <a:latin typeface="Lato"/>
                <a:ea typeface="Lato"/>
                <a:cs typeface="Lato"/>
                <a:sym typeface="Lato"/>
              </a:rPr>
              <a:t>The platform supports 7 ways of ingesting data. All incoming data is enriched with our machine learning algorithms</a:t>
            </a:r>
            <a:endParaRPr sz="1100" b="0" i="0" u="none" strike="noStrike" cap="none">
              <a:solidFill>
                <a:srgbClr val="02424B"/>
              </a:solidFill>
              <a:latin typeface="Lato"/>
              <a:ea typeface="Lato"/>
              <a:cs typeface="Lato"/>
              <a:sym typeface="Lato"/>
            </a:endParaRPr>
          </a:p>
        </p:txBody>
      </p:sp>
      <p:sp>
        <p:nvSpPr>
          <p:cNvPr id="159" name="Google Shape;159;p11"/>
          <p:cNvSpPr/>
          <p:nvPr/>
        </p:nvSpPr>
        <p:spPr>
          <a:xfrm>
            <a:off x="549929" y="1333631"/>
            <a:ext cx="1245900" cy="1962000"/>
          </a:xfrm>
          <a:prstGeom prst="roundRect">
            <a:avLst>
              <a:gd name="adj" fmla="val 6319"/>
            </a:avLst>
          </a:prstGeom>
          <a:solidFill>
            <a:srgbClr val="07424B">
              <a:alpha val="133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60" name="Google Shape;160;p11"/>
          <p:cNvSpPr txBox="1"/>
          <p:nvPr/>
        </p:nvSpPr>
        <p:spPr>
          <a:xfrm>
            <a:off x="578829" y="1461867"/>
            <a:ext cx="1113600" cy="1750800"/>
          </a:xfrm>
          <a:prstGeom prst="rect">
            <a:avLst/>
          </a:prstGeom>
          <a:no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1A5B8"/>
                </a:solidFill>
                <a:latin typeface="Lato"/>
                <a:ea typeface="Lato"/>
                <a:cs typeface="Lato"/>
                <a:sym typeface="Lato"/>
              </a:rPr>
              <a:t>Extensible</a:t>
            </a:r>
            <a:endParaRPr sz="1900" b="0" i="0" u="none" strike="noStrike" cap="none">
              <a:solidFill>
                <a:srgbClr val="000000"/>
              </a:solidFill>
              <a:latin typeface="Lato"/>
              <a:ea typeface="Lato"/>
              <a:cs typeface="Lato"/>
              <a:sym typeface="Lato"/>
            </a:endParaRPr>
          </a:p>
          <a:p>
            <a:pPr marL="0" marR="0" lvl="0" indent="0" algn="l" rtl="0">
              <a:lnSpc>
                <a:spcPct val="57500"/>
              </a:lnSpc>
              <a:spcBef>
                <a:spcPts val="0"/>
              </a:spcBef>
              <a:spcAft>
                <a:spcPts val="0"/>
              </a:spcAft>
              <a:buClr>
                <a:srgbClr val="000000"/>
              </a:buClr>
              <a:buSzPts val="1100"/>
              <a:buFont typeface="Arial"/>
              <a:buNone/>
            </a:pPr>
            <a:endParaRPr sz="1100" b="0" i="0" u="none" strike="noStrike" cap="none">
              <a:solidFill>
                <a:srgbClr val="07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2424B"/>
                </a:solidFill>
                <a:latin typeface="Lato"/>
                <a:ea typeface="Lato"/>
                <a:cs typeface="Lato"/>
                <a:sym typeface="Lato"/>
              </a:rPr>
              <a:t>The Moneyhub platform integrates into Enterprise propositions either as API or white label</a:t>
            </a:r>
            <a:endParaRPr sz="1100" b="0" i="0" u="none" strike="noStrike" cap="none">
              <a:solidFill>
                <a:srgbClr val="02424B"/>
              </a:solidFill>
              <a:latin typeface="Lato"/>
              <a:ea typeface="Lato"/>
              <a:cs typeface="Lato"/>
              <a:sym typeface="Lato"/>
            </a:endParaRPr>
          </a:p>
        </p:txBody>
      </p:sp>
      <p:sp>
        <p:nvSpPr>
          <p:cNvPr id="161" name="Google Shape;161;p11"/>
          <p:cNvSpPr txBox="1"/>
          <p:nvPr/>
        </p:nvSpPr>
        <p:spPr>
          <a:xfrm>
            <a:off x="7394053" y="1490579"/>
            <a:ext cx="707700" cy="3840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MI Reporting</a:t>
            </a:r>
            <a:endParaRPr sz="1900" b="0" i="0" u="none" strike="noStrike" cap="none">
              <a:solidFill>
                <a:srgbClr val="000000"/>
              </a:solidFill>
              <a:latin typeface="Lato"/>
              <a:ea typeface="Lato"/>
              <a:cs typeface="Lato"/>
              <a:sym typeface="Lato"/>
            </a:endParaRPr>
          </a:p>
        </p:txBody>
      </p:sp>
      <p:cxnSp>
        <p:nvCxnSpPr>
          <p:cNvPr id="162" name="Google Shape;162;p11"/>
          <p:cNvCxnSpPr>
            <a:stCxn id="161" idx="2"/>
          </p:cNvCxnSpPr>
          <p:nvPr/>
        </p:nvCxnSpPr>
        <p:spPr>
          <a:xfrm rot="5400000">
            <a:off x="6978703" y="2354279"/>
            <a:ext cx="1248900" cy="289500"/>
          </a:xfrm>
          <a:prstGeom prst="bentConnector3">
            <a:avLst>
              <a:gd name="adj1" fmla="val 50000"/>
            </a:avLst>
          </a:prstGeom>
          <a:noFill/>
          <a:ln w="9525" cap="flat" cmpd="sng">
            <a:solidFill>
              <a:srgbClr val="BFBFBF"/>
            </a:solidFill>
            <a:prstDash val="dash"/>
            <a:round/>
            <a:headEnd type="none" w="sm" len="sm"/>
            <a:tailEnd type="triangle" w="med" len="med"/>
          </a:ln>
        </p:spPr>
      </p:cxnSp>
      <p:cxnSp>
        <p:nvCxnSpPr>
          <p:cNvPr id="163" name="Google Shape;163;p11"/>
          <p:cNvCxnSpPr>
            <a:stCxn id="113" idx="1"/>
          </p:cNvCxnSpPr>
          <p:nvPr/>
        </p:nvCxnSpPr>
        <p:spPr>
          <a:xfrm flipH="1">
            <a:off x="7402765" y="2950623"/>
            <a:ext cx="861900" cy="497700"/>
          </a:xfrm>
          <a:prstGeom prst="bentConnector3">
            <a:avLst>
              <a:gd name="adj1" fmla="val 50000"/>
            </a:avLst>
          </a:prstGeom>
          <a:noFill/>
          <a:ln w="9525" cap="flat" cmpd="sng">
            <a:solidFill>
              <a:srgbClr val="BFBFBF"/>
            </a:solidFill>
            <a:prstDash val="dash"/>
            <a:round/>
            <a:headEnd type="none" w="sm" len="sm"/>
            <a:tailEnd type="triangle" w="med" len="med"/>
          </a:ln>
        </p:spPr>
      </p:cxnSp>
      <p:sp>
        <p:nvSpPr>
          <p:cNvPr id="164" name="Google Shape;164;p11"/>
          <p:cNvSpPr/>
          <p:nvPr/>
        </p:nvSpPr>
        <p:spPr>
          <a:xfrm>
            <a:off x="4462731" y="4600600"/>
            <a:ext cx="654000" cy="654000"/>
          </a:xfrm>
          <a:prstGeom prst="ellipse">
            <a:avLst/>
          </a:prstGeom>
          <a:solidFill>
            <a:srgbClr val="FF79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65" name="Google Shape;165;p11"/>
          <p:cNvSpPr/>
          <p:nvPr/>
        </p:nvSpPr>
        <p:spPr>
          <a:xfrm>
            <a:off x="4142793" y="5430352"/>
            <a:ext cx="1330500" cy="394800"/>
          </a:xfrm>
          <a:prstGeom prst="roundRect">
            <a:avLst>
              <a:gd name="adj" fmla="val 16667"/>
            </a:avLst>
          </a:prstGeom>
          <a:solidFill>
            <a:srgbClr val="F2F8FF"/>
          </a:solidFill>
          <a:ln w="19050" cap="flat" cmpd="sng">
            <a:solidFill>
              <a:srgbClr val="4BDACA"/>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66" name="Google Shape;166;p11"/>
          <p:cNvSpPr txBox="1"/>
          <p:nvPr/>
        </p:nvSpPr>
        <p:spPr>
          <a:xfrm>
            <a:off x="4123928" y="5443248"/>
            <a:ext cx="1301700" cy="3840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07424B"/>
                </a:solidFill>
                <a:latin typeface="Lato"/>
                <a:ea typeface="Lato"/>
                <a:cs typeface="Lato"/>
                <a:sym typeface="Lato"/>
              </a:rPr>
              <a:t>Self Service Admin Portal</a:t>
            </a:r>
            <a:endParaRPr sz="1900" b="0" i="0" u="none" strike="noStrike" cap="none">
              <a:solidFill>
                <a:srgbClr val="000000"/>
              </a:solidFill>
              <a:latin typeface="Lato"/>
              <a:ea typeface="Lato"/>
              <a:cs typeface="Lato"/>
              <a:sym typeface="Lato"/>
            </a:endParaRPr>
          </a:p>
        </p:txBody>
      </p:sp>
      <p:sp>
        <p:nvSpPr>
          <p:cNvPr id="167" name="Google Shape;167;p11"/>
          <p:cNvSpPr txBox="1"/>
          <p:nvPr/>
        </p:nvSpPr>
        <p:spPr>
          <a:xfrm>
            <a:off x="4417469" y="4794669"/>
            <a:ext cx="711600" cy="2916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Tenancy</a:t>
            </a:r>
            <a:br>
              <a:rPr lang="en-US" sz="800" b="1" i="0" u="none" strike="noStrike" cap="none">
                <a:solidFill>
                  <a:srgbClr val="F2F8FF"/>
                </a:solidFill>
                <a:latin typeface="Lato"/>
                <a:ea typeface="Lato"/>
                <a:cs typeface="Lato"/>
                <a:sym typeface="Lato"/>
              </a:rPr>
            </a:br>
            <a:r>
              <a:rPr lang="en-US" sz="800" b="1" i="0" u="none" strike="noStrike" cap="none">
                <a:solidFill>
                  <a:srgbClr val="F2F8FF"/>
                </a:solidFill>
                <a:latin typeface="Lato"/>
                <a:ea typeface="Lato"/>
                <a:cs typeface="Lato"/>
                <a:sym typeface="Lato"/>
              </a:rPr>
              <a:t>Service</a:t>
            </a:r>
            <a:endParaRPr sz="1900" b="0" i="0" u="none" strike="noStrike" cap="none">
              <a:solidFill>
                <a:srgbClr val="000000"/>
              </a:solidFill>
              <a:latin typeface="Lato"/>
              <a:ea typeface="Lato"/>
              <a:cs typeface="Lato"/>
              <a:sym typeface="Lato"/>
            </a:endParaRPr>
          </a:p>
        </p:txBody>
      </p:sp>
      <p:cxnSp>
        <p:nvCxnSpPr>
          <p:cNvPr id="168" name="Google Shape;168;p11"/>
          <p:cNvCxnSpPr>
            <a:stCxn id="166" idx="0"/>
            <a:endCxn id="164" idx="4"/>
          </p:cNvCxnSpPr>
          <p:nvPr/>
        </p:nvCxnSpPr>
        <p:spPr>
          <a:xfrm rot="-5400000">
            <a:off x="4687928" y="5341398"/>
            <a:ext cx="188700" cy="15000"/>
          </a:xfrm>
          <a:prstGeom prst="bentConnector3">
            <a:avLst>
              <a:gd name="adj1" fmla="val 49986"/>
            </a:avLst>
          </a:prstGeom>
          <a:noFill/>
          <a:ln w="9525" cap="flat" cmpd="sng">
            <a:solidFill>
              <a:srgbClr val="BFBFBF"/>
            </a:solidFill>
            <a:prstDash val="dash"/>
            <a:round/>
            <a:headEnd type="none" w="sm" len="sm"/>
            <a:tailEnd type="triangle" w="med" len="med"/>
          </a:ln>
        </p:spPr>
      </p:cxnSp>
      <p:sp>
        <p:nvSpPr>
          <p:cNvPr id="169" name="Google Shape;169;p11"/>
          <p:cNvSpPr/>
          <p:nvPr/>
        </p:nvSpPr>
        <p:spPr>
          <a:xfrm>
            <a:off x="1929291" y="5348615"/>
            <a:ext cx="746100" cy="609300"/>
          </a:xfrm>
          <a:prstGeom prst="roundRect">
            <a:avLst>
              <a:gd name="adj" fmla="val 16667"/>
            </a:avLst>
          </a:prstGeom>
          <a:solidFill>
            <a:srgbClr val="00505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2F8FF"/>
              </a:solidFill>
              <a:latin typeface="Lato"/>
              <a:ea typeface="Lato"/>
              <a:cs typeface="Lato"/>
              <a:sym typeface="Lato"/>
            </a:endParaRPr>
          </a:p>
        </p:txBody>
      </p:sp>
      <p:sp>
        <p:nvSpPr>
          <p:cNvPr id="170" name="Google Shape;170;p11"/>
          <p:cNvSpPr txBox="1"/>
          <p:nvPr/>
        </p:nvSpPr>
        <p:spPr>
          <a:xfrm>
            <a:off x="1928776" y="5333181"/>
            <a:ext cx="738000" cy="609300"/>
          </a:xfrm>
          <a:prstGeom prst="rect">
            <a:avLst/>
          </a:prstGeom>
          <a:noFill/>
          <a:ln>
            <a:noFill/>
          </a:ln>
        </p:spPr>
        <p:txBody>
          <a:bodyPr spcFirstLastPara="1" wrap="square" lIns="60925" tIns="60925" rIns="60925" bIns="60925" anchor="ctr" anchorCtr="0">
            <a:noAutofit/>
          </a:bodyPr>
          <a:lstStyle/>
          <a:p>
            <a:pPr marL="0" marR="0" lvl="0" indent="0" algn="ctr" rtl="0">
              <a:lnSpc>
                <a:spcPct val="93333"/>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First Line Support</a:t>
            </a:r>
            <a:endParaRPr sz="1900" b="0" i="0" u="none" strike="noStrike" cap="none">
              <a:solidFill>
                <a:srgbClr val="F2F8FF"/>
              </a:solidFill>
              <a:latin typeface="Lato"/>
              <a:ea typeface="Lato"/>
              <a:cs typeface="Lato"/>
              <a:sym typeface="Lato"/>
            </a:endParaRPr>
          </a:p>
        </p:txBody>
      </p:sp>
      <p:cxnSp>
        <p:nvCxnSpPr>
          <p:cNvPr id="171" name="Google Shape;171;p11"/>
          <p:cNvCxnSpPr>
            <a:stCxn id="170" idx="3"/>
            <a:endCxn id="166" idx="1"/>
          </p:cNvCxnSpPr>
          <p:nvPr/>
        </p:nvCxnSpPr>
        <p:spPr>
          <a:xfrm rot="10800000" flipH="1">
            <a:off x="2666776" y="5635131"/>
            <a:ext cx="1457100" cy="2700"/>
          </a:xfrm>
          <a:prstGeom prst="straightConnector1">
            <a:avLst/>
          </a:prstGeom>
          <a:noFill/>
          <a:ln w="9525" cap="flat" cmpd="sng">
            <a:solidFill>
              <a:srgbClr val="A5A5A5"/>
            </a:solidFill>
            <a:prstDash val="solid"/>
            <a:round/>
            <a:headEnd type="triangle" w="med" len="med"/>
            <a:tailEnd type="triangle" w="med" len="med"/>
          </a:ln>
        </p:spPr>
      </p:cxnSp>
      <p:sp>
        <p:nvSpPr>
          <p:cNvPr id="172" name="Google Shape;172;p11"/>
          <p:cNvSpPr/>
          <p:nvPr/>
        </p:nvSpPr>
        <p:spPr>
          <a:xfrm>
            <a:off x="5229136" y="4616199"/>
            <a:ext cx="654000" cy="654000"/>
          </a:xfrm>
          <a:prstGeom prst="ellipse">
            <a:avLst/>
          </a:prstGeom>
          <a:solidFill>
            <a:srgbClr val="FF7900"/>
          </a:solidFill>
          <a:ln w="9525"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cxnSp>
        <p:nvCxnSpPr>
          <p:cNvPr id="173" name="Google Shape;173;p11"/>
          <p:cNvCxnSpPr>
            <a:stCxn id="165" idx="3"/>
          </p:cNvCxnSpPr>
          <p:nvPr/>
        </p:nvCxnSpPr>
        <p:spPr>
          <a:xfrm>
            <a:off x="5473293" y="5627752"/>
            <a:ext cx="690000" cy="3600"/>
          </a:xfrm>
          <a:prstGeom prst="straightConnector1">
            <a:avLst/>
          </a:prstGeom>
          <a:noFill/>
          <a:ln w="9525" cap="flat" cmpd="sng">
            <a:solidFill>
              <a:srgbClr val="A5A5A5"/>
            </a:solidFill>
            <a:prstDash val="solid"/>
            <a:round/>
            <a:headEnd type="triangle" w="med" len="med"/>
            <a:tailEnd type="triangle" w="med" len="med"/>
          </a:ln>
        </p:spPr>
      </p:cxnSp>
      <p:sp>
        <p:nvSpPr>
          <p:cNvPr id="174" name="Google Shape;174;p11"/>
          <p:cNvSpPr txBox="1"/>
          <p:nvPr/>
        </p:nvSpPr>
        <p:spPr>
          <a:xfrm>
            <a:off x="5246849" y="4690527"/>
            <a:ext cx="618300" cy="494400"/>
          </a:xfrm>
          <a:prstGeom prst="rect">
            <a:avLst/>
          </a:prstGeom>
          <a:noFill/>
          <a:ln>
            <a:noFill/>
          </a:ln>
        </p:spPr>
        <p:txBody>
          <a:bodyPr spcFirstLastPara="1" wrap="square" lIns="60925" tIns="60925" rIns="60925" bIns="60925" anchor="ctr" anchorCtr="0">
            <a:no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2F8FF"/>
                </a:solidFill>
                <a:latin typeface="Lato"/>
                <a:ea typeface="Lato"/>
                <a:cs typeface="Lato"/>
                <a:sym typeface="Lato"/>
              </a:rPr>
              <a:t>Payment Initiation Service</a:t>
            </a:r>
            <a:endParaRPr sz="1900" b="0" i="0" u="none" strike="noStrike" cap="none">
              <a:solidFill>
                <a:srgbClr val="000000"/>
              </a:solidFill>
              <a:latin typeface="Lato"/>
              <a:ea typeface="Lato"/>
              <a:cs typeface="Lato"/>
              <a:sym typeface="Lato"/>
            </a:endParaRPr>
          </a:p>
        </p:txBody>
      </p:sp>
      <p:sp>
        <p:nvSpPr>
          <p:cNvPr id="175" name="Google Shape;175;p11"/>
          <p:cNvSpPr/>
          <p:nvPr/>
        </p:nvSpPr>
        <p:spPr>
          <a:xfrm>
            <a:off x="549935" y="3365623"/>
            <a:ext cx="1245900" cy="2660400"/>
          </a:xfrm>
          <a:prstGeom prst="roundRect">
            <a:avLst>
              <a:gd name="adj" fmla="val 6319"/>
            </a:avLst>
          </a:prstGeom>
          <a:solidFill>
            <a:srgbClr val="07424B">
              <a:alpha val="137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76" name="Google Shape;176;p11"/>
          <p:cNvSpPr txBox="1"/>
          <p:nvPr/>
        </p:nvSpPr>
        <p:spPr>
          <a:xfrm>
            <a:off x="577296" y="3493867"/>
            <a:ext cx="1147500" cy="2437500"/>
          </a:xfrm>
          <a:prstGeom prst="rect">
            <a:avLst/>
          </a:prstGeom>
          <a:no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1A5B8"/>
                </a:solidFill>
                <a:latin typeface="Lato"/>
                <a:ea typeface="Lato"/>
                <a:cs typeface="Lato"/>
                <a:sym typeface="Lato"/>
              </a:rPr>
              <a:t>Secure</a:t>
            </a:r>
            <a:endParaRPr sz="1900" b="0" i="0" u="none" strike="noStrike" cap="none">
              <a:solidFill>
                <a:srgbClr val="000000"/>
              </a:solidFill>
              <a:latin typeface="Lato"/>
              <a:ea typeface="Lato"/>
              <a:cs typeface="Lato"/>
              <a:sym typeface="Lato"/>
            </a:endParaRPr>
          </a:p>
          <a:p>
            <a:pPr marL="0" marR="0" lvl="0" indent="0" algn="l" rtl="0">
              <a:lnSpc>
                <a:spcPct val="57500"/>
              </a:lnSpc>
              <a:spcBef>
                <a:spcPts val="0"/>
              </a:spcBef>
              <a:spcAft>
                <a:spcPts val="0"/>
              </a:spcAft>
              <a:buClr>
                <a:srgbClr val="000000"/>
              </a:buClr>
              <a:buSzPts val="1100"/>
              <a:buFont typeface="Arial"/>
              <a:buNone/>
            </a:pPr>
            <a:endParaRPr sz="1100" b="0" i="0" u="none" strike="noStrike" cap="none">
              <a:solidFill>
                <a:srgbClr val="07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2424B"/>
                </a:solidFill>
                <a:latin typeface="Lato"/>
                <a:ea typeface="Lato"/>
                <a:cs typeface="Lato"/>
                <a:sym typeface="Lato"/>
              </a:rPr>
              <a:t>Moneyhub is ISO27001 certified and FCA authorised as a payment institution.</a:t>
            </a:r>
            <a:endParaRPr sz="1100" b="0" i="0" u="none" strike="noStrike" cap="none">
              <a:solidFill>
                <a:srgbClr val="02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2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2424B"/>
                </a:solidFill>
                <a:latin typeface="Lato"/>
                <a:ea typeface="Lato"/>
                <a:cs typeface="Lato"/>
                <a:sym typeface="Lato"/>
              </a:rPr>
              <a:t>Secure token based authentication between services</a:t>
            </a:r>
            <a:r>
              <a:rPr lang="en-US" sz="1100" b="0" i="0" u="none" strike="noStrike" cap="none">
                <a:solidFill>
                  <a:srgbClr val="07424B"/>
                </a:solidFill>
                <a:latin typeface="Lato"/>
                <a:ea typeface="Lato"/>
                <a:cs typeface="Lato"/>
                <a:sym typeface="Lato"/>
              </a:rPr>
              <a:t> </a:t>
            </a:r>
            <a:endParaRPr sz="1100" b="0" i="0" u="none" strike="noStrike" cap="none">
              <a:solidFill>
                <a:srgbClr val="07424B"/>
              </a:solidFill>
              <a:latin typeface="Lato"/>
              <a:ea typeface="Lato"/>
              <a:cs typeface="Lato"/>
              <a:sym typeface="Lato"/>
            </a:endParaRPr>
          </a:p>
        </p:txBody>
      </p:sp>
      <p:sp>
        <p:nvSpPr>
          <p:cNvPr id="177" name="Google Shape;177;p11"/>
          <p:cNvSpPr/>
          <p:nvPr/>
        </p:nvSpPr>
        <p:spPr>
          <a:xfrm>
            <a:off x="10654935" y="3543423"/>
            <a:ext cx="1245900" cy="2660400"/>
          </a:xfrm>
          <a:prstGeom prst="roundRect">
            <a:avLst>
              <a:gd name="adj" fmla="val 6319"/>
            </a:avLst>
          </a:prstGeom>
          <a:solidFill>
            <a:srgbClr val="07424B">
              <a:alpha val="1373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2F8FF"/>
              </a:solidFill>
              <a:latin typeface="Lato"/>
              <a:ea typeface="Lato"/>
              <a:cs typeface="Lato"/>
              <a:sym typeface="Lato"/>
            </a:endParaRPr>
          </a:p>
        </p:txBody>
      </p:sp>
      <p:sp>
        <p:nvSpPr>
          <p:cNvPr id="178" name="Google Shape;178;p11"/>
          <p:cNvSpPr txBox="1"/>
          <p:nvPr/>
        </p:nvSpPr>
        <p:spPr>
          <a:xfrm>
            <a:off x="10752829" y="3671667"/>
            <a:ext cx="1076700" cy="2437500"/>
          </a:xfrm>
          <a:prstGeom prst="rect">
            <a:avLst/>
          </a:prstGeom>
          <a:no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1A5B8"/>
                </a:solidFill>
                <a:latin typeface="Lato"/>
                <a:ea typeface="Lato"/>
                <a:cs typeface="Lato"/>
                <a:sym typeface="Lato"/>
              </a:rPr>
              <a:t>Scalable</a:t>
            </a:r>
            <a:endParaRPr sz="1900" b="0" i="0" u="none" strike="noStrike" cap="none">
              <a:solidFill>
                <a:srgbClr val="000000"/>
              </a:solidFill>
              <a:latin typeface="Lato"/>
              <a:ea typeface="Lato"/>
              <a:cs typeface="Lato"/>
              <a:sym typeface="Lato"/>
            </a:endParaRPr>
          </a:p>
          <a:p>
            <a:pPr marL="0" marR="0" lvl="0" indent="0" algn="l" rtl="0">
              <a:lnSpc>
                <a:spcPct val="57500"/>
              </a:lnSpc>
              <a:spcBef>
                <a:spcPts val="0"/>
              </a:spcBef>
              <a:spcAft>
                <a:spcPts val="0"/>
              </a:spcAft>
              <a:buClr>
                <a:srgbClr val="000000"/>
              </a:buClr>
              <a:buSzPts val="1100"/>
              <a:buFont typeface="Arial"/>
              <a:buNone/>
            </a:pPr>
            <a:endParaRPr sz="1100" b="0" i="0" u="none" strike="noStrike" cap="none">
              <a:solidFill>
                <a:srgbClr val="07424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2424B"/>
                </a:solidFill>
                <a:latin typeface="Lato"/>
                <a:ea typeface="Lato"/>
                <a:cs typeface="Lato"/>
                <a:sym typeface="Lato"/>
              </a:rPr>
              <a:t>The Moneyhub platform runs on Kubernetes in AWS and can automatically scale up to meet increased demand</a:t>
            </a:r>
            <a:endParaRPr sz="1100" b="0" i="0" u="none" strike="noStrike" cap="none">
              <a:solidFill>
                <a:srgbClr val="02424B"/>
              </a:solidFill>
              <a:latin typeface="Lato"/>
              <a:ea typeface="Lato"/>
              <a:cs typeface="Lato"/>
              <a:sym typeface="Lato"/>
            </a:endParaRPr>
          </a:p>
        </p:txBody>
      </p:sp>
      <p:pic>
        <p:nvPicPr>
          <p:cNvPr id="179" name="Google Shape;179;p11"/>
          <p:cNvPicPr preferRelativeResize="0"/>
          <p:nvPr/>
        </p:nvPicPr>
        <p:blipFill rotWithShape="1">
          <a:blip r:embed="rId16">
            <a:alphaModFix/>
          </a:blip>
          <a:srcRect/>
          <a:stretch/>
        </p:blipFill>
        <p:spPr>
          <a:xfrm>
            <a:off x="9935041" y="4378156"/>
            <a:ext cx="411967" cy="397287"/>
          </a:xfrm>
          <a:prstGeom prst="rect">
            <a:avLst/>
          </a:prstGeom>
          <a:noFill/>
          <a:ln>
            <a:noFill/>
          </a:ln>
        </p:spPr>
      </p:pic>
      <p:pic>
        <p:nvPicPr>
          <p:cNvPr id="180" name="Google Shape;180;p11"/>
          <p:cNvPicPr preferRelativeResize="0"/>
          <p:nvPr/>
        </p:nvPicPr>
        <p:blipFill rotWithShape="1">
          <a:blip r:embed="rId17">
            <a:alphaModFix/>
          </a:blip>
          <a:srcRect/>
          <a:stretch/>
        </p:blipFill>
        <p:spPr>
          <a:xfrm>
            <a:off x="9902669" y="5477227"/>
            <a:ext cx="476709" cy="406932"/>
          </a:xfrm>
          <a:prstGeom prst="rect">
            <a:avLst/>
          </a:prstGeom>
          <a:noFill/>
          <a:ln>
            <a:noFill/>
          </a:ln>
        </p:spPr>
      </p:pic>
      <p:pic>
        <p:nvPicPr>
          <p:cNvPr id="181" name="Google Shape;181;p11"/>
          <p:cNvPicPr preferRelativeResize="0"/>
          <p:nvPr/>
        </p:nvPicPr>
        <p:blipFill rotWithShape="1">
          <a:blip r:embed="rId18">
            <a:alphaModFix/>
          </a:blip>
          <a:srcRect/>
          <a:stretch/>
        </p:blipFill>
        <p:spPr>
          <a:xfrm>
            <a:off x="9944381" y="4861099"/>
            <a:ext cx="393287" cy="501734"/>
          </a:xfrm>
          <a:prstGeom prst="rect">
            <a:avLst/>
          </a:prstGeom>
          <a:noFill/>
          <a:ln>
            <a:noFill/>
          </a:ln>
        </p:spPr>
      </p:pic>
      <p:sp>
        <p:nvSpPr>
          <p:cNvPr id="182" name="Google Shape;182;p11"/>
          <p:cNvSpPr txBox="1">
            <a:spLocks noGrp="1"/>
          </p:cNvSpPr>
          <p:nvPr>
            <p:ph type="subTitle" idx="1"/>
          </p:nvPr>
        </p:nvSpPr>
        <p:spPr>
          <a:xfrm>
            <a:off x="567850" y="358200"/>
            <a:ext cx="11333100" cy="83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1pPr>
            <a:lvl2pPr lvl="1"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2pPr>
            <a:lvl3pPr lvl="2"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3pPr>
            <a:lvl4pPr lvl="3"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4pPr>
            <a:lvl5pPr lvl="4"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5pPr>
            <a:lvl6pPr lvl="5"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6pPr>
            <a:lvl7pPr lvl="6"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7pPr>
            <a:lvl8pPr lvl="7"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8pPr>
            <a:lvl9pPr lvl="8" algn="ctr">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9E63-24B5-40FB-4926-A99B4641FB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8A9901-AC4B-BF08-7C80-55D453599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1B9608-F6CC-FEFE-06D0-FE071EFB8B7D}"/>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B333D4D3-6C9F-3982-8E5B-68D74753E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334E88-FD19-A10C-3E1D-261E1ED313A0}"/>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478650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olistic Digital Experiences">
  <p:cSld name="CUSTOM_2">
    <p:spTree>
      <p:nvGrpSpPr>
        <p:cNvPr id="1" name="Shape 301"/>
        <p:cNvGrpSpPr/>
        <p:nvPr/>
      </p:nvGrpSpPr>
      <p:grpSpPr>
        <a:xfrm>
          <a:off x="0" y="0"/>
          <a:ext cx="0" cy="0"/>
          <a:chOff x="0" y="0"/>
          <a:chExt cx="0" cy="0"/>
        </a:xfrm>
      </p:grpSpPr>
      <p:sp>
        <p:nvSpPr>
          <p:cNvPr id="302" name="Google Shape;302;p14"/>
          <p:cNvSpPr txBox="1"/>
          <p:nvPr/>
        </p:nvSpPr>
        <p:spPr>
          <a:xfrm>
            <a:off x="1576957" y="4563372"/>
            <a:ext cx="7410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03A42"/>
                </a:solidFill>
                <a:latin typeface="Lato Black"/>
                <a:ea typeface="Lato Black"/>
                <a:cs typeface="Lato Black"/>
                <a:sym typeface="Lato Black"/>
              </a:rPr>
              <a:t>Credit Cards</a:t>
            </a:r>
            <a:endParaRPr sz="1100" i="0" u="none" strike="noStrike" cap="none">
              <a:solidFill>
                <a:srgbClr val="003A42"/>
              </a:solidFill>
              <a:latin typeface="Lato Black"/>
              <a:ea typeface="Lato Black"/>
              <a:cs typeface="Lato Black"/>
              <a:sym typeface="Lato Black"/>
            </a:endParaRPr>
          </a:p>
        </p:txBody>
      </p:sp>
      <p:sp>
        <p:nvSpPr>
          <p:cNvPr id="303" name="Google Shape;303;p14"/>
          <p:cNvSpPr txBox="1"/>
          <p:nvPr/>
        </p:nvSpPr>
        <p:spPr>
          <a:xfrm>
            <a:off x="2338848" y="4559411"/>
            <a:ext cx="9048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03A42"/>
                </a:solidFill>
                <a:latin typeface="Lato Black"/>
                <a:ea typeface="Lato Black"/>
                <a:cs typeface="Lato Black"/>
                <a:sym typeface="Lato Black"/>
              </a:rPr>
              <a:t>Cash Accounts</a:t>
            </a:r>
            <a:endParaRPr sz="1100" i="0" u="none" strike="noStrike" cap="none">
              <a:solidFill>
                <a:srgbClr val="003A42"/>
              </a:solidFill>
              <a:latin typeface="Lato Black"/>
              <a:ea typeface="Lato Black"/>
              <a:cs typeface="Lato Black"/>
              <a:sym typeface="Lato Black"/>
            </a:endParaRPr>
          </a:p>
        </p:txBody>
      </p:sp>
      <p:sp>
        <p:nvSpPr>
          <p:cNvPr id="304" name="Google Shape;304;p14"/>
          <p:cNvSpPr txBox="1"/>
          <p:nvPr/>
        </p:nvSpPr>
        <p:spPr>
          <a:xfrm>
            <a:off x="4135965" y="4636801"/>
            <a:ext cx="7410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i="0" u="none" strike="noStrike" cap="none">
              <a:solidFill>
                <a:srgbClr val="003A42"/>
              </a:solidFill>
              <a:latin typeface="Lato Black"/>
              <a:ea typeface="Lato Black"/>
              <a:cs typeface="Lato Black"/>
              <a:sym typeface="Lato Black"/>
            </a:endParaRPr>
          </a:p>
        </p:txBody>
      </p:sp>
      <p:sp>
        <p:nvSpPr>
          <p:cNvPr id="305" name="Google Shape;305;p14"/>
          <p:cNvSpPr txBox="1"/>
          <p:nvPr/>
        </p:nvSpPr>
        <p:spPr>
          <a:xfrm>
            <a:off x="3243644" y="4818184"/>
            <a:ext cx="10224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i="0" u="none" strike="noStrike" cap="none">
              <a:solidFill>
                <a:srgbClr val="003A42"/>
              </a:solidFill>
              <a:latin typeface="Lato Black"/>
              <a:ea typeface="Lato Black"/>
              <a:cs typeface="Lato Black"/>
              <a:sym typeface="Lato Black"/>
            </a:endParaRPr>
          </a:p>
        </p:txBody>
      </p:sp>
      <p:sp>
        <p:nvSpPr>
          <p:cNvPr id="306" name="Google Shape;306;p14"/>
          <p:cNvSpPr txBox="1"/>
          <p:nvPr/>
        </p:nvSpPr>
        <p:spPr>
          <a:xfrm>
            <a:off x="7577018" y="5016553"/>
            <a:ext cx="7410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i="0" u="none" strike="noStrike" cap="none">
              <a:solidFill>
                <a:srgbClr val="003A42"/>
              </a:solidFill>
              <a:latin typeface="Lato Black"/>
              <a:ea typeface="Lato Black"/>
              <a:cs typeface="Lato Black"/>
              <a:sym typeface="Lato Black"/>
            </a:endParaRPr>
          </a:p>
        </p:txBody>
      </p:sp>
      <p:cxnSp>
        <p:nvCxnSpPr>
          <p:cNvPr id="307" name="Google Shape;307;p14"/>
          <p:cNvCxnSpPr/>
          <p:nvPr/>
        </p:nvCxnSpPr>
        <p:spPr>
          <a:xfrm>
            <a:off x="1443458" y="5874507"/>
            <a:ext cx="1830600" cy="0"/>
          </a:xfrm>
          <a:prstGeom prst="straightConnector1">
            <a:avLst/>
          </a:prstGeom>
          <a:noFill/>
          <a:ln w="38100" cap="flat" cmpd="sng">
            <a:solidFill>
              <a:srgbClr val="00B8CB"/>
            </a:solidFill>
            <a:prstDash val="solid"/>
            <a:round/>
            <a:headEnd type="oval" w="med" len="med"/>
            <a:tailEnd type="oval" w="med" len="med"/>
          </a:ln>
        </p:spPr>
      </p:cxnSp>
      <p:cxnSp>
        <p:nvCxnSpPr>
          <p:cNvPr id="308" name="Google Shape;308;p14"/>
          <p:cNvCxnSpPr/>
          <p:nvPr/>
        </p:nvCxnSpPr>
        <p:spPr>
          <a:xfrm>
            <a:off x="3292975" y="5876450"/>
            <a:ext cx="8426400" cy="0"/>
          </a:xfrm>
          <a:prstGeom prst="straightConnector1">
            <a:avLst/>
          </a:prstGeom>
          <a:noFill/>
          <a:ln w="38100" cap="flat" cmpd="sng">
            <a:solidFill>
              <a:srgbClr val="00B8CB"/>
            </a:solidFill>
            <a:prstDash val="solid"/>
            <a:round/>
            <a:headEnd type="oval" w="med" len="med"/>
            <a:tailEnd type="oval" w="med" len="med"/>
          </a:ln>
        </p:spPr>
      </p:cxnSp>
      <p:sp>
        <p:nvSpPr>
          <p:cNvPr id="309" name="Google Shape;309;p14"/>
          <p:cNvSpPr txBox="1"/>
          <p:nvPr/>
        </p:nvSpPr>
        <p:spPr>
          <a:xfrm>
            <a:off x="8962081" y="5125998"/>
            <a:ext cx="11373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i="0" u="none" strike="noStrike" cap="none">
              <a:solidFill>
                <a:srgbClr val="003A42"/>
              </a:solidFill>
              <a:latin typeface="Lato Black"/>
              <a:ea typeface="Lato Black"/>
              <a:cs typeface="Lato Black"/>
              <a:sym typeface="Lato Black"/>
            </a:endParaRPr>
          </a:p>
        </p:txBody>
      </p:sp>
      <p:sp>
        <p:nvSpPr>
          <p:cNvPr id="310" name="Google Shape;310;p14"/>
          <p:cNvSpPr txBox="1"/>
          <p:nvPr/>
        </p:nvSpPr>
        <p:spPr>
          <a:xfrm>
            <a:off x="10660975" y="5128470"/>
            <a:ext cx="1108500" cy="307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200" i="0" u="none" strike="noStrike" cap="none">
              <a:solidFill>
                <a:srgbClr val="003A42"/>
              </a:solidFill>
              <a:latin typeface="Lato Black"/>
              <a:ea typeface="Lato Black"/>
              <a:cs typeface="Lato Black"/>
              <a:sym typeface="Lato Black"/>
            </a:endParaRPr>
          </a:p>
        </p:txBody>
      </p:sp>
      <p:sp>
        <p:nvSpPr>
          <p:cNvPr id="311" name="Google Shape;311;p14"/>
          <p:cNvSpPr txBox="1"/>
          <p:nvPr/>
        </p:nvSpPr>
        <p:spPr>
          <a:xfrm>
            <a:off x="1443447" y="5998150"/>
            <a:ext cx="1830600" cy="4002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a:solidFill>
                  <a:srgbClr val="003A42"/>
                </a:solidFill>
                <a:latin typeface="Lato Black"/>
                <a:ea typeface="Lato Black"/>
                <a:cs typeface="Lato Black"/>
                <a:sym typeface="Lato Black"/>
              </a:rPr>
              <a:t>Open Banking</a:t>
            </a:r>
            <a:endParaRPr b="1">
              <a:solidFill>
                <a:srgbClr val="00B8CB"/>
              </a:solidFill>
              <a:latin typeface="Open Sans"/>
              <a:ea typeface="Open Sans"/>
              <a:cs typeface="Open Sans"/>
              <a:sym typeface="Open Sans"/>
            </a:endParaRPr>
          </a:p>
        </p:txBody>
      </p:sp>
      <p:sp>
        <p:nvSpPr>
          <p:cNvPr id="312" name="Google Shape;312;p14"/>
          <p:cNvSpPr txBox="1"/>
          <p:nvPr/>
        </p:nvSpPr>
        <p:spPr>
          <a:xfrm>
            <a:off x="3292825" y="6054425"/>
            <a:ext cx="8426400" cy="4002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a:solidFill>
                  <a:srgbClr val="003A42"/>
                </a:solidFill>
                <a:latin typeface="Lato Black"/>
                <a:ea typeface="Lato Black"/>
                <a:cs typeface="Lato Black"/>
                <a:sym typeface="Lato Black"/>
              </a:rPr>
              <a:t>Open Finance</a:t>
            </a:r>
            <a:endParaRPr b="1">
              <a:solidFill>
                <a:srgbClr val="00B8CB"/>
              </a:solidFill>
              <a:latin typeface="Open Sans"/>
              <a:ea typeface="Open Sans"/>
              <a:cs typeface="Open Sans"/>
              <a:sym typeface="Open Sans"/>
            </a:endParaRPr>
          </a:p>
        </p:txBody>
      </p:sp>
      <p:sp>
        <p:nvSpPr>
          <p:cNvPr id="313" name="Google Shape;313;p14"/>
          <p:cNvSpPr txBox="1"/>
          <p:nvPr/>
        </p:nvSpPr>
        <p:spPr>
          <a:xfrm>
            <a:off x="3179575" y="4557767"/>
            <a:ext cx="904800" cy="2925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Property</a:t>
            </a:r>
            <a:endParaRPr sz="1100" i="0" u="none" strike="noStrike" cap="none">
              <a:solidFill>
                <a:srgbClr val="003A42"/>
              </a:solidFill>
              <a:latin typeface="Lato Black"/>
              <a:ea typeface="Lato Black"/>
              <a:cs typeface="Lato Black"/>
              <a:sym typeface="Lato Black"/>
            </a:endParaRPr>
          </a:p>
        </p:txBody>
      </p:sp>
      <p:sp>
        <p:nvSpPr>
          <p:cNvPr id="314" name="Google Shape;314;p14"/>
          <p:cNvSpPr txBox="1"/>
          <p:nvPr/>
        </p:nvSpPr>
        <p:spPr>
          <a:xfrm>
            <a:off x="4001873" y="4563361"/>
            <a:ext cx="904800" cy="4617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Savings</a:t>
            </a:r>
            <a:endParaRPr sz="1100">
              <a:solidFill>
                <a:srgbClr val="003A42"/>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1100"/>
              <a:buFont typeface="Arial"/>
              <a:buNone/>
            </a:pPr>
            <a:endParaRPr sz="1100">
              <a:solidFill>
                <a:srgbClr val="003A42"/>
              </a:solidFill>
              <a:latin typeface="Lato Black"/>
              <a:ea typeface="Lato Black"/>
              <a:cs typeface="Lato Black"/>
              <a:sym typeface="Lato Black"/>
            </a:endParaRPr>
          </a:p>
        </p:txBody>
      </p:sp>
      <p:sp>
        <p:nvSpPr>
          <p:cNvPr id="315" name="Google Shape;315;p14"/>
          <p:cNvSpPr txBox="1"/>
          <p:nvPr/>
        </p:nvSpPr>
        <p:spPr>
          <a:xfrm>
            <a:off x="4675787" y="4563368"/>
            <a:ext cx="1248000" cy="2925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Investments</a:t>
            </a:r>
            <a:endParaRPr sz="1100">
              <a:solidFill>
                <a:srgbClr val="003A42"/>
              </a:solidFill>
              <a:latin typeface="Lato Black"/>
              <a:ea typeface="Lato Black"/>
              <a:cs typeface="Lato Black"/>
              <a:sym typeface="Lato Black"/>
            </a:endParaRPr>
          </a:p>
        </p:txBody>
      </p:sp>
      <p:sp>
        <p:nvSpPr>
          <p:cNvPr id="316" name="Google Shape;316;p14"/>
          <p:cNvSpPr txBox="1"/>
          <p:nvPr/>
        </p:nvSpPr>
        <p:spPr>
          <a:xfrm>
            <a:off x="5674464" y="4559411"/>
            <a:ext cx="9048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Assets</a:t>
            </a:r>
            <a:endParaRPr sz="1100" i="0" u="none" strike="noStrike" cap="none">
              <a:solidFill>
                <a:srgbClr val="003A42"/>
              </a:solidFill>
              <a:latin typeface="Lato Black"/>
              <a:ea typeface="Lato Black"/>
              <a:cs typeface="Lato Black"/>
              <a:sym typeface="Lato Black"/>
            </a:endParaRPr>
          </a:p>
        </p:txBody>
      </p:sp>
      <p:sp>
        <p:nvSpPr>
          <p:cNvPr id="317" name="Google Shape;317;p14"/>
          <p:cNvSpPr txBox="1"/>
          <p:nvPr/>
        </p:nvSpPr>
        <p:spPr>
          <a:xfrm>
            <a:off x="6431170" y="4558910"/>
            <a:ext cx="1108500" cy="4617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Retirement Accounts</a:t>
            </a:r>
            <a:endParaRPr sz="1100">
              <a:solidFill>
                <a:srgbClr val="003A42"/>
              </a:solidFill>
              <a:latin typeface="Lato Black"/>
              <a:ea typeface="Lato Black"/>
              <a:cs typeface="Lato Black"/>
              <a:sym typeface="Lato Black"/>
            </a:endParaRPr>
          </a:p>
        </p:txBody>
      </p:sp>
      <p:sp>
        <p:nvSpPr>
          <p:cNvPr id="318" name="Google Shape;318;p14"/>
          <p:cNvSpPr txBox="1"/>
          <p:nvPr/>
        </p:nvSpPr>
        <p:spPr>
          <a:xfrm>
            <a:off x="7337489" y="4563361"/>
            <a:ext cx="904800" cy="2925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Loans</a:t>
            </a:r>
            <a:endParaRPr sz="1100">
              <a:solidFill>
                <a:srgbClr val="003A42"/>
              </a:solidFill>
              <a:latin typeface="Lato Black"/>
              <a:ea typeface="Lato Black"/>
              <a:cs typeface="Lato Black"/>
              <a:sym typeface="Lato Black"/>
            </a:endParaRPr>
          </a:p>
        </p:txBody>
      </p:sp>
      <p:sp>
        <p:nvSpPr>
          <p:cNvPr id="319" name="Google Shape;319;p14"/>
          <p:cNvSpPr txBox="1"/>
          <p:nvPr/>
        </p:nvSpPr>
        <p:spPr>
          <a:xfrm>
            <a:off x="8060944" y="4571513"/>
            <a:ext cx="1248000" cy="2925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Mortgages</a:t>
            </a:r>
            <a:endParaRPr sz="1100">
              <a:solidFill>
                <a:srgbClr val="003A42"/>
              </a:solidFill>
              <a:latin typeface="Lato Black"/>
              <a:ea typeface="Lato Black"/>
              <a:cs typeface="Lato Black"/>
              <a:sym typeface="Lato Black"/>
            </a:endParaRPr>
          </a:p>
        </p:txBody>
      </p:sp>
      <p:sp>
        <p:nvSpPr>
          <p:cNvPr id="320" name="Google Shape;320;p14"/>
          <p:cNvSpPr txBox="1"/>
          <p:nvPr/>
        </p:nvSpPr>
        <p:spPr>
          <a:xfrm>
            <a:off x="8906737" y="4569143"/>
            <a:ext cx="1248000" cy="6309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Insurance </a:t>
            </a:r>
            <a:br>
              <a:rPr lang="en-US" sz="1100">
                <a:solidFill>
                  <a:srgbClr val="003A42"/>
                </a:solidFill>
                <a:latin typeface="Lato Black"/>
                <a:ea typeface="Lato Black"/>
                <a:cs typeface="Lato Black"/>
                <a:sym typeface="Lato Black"/>
              </a:rPr>
            </a:br>
            <a:r>
              <a:rPr lang="en-US" sz="1100">
                <a:solidFill>
                  <a:srgbClr val="003A42"/>
                </a:solidFill>
                <a:latin typeface="Lato Black"/>
                <a:ea typeface="Lato Black"/>
                <a:cs typeface="Lato Black"/>
                <a:sym typeface="Lato Black"/>
              </a:rPr>
              <a:t>&amp; Protection</a:t>
            </a:r>
            <a:endParaRPr sz="1100">
              <a:solidFill>
                <a:srgbClr val="003A42"/>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1100"/>
              <a:buFont typeface="Arial"/>
              <a:buNone/>
            </a:pPr>
            <a:endParaRPr sz="1100">
              <a:solidFill>
                <a:srgbClr val="003A42"/>
              </a:solidFill>
              <a:latin typeface="Lato Black"/>
              <a:ea typeface="Lato Black"/>
              <a:cs typeface="Lato Black"/>
              <a:sym typeface="Lato Black"/>
            </a:endParaRPr>
          </a:p>
        </p:txBody>
      </p:sp>
      <p:sp>
        <p:nvSpPr>
          <p:cNvPr id="321" name="Google Shape;321;p14"/>
          <p:cNvSpPr txBox="1"/>
          <p:nvPr/>
        </p:nvSpPr>
        <p:spPr>
          <a:xfrm>
            <a:off x="9905250" y="4567092"/>
            <a:ext cx="904800" cy="2925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Tax</a:t>
            </a:r>
            <a:endParaRPr sz="1100" i="0" u="none" strike="noStrike" cap="none">
              <a:solidFill>
                <a:srgbClr val="003A42"/>
              </a:solidFill>
              <a:latin typeface="Lato Black"/>
              <a:ea typeface="Lato Black"/>
              <a:cs typeface="Lato Black"/>
              <a:sym typeface="Lato Black"/>
            </a:endParaRPr>
          </a:p>
        </p:txBody>
      </p:sp>
      <p:sp>
        <p:nvSpPr>
          <p:cNvPr id="322" name="Google Shape;322;p14"/>
          <p:cNvSpPr txBox="1"/>
          <p:nvPr/>
        </p:nvSpPr>
        <p:spPr>
          <a:xfrm>
            <a:off x="10635599" y="4563368"/>
            <a:ext cx="1108500" cy="461700"/>
          </a:xfrm>
          <a:prstGeom prst="rect">
            <a:avLst/>
          </a:prstGeom>
          <a:noFill/>
          <a:ln>
            <a:noFill/>
          </a:ln>
        </p:spPr>
        <p:txBody>
          <a:bodyPr spcFirstLastPara="1" wrap="square" lIns="121900" tIns="60925" rIns="121900" bIns="60925" anchor="t" anchorCtr="0">
            <a:spAutoFit/>
          </a:bodyPr>
          <a:lstStyle/>
          <a:p>
            <a:pPr marL="0" lvl="0" indent="0" algn="ctr" rtl="0">
              <a:spcBef>
                <a:spcPts val="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Inheritance</a:t>
            </a:r>
            <a:endParaRPr sz="1100">
              <a:solidFill>
                <a:srgbClr val="003A42"/>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1100"/>
              <a:buFont typeface="Arial"/>
              <a:buNone/>
            </a:pPr>
            <a:endParaRPr sz="1100">
              <a:solidFill>
                <a:srgbClr val="003A42"/>
              </a:solidFill>
              <a:latin typeface="Lato Black"/>
              <a:ea typeface="Lato Black"/>
              <a:cs typeface="Lato Black"/>
              <a:sym typeface="Lato Black"/>
            </a:endParaRPr>
          </a:p>
        </p:txBody>
      </p:sp>
      <p:grpSp>
        <p:nvGrpSpPr>
          <p:cNvPr id="323" name="Google Shape;323;p14"/>
          <p:cNvGrpSpPr/>
          <p:nvPr/>
        </p:nvGrpSpPr>
        <p:grpSpPr>
          <a:xfrm>
            <a:off x="1443451" y="1926366"/>
            <a:ext cx="2339079" cy="630873"/>
            <a:chOff x="1019176" y="2457446"/>
            <a:chExt cx="5785503" cy="1146000"/>
          </a:xfrm>
        </p:grpSpPr>
        <p:sp>
          <p:nvSpPr>
            <p:cNvPr id="324" name="Google Shape;324;p14"/>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325" name="Google Shape;325;p14"/>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326" name="Google Shape;326;p14"/>
          <p:cNvSpPr txBox="1"/>
          <p:nvPr/>
        </p:nvSpPr>
        <p:spPr>
          <a:xfrm>
            <a:off x="1697685" y="1941638"/>
            <a:ext cx="1830600" cy="615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Personalised </a:t>
            </a:r>
            <a:br>
              <a:rPr lang="en-US">
                <a:solidFill>
                  <a:srgbClr val="003A42"/>
                </a:solidFill>
                <a:latin typeface="Lato Black"/>
                <a:ea typeface="Lato Black"/>
                <a:cs typeface="Lato Black"/>
                <a:sym typeface="Lato Black"/>
              </a:rPr>
            </a:br>
            <a:r>
              <a:rPr lang="en-US">
                <a:solidFill>
                  <a:srgbClr val="003A42"/>
                </a:solidFill>
                <a:latin typeface="Lato Black"/>
                <a:ea typeface="Lato Black"/>
                <a:cs typeface="Lato Black"/>
                <a:sym typeface="Lato Black"/>
              </a:rPr>
              <a:t>“Smart Nudges”</a:t>
            </a:r>
            <a:endParaRPr>
              <a:solidFill>
                <a:srgbClr val="003A42"/>
              </a:solidFill>
              <a:latin typeface="Lato Black"/>
              <a:ea typeface="Lato Black"/>
              <a:cs typeface="Lato Black"/>
              <a:sym typeface="Lato Black"/>
            </a:endParaRPr>
          </a:p>
        </p:txBody>
      </p:sp>
      <p:grpSp>
        <p:nvGrpSpPr>
          <p:cNvPr id="327" name="Google Shape;327;p14"/>
          <p:cNvGrpSpPr/>
          <p:nvPr/>
        </p:nvGrpSpPr>
        <p:grpSpPr>
          <a:xfrm flipH="1">
            <a:off x="9380301" y="1926366"/>
            <a:ext cx="2339079" cy="630873"/>
            <a:chOff x="1019176" y="2457446"/>
            <a:chExt cx="5785503" cy="1146000"/>
          </a:xfrm>
        </p:grpSpPr>
        <p:sp>
          <p:nvSpPr>
            <p:cNvPr id="328" name="Google Shape;328;p14"/>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329" name="Google Shape;329;p14"/>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330" name="Google Shape;330;p14"/>
          <p:cNvSpPr txBox="1"/>
          <p:nvPr/>
        </p:nvSpPr>
        <p:spPr>
          <a:xfrm>
            <a:off x="9634535" y="1941638"/>
            <a:ext cx="1830600" cy="615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Actionable </a:t>
            </a:r>
            <a:br>
              <a:rPr lang="en-US">
                <a:solidFill>
                  <a:srgbClr val="003A42"/>
                </a:solidFill>
                <a:latin typeface="Lato Black"/>
                <a:ea typeface="Lato Black"/>
                <a:cs typeface="Lato Black"/>
                <a:sym typeface="Lato Black"/>
              </a:rPr>
            </a:br>
            <a:r>
              <a:rPr lang="en-US">
                <a:solidFill>
                  <a:srgbClr val="003A42"/>
                </a:solidFill>
                <a:latin typeface="Lato Black"/>
                <a:ea typeface="Lato Black"/>
                <a:cs typeface="Lato Black"/>
                <a:sym typeface="Lato Black"/>
              </a:rPr>
              <a:t>Onward Journeys</a:t>
            </a:r>
            <a:endParaRPr>
              <a:solidFill>
                <a:srgbClr val="003A42"/>
              </a:solidFill>
              <a:latin typeface="Lato Black"/>
              <a:ea typeface="Lato Black"/>
              <a:cs typeface="Lato Black"/>
              <a:sym typeface="Lato Black"/>
            </a:endParaRPr>
          </a:p>
        </p:txBody>
      </p:sp>
      <p:pic>
        <p:nvPicPr>
          <p:cNvPr id="331" name="Google Shape;331;p14"/>
          <p:cNvPicPr preferRelativeResize="0"/>
          <p:nvPr/>
        </p:nvPicPr>
        <p:blipFill>
          <a:blip r:embed="rId2">
            <a:alphaModFix/>
          </a:blip>
          <a:stretch>
            <a:fillRect/>
          </a:stretch>
        </p:blipFill>
        <p:spPr>
          <a:xfrm>
            <a:off x="2285161" y="2892616"/>
            <a:ext cx="1008008" cy="887999"/>
          </a:xfrm>
          <a:prstGeom prst="rect">
            <a:avLst/>
          </a:prstGeom>
          <a:noFill/>
          <a:ln>
            <a:noFill/>
          </a:ln>
          <a:effectLst>
            <a:outerShdw blurRad="142875" algn="bl" rotWithShape="0">
              <a:srgbClr val="CAD8E9">
                <a:alpha val="42000"/>
              </a:srgbClr>
            </a:outerShdw>
          </a:effectLst>
        </p:spPr>
      </p:pic>
      <p:pic>
        <p:nvPicPr>
          <p:cNvPr id="332" name="Google Shape;332;p14"/>
          <p:cNvPicPr preferRelativeResize="0"/>
          <p:nvPr/>
        </p:nvPicPr>
        <p:blipFill>
          <a:blip r:embed="rId2">
            <a:alphaModFix/>
          </a:blip>
          <a:stretch>
            <a:fillRect/>
          </a:stretch>
        </p:blipFill>
        <p:spPr>
          <a:xfrm>
            <a:off x="3127960" y="3380557"/>
            <a:ext cx="1008008" cy="887999"/>
          </a:xfrm>
          <a:prstGeom prst="rect">
            <a:avLst/>
          </a:prstGeom>
          <a:noFill/>
          <a:ln>
            <a:noFill/>
          </a:ln>
          <a:effectLst>
            <a:outerShdw blurRad="142875" algn="bl" rotWithShape="0">
              <a:srgbClr val="CAD8E9">
                <a:alpha val="42000"/>
              </a:srgbClr>
            </a:outerShdw>
          </a:effectLst>
        </p:spPr>
      </p:pic>
      <p:pic>
        <p:nvPicPr>
          <p:cNvPr id="333" name="Google Shape;333;p14"/>
          <p:cNvPicPr preferRelativeResize="0"/>
          <p:nvPr/>
        </p:nvPicPr>
        <p:blipFill>
          <a:blip r:embed="rId2">
            <a:alphaModFix/>
          </a:blip>
          <a:stretch>
            <a:fillRect/>
          </a:stretch>
        </p:blipFill>
        <p:spPr>
          <a:xfrm>
            <a:off x="3969656" y="2892616"/>
            <a:ext cx="1008008" cy="887999"/>
          </a:xfrm>
          <a:prstGeom prst="rect">
            <a:avLst/>
          </a:prstGeom>
          <a:noFill/>
          <a:ln>
            <a:noFill/>
          </a:ln>
          <a:effectLst>
            <a:outerShdw blurRad="142875" algn="bl" rotWithShape="0">
              <a:srgbClr val="CAD8E9">
                <a:alpha val="42000"/>
              </a:srgbClr>
            </a:outerShdw>
          </a:effectLst>
        </p:spPr>
      </p:pic>
      <p:pic>
        <p:nvPicPr>
          <p:cNvPr id="334" name="Google Shape;334;p14"/>
          <p:cNvPicPr preferRelativeResize="0"/>
          <p:nvPr/>
        </p:nvPicPr>
        <p:blipFill>
          <a:blip r:embed="rId2">
            <a:alphaModFix/>
          </a:blip>
          <a:stretch>
            <a:fillRect/>
          </a:stretch>
        </p:blipFill>
        <p:spPr>
          <a:xfrm>
            <a:off x="4812455" y="3380557"/>
            <a:ext cx="1008008" cy="887999"/>
          </a:xfrm>
          <a:prstGeom prst="rect">
            <a:avLst/>
          </a:prstGeom>
          <a:noFill/>
          <a:ln>
            <a:noFill/>
          </a:ln>
          <a:effectLst>
            <a:outerShdw blurRad="142875" algn="bl" rotWithShape="0">
              <a:srgbClr val="CAD8E9">
                <a:alpha val="42000"/>
              </a:srgbClr>
            </a:outerShdw>
          </a:effectLst>
        </p:spPr>
      </p:pic>
      <p:pic>
        <p:nvPicPr>
          <p:cNvPr id="335" name="Google Shape;335;p14"/>
          <p:cNvPicPr preferRelativeResize="0"/>
          <p:nvPr/>
        </p:nvPicPr>
        <p:blipFill>
          <a:blip r:embed="rId2">
            <a:alphaModFix/>
          </a:blip>
          <a:stretch>
            <a:fillRect/>
          </a:stretch>
        </p:blipFill>
        <p:spPr>
          <a:xfrm>
            <a:off x="5648519" y="2892616"/>
            <a:ext cx="1008008" cy="887999"/>
          </a:xfrm>
          <a:prstGeom prst="rect">
            <a:avLst/>
          </a:prstGeom>
          <a:noFill/>
          <a:ln>
            <a:noFill/>
          </a:ln>
          <a:effectLst>
            <a:outerShdw blurRad="142875" algn="bl" rotWithShape="0">
              <a:srgbClr val="CAD8E9">
                <a:alpha val="42000"/>
              </a:srgbClr>
            </a:outerShdw>
          </a:effectLst>
        </p:spPr>
      </p:pic>
      <p:pic>
        <p:nvPicPr>
          <p:cNvPr id="336" name="Google Shape;336;p14"/>
          <p:cNvPicPr preferRelativeResize="0"/>
          <p:nvPr/>
        </p:nvPicPr>
        <p:blipFill>
          <a:blip r:embed="rId2">
            <a:alphaModFix/>
          </a:blip>
          <a:stretch>
            <a:fillRect/>
          </a:stretch>
        </p:blipFill>
        <p:spPr>
          <a:xfrm>
            <a:off x="6491319" y="3380557"/>
            <a:ext cx="1008008" cy="887999"/>
          </a:xfrm>
          <a:prstGeom prst="rect">
            <a:avLst/>
          </a:prstGeom>
          <a:noFill/>
          <a:ln>
            <a:noFill/>
          </a:ln>
          <a:effectLst>
            <a:outerShdw blurRad="142875" algn="bl" rotWithShape="0">
              <a:srgbClr val="CAD8E9">
                <a:alpha val="42000"/>
              </a:srgbClr>
            </a:outerShdw>
          </a:effectLst>
        </p:spPr>
      </p:pic>
      <p:pic>
        <p:nvPicPr>
          <p:cNvPr id="337" name="Google Shape;337;p14"/>
          <p:cNvPicPr preferRelativeResize="0"/>
          <p:nvPr/>
        </p:nvPicPr>
        <p:blipFill>
          <a:blip r:embed="rId2">
            <a:alphaModFix/>
          </a:blip>
          <a:stretch>
            <a:fillRect/>
          </a:stretch>
        </p:blipFill>
        <p:spPr>
          <a:xfrm>
            <a:off x="7333015" y="2892616"/>
            <a:ext cx="1008008" cy="887999"/>
          </a:xfrm>
          <a:prstGeom prst="rect">
            <a:avLst/>
          </a:prstGeom>
          <a:noFill/>
          <a:ln>
            <a:noFill/>
          </a:ln>
          <a:effectLst>
            <a:outerShdw blurRad="142875" algn="bl" rotWithShape="0">
              <a:srgbClr val="CAD8E9">
                <a:alpha val="42000"/>
              </a:srgbClr>
            </a:outerShdw>
          </a:effectLst>
        </p:spPr>
      </p:pic>
      <p:pic>
        <p:nvPicPr>
          <p:cNvPr id="338" name="Google Shape;338;p14"/>
          <p:cNvPicPr preferRelativeResize="0"/>
          <p:nvPr/>
        </p:nvPicPr>
        <p:blipFill>
          <a:blip r:embed="rId2">
            <a:alphaModFix/>
          </a:blip>
          <a:stretch>
            <a:fillRect/>
          </a:stretch>
        </p:blipFill>
        <p:spPr>
          <a:xfrm>
            <a:off x="8175814" y="3380557"/>
            <a:ext cx="1008008" cy="887999"/>
          </a:xfrm>
          <a:prstGeom prst="rect">
            <a:avLst/>
          </a:prstGeom>
          <a:noFill/>
          <a:ln>
            <a:noFill/>
          </a:ln>
          <a:effectLst>
            <a:outerShdw blurRad="142875" algn="bl" rotWithShape="0">
              <a:srgbClr val="CAD8E9">
                <a:alpha val="42000"/>
              </a:srgbClr>
            </a:outerShdw>
          </a:effectLst>
        </p:spPr>
      </p:pic>
      <p:pic>
        <p:nvPicPr>
          <p:cNvPr id="339" name="Google Shape;339;p14"/>
          <p:cNvPicPr preferRelativeResize="0"/>
          <p:nvPr/>
        </p:nvPicPr>
        <p:blipFill>
          <a:blip r:embed="rId2">
            <a:alphaModFix/>
          </a:blip>
          <a:stretch>
            <a:fillRect/>
          </a:stretch>
        </p:blipFill>
        <p:spPr>
          <a:xfrm>
            <a:off x="9026732" y="2892616"/>
            <a:ext cx="1008008" cy="887999"/>
          </a:xfrm>
          <a:prstGeom prst="rect">
            <a:avLst/>
          </a:prstGeom>
          <a:noFill/>
          <a:ln>
            <a:noFill/>
          </a:ln>
          <a:effectLst>
            <a:outerShdw blurRad="142875" algn="bl" rotWithShape="0">
              <a:srgbClr val="CAD8E9">
                <a:alpha val="42000"/>
              </a:srgbClr>
            </a:outerShdw>
          </a:effectLst>
        </p:spPr>
      </p:pic>
      <p:pic>
        <p:nvPicPr>
          <p:cNvPr id="340" name="Google Shape;340;p14"/>
          <p:cNvPicPr preferRelativeResize="0"/>
          <p:nvPr/>
        </p:nvPicPr>
        <p:blipFill>
          <a:blip r:embed="rId2">
            <a:alphaModFix/>
          </a:blip>
          <a:stretch>
            <a:fillRect/>
          </a:stretch>
        </p:blipFill>
        <p:spPr>
          <a:xfrm>
            <a:off x="1443450" y="3380557"/>
            <a:ext cx="1008008" cy="887999"/>
          </a:xfrm>
          <a:prstGeom prst="rect">
            <a:avLst/>
          </a:prstGeom>
          <a:noFill/>
          <a:ln>
            <a:noFill/>
          </a:ln>
          <a:effectLst>
            <a:outerShdw blurRad="142875" algn="bl" rotWithShape="0">
              <a:srgbClr val="CAD8E9">
                <a:alpha val="42000"/>
              </a:srgbClr>
            </a:outerShdw>
          </a:effectLst>
        </p:spPr>
      </p:pic>
      <p:pic>
        <p:nvPicPr>
          <p:cNvPr id="341" name="Google Shape;341;p14"/>
          <p:cNvPicPr preferRelativeResize="0"/>
          <p:nvPr/>
        </p:nvPicPr>
        <p:blipFill>
          <a:blip r:embed="rId2">
            <a:alphaModFix/>
          </a:blip>
          <a:stretch>
            <a:fillRect/>
          </a:stretch>
        </p:blipFill>
        <p:spPr>
          <a:xfrm>
            <a:off x="9860298" y="3380557"/>
            <a:ext cx="1008008" cy="887999"/>
          </a:xfrm>
          <a:prstGeom prst="rect">
            <a:avLst/>
          </a:prstGeom>
          <a:noFill/>
          <a:ln>
            <a:noFill/>
          </a:ln>
          <a:effectLst>
            <a:outerShdw blurRad="142875" algn="bl" rotWithShape="0">
              <a:srgbClr val="CAD8E9">
                <a:alpha val="42000"/>
              </a:srgbClr>
            </a:outerShdw>
          </a:effectLst>
        </p:spPr>
      </p:pic>
      <p:pic>
        <p:nvPicPr>
          <p:cNvPr id="342" name="Google Shape;342;p14"/>
          <p:cNvPicPr preferRelativeResize="0"/>
          <p:nvPr/>
        </p:nvPicPr>
        <p:blipFill>
          <a:blip r:embed="rId2">
            <a:alphaModFix/>
          </a:blip>
          <a:stretch>
            <a:fillRect/>
          </a:stretch>
        </p:blipFill>
        <p:spPr>
          <a:xfrm>
            <a:off x="10711217" y="2892616"/>
            <a:ext cx="1008008" cy="887999"/>
          </a:xfrm>
          <a:prstGeom prst="rect">
            <a:avLst/>
          </a:prstGeom>
          <a:noFill/>
          <a:ln>
            <a:noFill/>
          </a:ln>
          <a:effectLst>
            <a:outerShdw blurRad="142875" algn="bl" rotWithShape="0">
              <a:srgbClr val="CAD8E9">
                <a:alpha val="42000"/>
              </a:srgbClr>
            </a:outerShdw>
          </a:effectLst>
        </p:spPr>
      </p:pic>
      <p:cxnSp>
        <p:nvCxnSpPr>
          <p:cNvPr id="343" name="Google Shape;343;p14"/>
          <p:cNvCxnSpPr>
            <a:stCxn id="340" idx="2"/>
          </p:cNvCxnSpPr>
          <p:nvPr/>
        </p:nvCxnSpPr>
        <p:spPr>
          <a:xfrm>
            <a:off x="1947454" y="4268556"/>
            <a:ext cx="0" cy="294900"/>
          </a:xfrm>
          <a:prstGeom prst="straightConnector1">
            <a:avLst/>
          </a:prstGeom>
          <a:noFill/>
          <a:ln w="19050" cap="flat" cmpd="sng">
            <a:solidFill>
              <a:srgbClr val="FEFFFF"/>
            </a:solidFill>
            <a:prstDash val="solid"/>
            <a:miter lim="800000"/>
            <a:headEnd type="oval" w="med" len="med"/>
            <a:tailEnd type="oval" w="lg" len="lg"/>
          </a:ln>
        </p:spPr>
      </p:cxnSp>
      <p:cxnSp>
        <p:nvCxnSpPr>
          <p:cNvPr id="344" name="Google Shape;344;p14"/>
          <p:cNvCxnSpPr/>
          <p:nvPr/>
        </p:nvCxnSpPr>
        <p:spPr>
          <a:xfrm flipH="1">
            <a:off x="2791248" y="3843611"/>
            <a:ext cx="4800" cy="715800"/>
          </a:xfrm>
          <a:prstGeom prst="straightConnector1">
            <a:avLst/>
          </a:prstGeom>
          <a:noFill/>
          <a:ln w="19050" cap="flat" cmpd="sng">
            <a:solidFill>
              <a:srgbClr val="FEFFFF"/>
            </a:solidFill>
            <a:prstDash val="solid"/>
            <a:miter lim="800000"/>
            <a:headEnd type="oval" w="med" len="med"/>
            <a:tailEnd type="oval" w="lg" len="lg"/>
          </a:ln>
        </p:spPr>
      </p:cxnSp>
      <p:cxnSp>
        <p:nvCxnSpPr>
          <p:cNvPr id="345" name="Google Shape;345;p14"/>
          <p:cNvCxnSpPr/>
          <p:nvPr/>
        </p:nvCxnSpPr>
        <p:spPr>
          <a:xfrm flipH="1">
            <a:off x="4454273" y="3847561"/>
            <a:ext cx="4800" cy="715800"/>
          </a:xfrm>
          <a:prstGeom prst="straightConnector1">
            <a:avLst/>
          </a:prstGeom>
          <a:noFill/>
          <a:ln w="19050" cap="flat" cmpd="sng">
            <a:solidFill>
              <a:srgbClr val="FEFFFF"/>
            </a:solidFill>
            <a:prstDash val="solid"/>
            <a:miter lim="800000"/>
            <a:headEnd type="oval" w="med" len="med"/>
            <a:tailEnd type="oval" w="lg" len="lg"/>
          </a:ln>
        </p:spPr>
      </p:cxnSp>
      <p:cxnSp>
        <p:nvCxnSpPr>
          <p:cNvPr id="346" name="Google Shape;346;p14"/>
          <p:cNvCxnSpPr/>
          <p:nvPr/>
        </p:nvCxnSpPr>
        <p:spPr>
          <a:xfrm flipH="1">
            <a:off x="6126864" y="3843611"/>
            <a:ext cx="4800" cy="715800"/>
          </a:xfrm>
          <a:prstGeom prst="straightConnector1">
            <a:avLst/>
          </a:prstGeom>
          <a:noFill/>
          <a:ln w="19050" cap="flat" cmpd="sng">
            <a:solidFill>
              <a:srgbClr val="FEFFFF"/>
            </a:solidFill>
            <a:prstDash val="solid"/>
            <a:miter lim="800000"/>
            <a:headEnd type="oval" w="med" len="med"/>
            <a:tailEnd type="oval" w="lg" len="lg"/>
          </a:ln>
        </p:spPr>
      </p:cxnSp>
      <p:cxnSp>
        <p:nvCxnSpPr>
          <p:cNvPr id="347" name="Google Shape;347;p14"/>
          <p:cNvCxnSpPr/>
          <p:nvPr/>
        </p:nvCxnSpPr>
        <p:spPr>
          <a:xfrm flipH="1">
            <a:off x="7789889" y="3847561"/>
            <a:ext cx="4800" cy="715800"/>
          </a:xfrm>
          <a:prstGeom prst="straightConnector1">
            <a:avLst/>
          </a:prstGeom>
          <a:noFill/>
          <a:ln w="19050" cap="flat" cmpd="sng">
            <a:solidFill>
              <a:srgbClr val="FEFFFF"/>
            </a:solidFill>
            <a:prstDash val="solid"/>
            <a:miter lim="800000"/>
            <a:headEnd type="oval" w="med" len="med"/>
            <a:tailEnd type="oval" w="lg" len="lg"/>
          </a:ln>
        </p:spPr>
      </p:cxnSp>
      <p:cxnSp>
        <p:nvCxnSpPr>
          <p:cNvPr id="348" name="Google Shape;348;p14"/>
          <p:cNvCxnSpPr/>
          <p:nvPr/>
        </p:nvCxnSpPr>
        <p:spPr>
          <a:xfrm>
            <a:off x="9521437" y="3843743"/>
            <a:ext cx="9300" cy="725400"/>
          </a:xfrm>
          <a:prstGeom prst="straightConnector1">
            <a:avLst/>
          </a:prstGeom>
          <a:noFill/>
          <a:ln w="19050" cap="flat" cmpd="sng">
            <a:solidFill>
              <a:srgbClr val="FEFFFF"/>
            </a:solidFill>
            <a:prstDash val="solid"/>
            <a:miter lim="800000"/>
            <a:headEnd type="oval" w="med" len="med"/>
            <a:tailEnd type="oval" w="lg" len="lg"/>
          </a:ln>
        </p:spPr>
      </p:cxnSp>
      <p:cxnSp>
        <p:nvCxnSpPr>
          <p:cNvPr id="349" name="Google Shape;349;p14"/>
          <p:cNvCxnSpPr/>
          <p:nvPr/>
        </p:nvCxnSpPr>
        <p:spPr>
          <a:xfrm>
            <a:off x="11184749" y="3847568"/>
            <a:ext cx="5100" cy="715800"/>
          </a:xfrm>
          <a:prstGeom prst="straightConnector1">
            <a:avLst/>
          </a:prstGeom>
          <a:noFill/>
          <a:ln w="19050" cap="flat" cmpd="sng">
            <a:solidFill>
              <a:srgbClr val="FEFFFF"/>
            </a:solidFill>
            <a:prstDash val="solid"/>
            <a:miter lim="800000"/>
            <a:headEnd type="oval" w="med" len="med"/>
            <a:tailEnd type="oval" w="lg" len="lg"/>
          </a:ln>
        </p:spPr>
      </p:cxnSp>
      <p:cxnSp>
        <p:nvCxnSpPr>
          <p:cNvPr id="350" name="Google Shape;350;p14"/>
          <p:cNvCxnSpPr/>
          <p:nvPr/>
        </p:nvCxnSpPr>
        <p:spPr>
          <a:xfrm>
            <a:off x="3631979" y="4268556"/>
            <a:ext cx="0" cy="294900"/>
          </a:xfrm>
          <a:prstGeom prst="straightConnector1">
            <a:avLst/>
          </a:prstGeom>
          <a:noFill/>
          <a:ln w="19050" cap="flat" cmpd="sng">
            <a:solidFill>
              <a:srgbClr val="FEFFFF"/>
            </a:solidFill>
            <a:prstDash val="solid"/>
            <a:miter lim="800000"/>
            <a:headEnd type="oval" w="med" len="med"/>
            <a:tailEnd type="oval" w="lg" len="lg"/>
          </a:ln>
        </p:spPr>
      </p:cxnSp>
      <p:cxnSp>
        <p:nvCxnSpPr>
          <p:cNvPr id="351" name="Google Shape;351;p14"/>
          <p:cNvCxnSpPr/>
          <p:nvPr/>
        </p:nvCxnSpPr>
        <p:spPr>
          <a:xfrm>
            <a:off x="5313654" y="4268556"/>
            <a:ext cx="0" cy="294900"/>
          </a:xfrm>
          <a:prstGeom prst="straightConnector1">
            <a:avLst/>
          </a:prstGeom>
          <a:noFill/>
          <a:ln w="19050" cap="flat" cmpd="sng">
            <a:solidFill>
              <a:srgbClr val="FEFFFF"/>
            </a:solidFill>
            <a:prstDash val="solid"/>
            <a:miter lim="800000"/>
            <a:headEnd type="oval" w="med" len="med"/>
            <a:tailEnd type="oval" w="lg" len="lg"/>
          </a:ln>
        </p:spPr>
      </p:cxnSp>
      <p:cxnSp>
        <p:nvCxnSpPr>
          <p:cNvPr id="352" name="Google Shape;352;p14"/>
          <p:cNvCxnSpPr/>
          <p:nvPr/>
        </p:nvCxnSpPr>
        <p:spPr>
          <a:xfrm>
            <a:off x="6995329" y="4276606"/>
            <a:ext cx="0" cy="294900"/>
          </a:xfrm>
          <a:prstGeom prst="straightConnector1">
            <a:avLst/>
          </a:prstGeom>
          <a:noFill/>
          <a:ln w="19050" cap="flat" cmpd="sng">
            <a:solidFill>
              <a:srgbClr val="FEFFFF"/>
            </a:solidFill>
            <a:prstDash val="solid"/>
            <a:miter lim="800000"/>
            <a:headEnd type="oval" w="med" len="med"/>
            <a:tailEnd type="oval" w="lg" len="lg"/>
          </a:ln>
        </p:spPr>
      </p:cxnSp>
      <p:cxnSp>
        <p:nvCxnSpPr>
          <p:cNvPr id="353" name="Google Shape;353;p14"/>
          <p:cNvCxnSpPr/>
          <p:nvPr/>
        </p:nvCxnSpPr>
        <p:spPr>
          <a:xfrm>
            <a:off x="8673129" y="4276606"/>
            <a:ext cx="0" cy="294900"/>
          </a:xfrm>
          <a:prstGeom prst="straightConnector1">
            <a:avLst/>
          </a:prstGeom>
          <a:noFill/>
          <a:ln w="19050" cap="flat" cmpd="sng">
            <a:solidFill>
              <a:srgbClr val="FEFFFF"/>
            </a:solidFill>
            <a:prstDash val="solid"/>
            <a:miter lim="800000"/>
            <a:headEnd type="oval" w="med" len="med"/>
            <a:tailEnd type="oval" w="lg" len="lg"/>
          </a:ln>
        </p:spPr>
      </p:cxnSp>
      <p:cxnSp>
        <p:nvCxnSpPr>
          <p:cNvPr id="354" name="Google Shape;354;p14"/>
          <p:cNvCxnSpPr/>
          <p:nvPr/>
        </p:nvCxnSpPr>
        <p:spPr>
          <a:xfrm>
            <a:off x="10364304" y="4276606"/>
            <a:ext cx="0" cy="294900"/>
          </a:xfrm>
          <a:prstGeom prst="straightConnector1">
            <a:avLst/>
          </a:prstGeom>
          <a:noFill/>
          <a:ln w="19050" cap="flat" cmpd="sng">
            <a:solidFill>
              <a:srgbClr val="FEFFFF"/>
            </a:solidFill>
            <a:prstDash val="solid"/>
            <a:miter lim="800000"/>
            <a:headEnd type="oval" w="med" len="med"/>
            <a:tailEnd type="oval" w="lg" len="lg"/>
          </a:ln>
        </p:spPr>
      </p:cxnSp>
      <p:pic>
        <p:nvPicPr>
          <p:cNvPr id="355" name="Google Shape;355;p14"/>
          <p:cNvPicPr preferRelativeResize="0"/>
          <p:nvPr/>
        </p:nvPicPr>
        <p:blipFill>
          <a:blip r:embed="rId3">
            <a:alphaModFix/>
          </a:blip>
          <a:stretch>
            <a:fillRect/>
          </a:stretch>
        </p:blipFill>
        <p:spPr>
          <a:xfrm>
            <a:off x="1620996" y="3526677"/>
            <a:ext cx="616800" cy="564810"/>
          </a:xfrm>
          <a:prstGeom prst="rect">
            <a:avLst/>
          </a:prstGeom>
          <a:noFill/>
          <a:ln>
            <a:noFill/>
          </a:ln>
        </p:spPr>
      </p:pic>
      <p:pic>
        <p:nvPicPr>
          <p:cNvPr id="356" name="Google Shape;356;p14"/>
          <p:cNvPicPr preferRelativeResize="0"/>
          <p:nvPr/>
        </p:nvPicPr>
        <p:blipFill>
          <a:blip r:embed="rId4">
            <a:alphaModFix/>
          </a:blip>
          <a:stretch>
            <a:fillRect/>
          </a:stretch>
        </p:blipFill>
        <p:spPr>
          <a:xfrm>
            <a:off x="2460794" y="3050277"/>
            <a:ext cx="616800" cy="562774"/>
          </a:xfrm>
          <a:prstGeom prst="rect">
            <a:avLst/>
          </a:prstGeom>
          <a:noFill/>
          <a:ln>
            <a:noFill/>
          </a:ln>
        </p:spPr>
      </p:pic>
      <p:pic>
        <p:nvPicPr>
          <p:cNvPr id="357" name="Google Shape;357;p14"/>
          <p:cNvPicPr preferRelativeResize="0"/>
          <p:nvPr/>
        </p:nvPicPr>
        <p:blipFill>
          <a:blip r:embed="rId5">
            <a:alphaModFix/>
          </a:blip>
          <a:stretch>
            <a:fillRect/>
          </a:stretch>
        </p:blipFill>
        <p:spPr>
          <a:xfrm>
            <a:off x="4154104" y="3043019"/>
            <a:ext cx="616825" cy="561676"/>
          </a:xfrm>
          <a:prstGeom prst="rect">
            <a:avLst/>
          </a:prstGeom>
          <a:noFill/>
          <a:ln>
            <a:noFill/>
          </a:ln>
        </p:spPr>
      </p:pic>
      <p:pic>
        <p:nvPicPr>
          <p:cNvPr id="358" name="Google Shape;358;p14"/>
          <p:cNvPicPr preferRelativeResize="0"/>
          <p:nvPr/>
        </p:nvPicPr>
        <p:blipFill>
          <a:blip r:embed="rId6">
            <a:alphaModFix/>
          </a:blip>
          <a:stretch>
            <a:fillRect/>
          </a:stretch>
        </p:blipFill>
        <p:spPr>
          <a:xfrm>
            <a:off x="5025020" y="3519644"/>
            <a:ext cx="567600" cy="586372"/>
          </a:xfrm>
          <a:prstGeom prst="rect">
            <a:avLst/>
          </a:prstGeom>
          <a:noFill/>
          <a:ln>
            <a:noFill/>
          </a:ln>
        </p:spPr>
      </p:pic>
      <p:pic>
        <p:nvPicPr>
          <p:cNvPr id="359" name="Google Shape;359;p14"/>
          <p:cNvPicPr preferRelativeResize="0"/>
          <p:nvPr/>
        </p:nvPicPr>
        <p:blipFill>
          <a:blip r:embed="rId7">
            <a:alphaModFix/>
          </a:blip>
          <a:stretch>
            <a:fillRect/>
          </a:stretch>
        </p:blipFill>
        <p:spPr>
          <a:xfrm>
            <a:off x="6686364" y="3507527"/>
            <a:ext cx="616801" cy="649264"/>
          </a:xfrm>
          <a:prstGeom prst="rect">
            <a:avLst/>
          </a:prstGeom>
          <a:noFill/>
          <a:ln>
            <a:noFill/>
          </a:ln>
        </p:spPr>
      </p:pic>
      <p:pic>
        <p:nvPicPr>
          <p:cNvPr id="360" name="Google Shape;360;p14"/>
          <p:cNvPicPr preferRelativeResize="0"/>
          <p:nvPr/>
        </p:nvPicPr>
        <p:blipFill>
          <a:blip r:embed="rId8">
            <a:alphaModFix/>
          </a:blip>
          <a:stretch>
            <a:fillRect/>
          </a:stretch>
        </p:blipFill>
        <p:spPr>
          <a:xfrm>
            <a:off x="5788315" y="2949753"/>
            <a:ext cx="740999" cy="575322"/>
          </a:xfrm>
          <a:prstGeom prst="rect">
            <a:avLst/>
          </a:prstGeom>
          <a:noFill/>
          <a:ln>
            <a:noFill/>
          </a:ln>
        </p:spPr>
      </p:pic>
      <p:pic>
        <p:nvPicPr>
          <p:cNvPr id="361" name="Google Shape;361;p14"/>
          <p:cNvPicPr preferRelativeResize="0"/>
          <p:nvPr/>
        </p:nvPicPr>
        <p:blipFill>
          <a:blip r:embed="rId9">
            <a:alphaModFix/>
          </a:blip>
          <a:stretch>
            <a:fillRect/>
          </a:stretch>
        </p:blipFill>
        <p:spPr>
          <a:xfrm>
            <a:off x="7512897" y="2977991"/>
            <a:ext cx="616800" cy="609494"/>
          </a:xfrm>
          <a:prstGeom prst="rect">
            <a:avLst/>
          </a:prstGeom>
          <a:noFill/>
          <a:ln>
            <a:noFill/>
          </a:ln>
        </p:spPr>
      </p:pic>
      <p:pic>
        <p:nvPicPr>
          <p:cNvPr id="362" name="Google Shape;362;p14"/>
          <p:cNvPicPr preferRelativeResize="0"/>
          <p:nvPr/>
        </p:nvPicPr>
        <p:blipFill>
          <a:blip r:embed="rId10">
            <a:alphaModFix/>
          </a:blip>
          <a:stretch>
            <a:fillRect/>
          </a:stretch>
        </p:blipFill>
        <p:spPr>
          <a:xfrm>
            <a:off x="3333846" y="3508823"/>
            <a:ext cx="616801" cy="556794"/>
          </a:xfrm>
          <a:prstGeom prst="rect">
            <a:avLst/>
          </a:prstGeom>
          <a:noFill/>
          <a:ln>
            <a:noFill/>
          </a:ln>
        </p:spPr>
      </p:pic>
      <p:pic>
        <p:nvPicPr>
          <p:cNvPr id="363" name="Google Shape;363;p14"/>
          <p:cNvPicPr preferRelativeResize="0"/>
          <p:nvPr/>
        </p:nvPicPr>
        <p:blipFill>
          <a:blip r:embed="rId11">
            <a:alphaModFix/>
          </a:blip>
          <a:stretch>
            <a:fillRect/>
          </a:stretch>
        </p:blipFill>
        <p:spPr>
          <a:xfrm>
            <a:off x="8385628" y="3546545"/>
            <a:ext cx="616800" cy="555794"/>
          </a:xfrm>
          <a:prstGeom prst="rect">
            <a:avLst/>
          </a:prstGeom>
          <a:noFill/>
          <a:ln>
            <a:noFill/>
          </a:ln>
        </p:spPr>
      </p:pic>
      <p:pic>
        <p:nvPicPr>
          <p:cNvPr id="364" name="Google Shape;364;p14"/>
          <p:cNvPicPr preferRelativeResize="0"/>
          <p:nvPr/>
        </p:nvPicPr>
        <p:blipFill>
          <a:blip r:embed="rId12">
            <a:alphaModFix/>
          </a:blip>
          <a:stretch>
            <a:fillRect/>
          </a:stretch>
        </p:blipFill>
        <p:spPr>
          <a:xfrm>
            <a:off x="9244135" y="3042270"/>
            <a:ext cx="567583" cy="615600"/>
          </a:xfrm>
          <a:prstGeom prst="rect">
            <a:avLst/>
          </a:prstGeom>
          <a:noFill/>
          <a:ln>
            <a:noFill/>
          </a:ln>
        </p:spPr>
      </p:pic>
      <p:pic>
        <p:nvPicPr>
          <p:cNvPr id="365" name="Google Shape;365;p14"/>
          <p:cNvPicPr preferRelativeResize="0"/>
          <p:nvPr/>
        </p:nvPicPr>
        <p:blipFill>
          <a:blip r:embed="rId13">
            <a:alphaModFix/>
          </a:blip>
          <a:stretch>
            <a:fillRect/>
          </a:stretch>
        </p:blipFill>
        <p:spPr>
          <a:xfrm>
            <a:off x="10099681" y="3538246"/>
            <a:ext cx="567600" cy="560859"/>
          </a:xfrm>
          <a:prstGeom prst="rect">
            <a:avLst/>
          </a:prstGeom>
          <a:noFill/>
          <a:ln>
            <a:noFill/>
          </a:ln>
        </p:spPr>
      </p:pic>
      <p:pic>
        <p:nvPicPr>
          <p:cNvPr id="366" name="Google Shape;366;p14"/>
          <p:cNvPicPr preferRelativeResize="0"/>
          <p:nvPr/>
        </p:nvPicPr>
        <p:blipFill>
          <a:blip r:embed="rId14">
            <a:alphaModFix/>
          </a:blip>
          <a:stretch>
            <a:fillRect/>
          </a:stretch>
        </p:blipFill>
        <p:spPr>
          <a:xfrm>
            <a:off x="10855916" y="3005805"/>
            <a:ext cx="689078" cy="630899"/>
          </a:xfrm>
          <a:prstGeom prst="rect">
            <a:avLst/>
          </a:prstGeom>
          <a:noFill/>
          <a:ln>
            <a:noFill/>
          </a:ln>
        </p:spPr>
      </p:pic>
      <p:sp>
        <p:nvSpPr>
          <p:cNvPr id="367" name="Google Shape;367;p14"/>
          <p:cNvSpPr txBox="1">
            <a:spLocks noGrp="1"/>
          </p:cNvSpPr>
          <p:nvPr>
            <p:ph type="title"/>
          </p:nvPr>
        </p:nvSpPr>
        <p:spPr>
          <a:xfrm>
            <a:off x="1432750" y="489225"/>
            <a:ext cx="10311300" cy="1100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100"/>
              <a:buFont typeface="Lato Black"/>
              <a:buNone/>
              <a:defRPr sz="2100">
                <a:solidFill>
                  <a:schemeClr val="dk2"/>
                </a:solidFill>
                <a:latin typeface="Lato Black"/>
                <a:ea typeface="Lato Black"/>
                <a:cs typeface="Lato Black"/>
                <a:sym typeface="Lato Black"/>
              </a:defRPr>
            </a:lvl1pPr>
            <a:lvl2pPr lvl="1" algn="ctr">
              <a:spcBef>
                <a:spcPts val="0"/>
              </a:spcBef>
              <a:spcAft>
                <a:spcPts val="0"/>
              </a:spcAft>
              <a:buClr>
                <a:schemeClr val="dk2"/>
              </a:buClr>
              <a:buSzPts val="1400"/>
              <a:buNone/>
              <a:defRPr>
                <a:solidFill>
                  <a:schemeClr val="dk2"/>
                </a:solidFill>
              </a:defRPr>
            </a:lvl2pPr>
            <a:lvl3pPr lvl="2" algn="ctr">
              <a:spcBef>
                <a:spcPts val="0"/>
              </a:spcBef>
              <a:spcAft>
                <a:spcPts val="0"/>
              </a:spcAft>
              <a:buClr>
                <a:schemeClr val="dk2"/>
              </a:buClr>
              <a:buSzPts val="1400"/>
              <a:buNone/>
              <a:defRPr>
                <a:solidFill>
                  <a:schemeClr val="dk2"/>
                </a:solidFill>
              </a:defRPr>
            </a:lvl3pPr>
            <a:lvl4pPr lvl="3" algn="ctr">
              <a:spcBef>
                <a:spcPts val="0"/>
              </a:spcBef>
              <a:spcAft>
                <a:spcPts val="0"/>
              </a:spcAft>
              <a:buClr>
                <a:schemeClr val="dk2"/>
              </a:buClr>
              <a:buSzPts val="1400"/>
              <a:buNone/>
              <a:defRPr>
                <a:solidFill>
                  <a:schemeClr val="dk2"/>
                </a:solidFill>
              </a:defRPr>
            </a:lvl4pPr>
            <a:lvl5pPr lvl="4" algn="ctr">
              <a:spcBef>
                <a:spcPts val="0"/>
              </a:spcBef>
              <a:spcAft>
                <a:spcPts val="0"/>
              </a:spcAft>
              <a:buClr>
                <a:schemeClr val="dk2"/>
              </a:buClr>
              <a:buSzPts val="1400"/>
              <a:buNone/>
              <a:defRPr>
                <a:solidFill>
                  <a:schemeClr val="dk2"/>
                </a:solidFill>
              </a:defRPr>
            </a:lvl5pPr>
            <a:lvl6pPr lvl="5" algn="ctr">
              <a:spcBef>
                <a:spcPts val="0"/>
              </a:spcBef>
              <a:spcAft>
                <a:spcPts val="0"/>
              </a:spcAft>
              <a:buClr>
                <a:schemeClr val="dk2"/>
              </a:buClr>
              <a:buSzPts val="1400"/>
              <a:buNone/>
              <a:defRPr>
                <a:solidFill>
                  <a:schemeClr val="dk2"/>
                </a:solidFill>
              </a:defRPr>
            </a:lvl6pPr>
            <a:lvl7pPr lvl="6" algn="ctr">
              <a:spcBef>
                <a:spcPts val="0"/>
              </a:spcBef>
              <a:spcAft>
                <a:spcPts val="0"/>
              </a:spcAft>
              <a:buClr>
                <a:schemeClr val="dk2"/>
              </a:buClr>
              <a:buSzPts val="1400"/>
              <a:buNone/>
              <a:defRPr>
                <a:solidFill>
                  <a:schemeClr val="dk2"/>
                </a:solidFill>
              </a:defRPr>
            </a:lvl7pPr>
            <a:lvl8pPr lvl="7" algn="ctr">
              <a:spcBef>
                <a:spcPts val="0"/>
              </a:spcBef>
              <a:spcAft>
                <a:spcPts val="0"/>
              </a:spcAft>
              <a:buClr>
                <a:schemeClr val="dk2"/>
              </a:buClr>
              <a:buSzPts val="1400"/>
              <a:buNone/>
              <a:defRPr>
                <a:solidFill>
                  <a:schemeClr val="dk2"/>
                </a:solidFill>
              </a:defRPr>
            </a:lvl8pPr>
            <a:lvl9pPr lvl="8" algn="ctr">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er Experience">
  <p:cSld name="CUSTOM_8">
    <p:spTree>
      <p:nvGrpSpPr>
        <p:cNvPr id="1" name="Shape 368"/>
        <p:cNvGrpSpPr/>
        <p:nvPr/>
      </p:nvGrpSpPr>
      <p:grpSpPr>
        <a:xfrm>
          <a:off x="0" y="0"/>
          <a:ext cx="0" cy="0"/>
          <a:chOff x="0" y="0"/>
          <a:chExt cx="0" cy="0"/>
        </a:xfrm>
      </p:grpSpPr>
      <p:sp>
        <p:nvSpPr>
          <p:cNvPr id="369" name="Google Shape;369;p15"/>
          <p:cNvSpPr txBox="1"/>
          <p:nvPr/>
        </p:nvSpPr>
        <p:spPr>
          <a:xfrm>
            <a:off x="1647825" y="645450"/>
            <a:ext cx="2179800" cy="1793700"/>
          </a:xfrm>
          <a:prstGeom prst="rect">
            <a:avLst/>
          </a:prstGeom>
          <a:noFill/>
          <a:ln>
            <a:noFill/>
          </a:ln>
        </p:spPr>
        <p:txBody>
          <a:bodyPr spcFirstLastPara="1" wrap="square" lIns="0" tIns="192000" rIns="0" bIns="0" anchor="t" anchorCtr="0">
            <a:noAutofit/>
          </a:bodyPr>
          <a:lstStyle/>
          <a:p>
            <a:pPr marL="0" lvl="0" indent="0" algn="l" rtl="0">
              <a:spcBef>
                <a:spcPts val="0"/>
              </a:spcBef>
              <a:spcAft>
                <a:spcPts val="0"/>
              </a:spcAft>
              <a:buNone/>
            </a:pPr>
            <a:r>
              <a:rPr lang="en-US" sz="2600">
                <a:solidFill>
                  <a:srgbClr val="003A42"/>
                </a:solidFill>
                <a:latin typeface="Lato Black"/>
                <a:ea typeface="Lato Black"/>
                <a:cs typeface="Lato Black"/>
                <a:sym typeface="Lato Black"/>
              </a:rPr>
              <a:t>The future </a:t>
            </a:r>
            <a:br>
              <a:rPr lang="en-US" sz="2600">
                <a:solidFill>
                  <a:srgbClr val="003A42"/>
                </a:solidFill>
                <a:latin typeface="Lato Black"/>
                <a:ea typeface="Lato Black"/>
                <a:cs typeface="Lato Black"/>
                <a:sym typeface="Lato Black"/>
              </a:rPr>
            </a:br>
            <a:r>
              <a:rPr lang="en-US" sz="2600">
                <a:solidFill>
                  <a:srgbClr val="003A42"/>
                </a:solidFill>
                <a:latin typeface="Lato Black"/>
                <a:ea typeface="Lato Black"/>
                <a:cs typeface="Lato Black"/>
                <a:sym typeface="Lato Black"/>
              </a:rPr>
              <a:t>is about</a:t>
            </a:r>
            <a:r>
              <a:rPr lang="en-US" sz="2600">
                <a:solidFill>
                  <a:srgbClr val="00B8CB"/>
                </a:solidFill>
                <a:latin typeface="Lato Black"/>
                <a:ea typeface="Lato Black"/>
                <a:cs typeface="Lato Black"/>
                <a:sym typeface="Lato Black"/>
              </a:rPr>
              <a:t> Customer Experience</a:t>
            </a:r>
            <a:endParaRPr sz="2600">
              <a:solidFill>
                <a:srgbClr val="003A42"/>
              </a:solidFill>
              <a:latin typeface="Lato Black"/>
              <a:ea typeface="Lato Black"/>
              <a:cs typeface="Lato Black"/>
              <a:sym typeface="Lato Black"/>
            </a:endParaRPr>
          </a:p>
        </p:txBody>
      </p:sp>
      <p:sp>
        <p:nvSpPr>
          <p:cNvPr id="370" name="Google Shape;370;p15"/>
          <p:cNvSpPr txBox="1"/>
          <p:nvPr/>
        </p:nvSpPr>
        <p:spPr>
          <a:xfrm>
            <a:off x="1555931" y="6496864"/>
            <a:ext cx="38589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B8CB"/>
                </a:solidFill>
                <a:latin typeface="Lato"/>
                <a:ea typeface="Lato"/>
                <a:cs typeface="Lato"/>
                <a:sym typeface="Lato"/>
              </a:rPr>
              <a:t>https://www.moneymarketing.co.uk/opinion/implementing-the-consumer-duty/</a:t>
            </a:r>
            <a:endParaRPr/>
          </a:p>
        </p:txBody>
      </p:sp>
      <p:sp>
        <p:nvSpPr>
          <p:cNvPr id="371" name="Google Shape;371;p15"/>
          <p:cNvSpPr/>
          <p:nvPr/>
        </p:nvSpPr>
        <p:spPr>
          <a:xfrm>
            <a:off x="4181201" y="-273688"/>
            <a:ext cx="7405500" cy="7405500"/>
          </a:xfrm>
          <a:prstGeom prst="ellipse">
            <a:avLst/>
          </a:prstGeom>
          <a:noFill/>
          <a:ln w="44450" cap="rnd" cmpd="sng">
            <a:solidFill>
              <a:srgbClr val="FEFFFF"/>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2" name="Google Shape;372;p15"/>
          <p:cNvSpPr/>
          <p:nvPr/>
        </p:nvSpPr>
        <p:spPr>
          <a:xfrm>
            <a:off x="5297824" y="842935"/>
            <a:ext cx="5172000" cy="5172000"/>
          </a:xfrm>
          <a:prstGeom prst="ellipse">
            <a:avLst/>
          </a:prstGeom>
          <a:noFill/>
          <a:ln w="44450" cap="rnd" cmpd="sng">
            <a:solidFill>
              <a:srgbClr val="FEFFFF"/>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3" name="Google Shape;373;p15"/>
          <p:cNvSpPr/>
          <p:nvPr/>
        </p:nvSpPr>
        <p:spPr>
          <a:xfrm>
            <a:off x="6203431" y="1748542"/>
            <a:ext cx="3360900" cy="3360900"/>
          </a:xfrm>
          <a:prstGeom prst="ellipse">
            <a:avLst/>
          </a:prstGeom>
          <a:noFill/>
          <a:ln w="44450" cap="rnd" cmpd="sng">
            <a:solidFill>
              <a:srgbClr val="FEFFFF"/>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4" name="Google Shape;374;p15"/>
          <p:cNvSpPr/>
          <p:nvPr/>
        </p:nvSpPr>
        <p:spPr>
          <a:xfrm>
            <a:off x="7117831" y="2662943"/>
            <a:ext cx="1532100" cy="1532100"/>
          </a:xfrm>
          <a:prstGeom prst="ellipse">
            <a:avLst/>
          </a:prstGeom>
          <a:solidFill>
            <a:srgbClr val="FE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5" name="Google Shape;375;p15"/>
          <p:cNvSpPr/>
          <p:nvPr/>
        </p:nvSpPr>
        <p:spPr>
          <a:xfrm>
            <a:off x="3701000" y="2977425"/>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6" name="Google Shape;376;p15"/>
          <p:cNvSpPr txBox="1"/>
          <p:nvPr/>
        </p:nvSpPr>
        <p:spPr>
          <a:xfrm>
            <a:off x="3741823" y="3464625"/>
            <a:ext cx="923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How am I doing?</a:t>
            </a:r>
            <a:endParaRPr sz="1900" b="0" i="0" u="none" strike="noStrike" cap="none">
              <a:solidFill>
                <a:srgbClr val="000000"/>
              </a:solidFill>
              <a:latin typeface="Lato Black"/>
              <a:ea typeface="Lato Black"/>
              <a:cs typeface="Lato Black"/>
              <a:sym typeface="Lato Black"/>
            </a:endParaRPr>
          </a:p>
        </p:txBody>
      </p:sp>
      <p:sp>
        <p:nvSpPr>
          <p:cNvPr id="377" name="Google Shape;377;p15"/>
          <p:cNvSpPr/>
          <p:nvPr/>
        </p:nvSpPr>
        <p:spPr>
          <a:xfrm>
            <a:off x="4443462" y="5369450"/>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78" name="Google Shape;378;p15"/>
          <p:cNvSpPr txBox="1"/>
          <p:nvPr/>
        </p:nvSpPr>
        <p:spPr>
          <a:xfrm>
            <a:off x="4443487" y="5856650"/>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Investment growth</a:t>
            </a:r>
            <a:endParaRPr sz="1100" b="0" i="0" u="none" strike="noStrike" cap="none">
              <a:solidFill>
                <a:srgbClr val="000000"/>
              </a:solidFill>
              <a:latin typeface="Lato Black"/>
              <a:ea typeface="Lato Black"/>
              <a:cs typeface="Lato Black"/>
              <a:sym typeface="Lato Black"/>
            </a:endParaRPr>
          </a:p>
        </p:txBody>
      </p:sp>
      <p:sp>
        <p:nvSpPr>
          <p:cNvPr id="379" name="Google Shape;379;p15"/>
          <p:cNvSpPr/>
          <p:nvPr/>
        </p:nvSpPr>
        <p:spPr>
          <a:xfrm>
            <a:off x="4942187" y="4052800"/>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80" name="Google Shape;380;p15"/>
          <p:cNvSpPr txBox="1"/>
          <p:nvPr/>
        </p:nvSpPr>
        <p:spPr>
          <a:xfrm>
            <a:off x="4942212" y="4539999"/>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Add an account</a:t>
            </a:r>
            <a:endParaRPr sz="1100" b="0" i="0" u="none" strike="noStrike" cap="none">
              <a:solidFill>
                <a:srgbClr val="000000"/>
              </a:solidFill>
              <a:latin typeface="Lato Black"/>
              <a:ea typeface="Lato Black"/>
              <a:cs typeface="Lato Black"/>
              <a:sym typeface="Lato Black"/>
            </a:endParaRPr>
          </a:p>
        </p:txBody>
      </p:sp>
      <p:sp>
        <p:nvSpPr>
          <p:cNvPr id="381" name="Google Shape;381;p15"/>
          <p:cNvSpPr/>
          <p:nvPr/>
        </p:nvSpPr>
        <p:spPr>
          <a:xfrm>
            <a:off x="4902274" y="1848398"/>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82" name="Google Shape;382;p15"/>
          <p:cNvSpPr txBox="1"/>
          <p:nvPr/>
        </p:nvSpPr>
        <p:spPr>
          <a:xfrm>
            <a:off x="4902299" y="2335598"/>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My property</a:t>
            </a:r>
            <a:endParaRPr sz="1100" b="0" i="0" u="none" strike="noStrike" cap="none">
              <a:solidFill>
                <a:srgbClr val="000000"/>
              </a:solidFill>
              <a:latin typeface="Lato Black"/>
              <a:ea typeface="Lato Black"/>
              <a:cs typeface="Lato Black"/>
              <a:sym typeface="Lato Black"/>
            </a:endParaRPr>
          </a:p>
        </p:txBody>
      </p:sp>
      <p:sp>
        <p:nvSpPr>
          <p:cNvPr id="383" name="Google Shape;383;p15"/>
          <p:cNvSpPr/>
          <p:nvPr/>
        </p:nvSpPr>
        <p:spPr>
          <a:xfrm>
            <a:off x="4345474" y="629962"/>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84" name="Google Shape;384;p15"/>
          <p:cNvSpPr txBox="1"/>
          <p:nvPr/>
        </p:nvSpPr>
        <p:spPr>
          <a:xfrm>
            <a:off x="4289210" y="1086625"/>
            <a:ext cx="11115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Income &amp; Expenditure</a:t>
            </a:r>
            <a:endParaRPr sz="1100" b="0" i="0" u="none" strike="noStrike" cap="none">
              <a:solidFill>
                <a:srgbClr val="000000"/>
              </a:solidFill>
              <a:latin typeface="Lato Black"/>
              <a:ea typeface="Lato Black"/>
              <a:cs typeface="Lato Black"/>
              <a:sym typeface="Lato Black"/>
            </a:endParaRPr>
          </a:p>
        </p:txBody>
      </p:sp>
      <p:sp>
        <p:nvSpPr>
          <p:cNvPr id="385" name="Google Shape;385;p15"/>
          <p:cNvSpPr/>
          <p:nvPr/>
        </p:nvSpPr>
        <p:spPr>
          <a:xfrm>
            <a:off x="5755737" y="2977424"/>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86" name="Google Shape;386;p15"/>
          <p:cNvSpPr txBox="1"/>
          <p:nvPr/>
        </p:nvSpPr>
        <p:spPr>
          <a:xfrm>
            <a:off x="5755762" y="3464624"/>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Make payments</a:t>
            </a:r>
            <a:endParaRPr sz="1100" b="0" i="0" u="none" strike="noStrike" cap="none">
              <a:solidFill>
                <a:srgbClr val="000000"/>
              </a:solidFill>
              <a:latin typeface="Lato Black"/>
              <a:ea typeface="Lato Black"/>
              <a:cs typeface="Lato Black"/>
              <a:sym typeface="Lato Black"/>
            </a:endParaRPr>
          </a:p>
        </p:txBody>
      </p:sp>
      <p:sp>
        <p:nvSpPr>
          <p:cNvPr id="387" name="Google Shape;387;p15"/>
          <p:cNvSpPr/>
          <p:nvPr/>
        </p:nvSpPr>
        <p:spPr>
          <a:xfrm>
            <a:off x="6049249" y="689300"/>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88" name="Google Shape;388;p15"/>
          <p:cNvSpPr txBox="1"/>
          <p:nvPr/>
        </p:nvSpPr>
        <p:spPr>
          <a:xfrm>
            <a:off x="6049274" y="1176500"/>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My Net Worth</a:t>
            </a:r>
            <a:endParaRPr sz="1100" b="0" i="0" u="none" strike="noStrike" cap="none">
              <a:solidFill>
                <a:srgbClr val="000000"/>
              </a:solidFill>
              <a:latin typeface="Lato Black"/>
              <a:ea typeface="Lato Black"/>
              <a:cs typeface="Lato Black"/>
              <a:sym typeface="Lato Black"/>
            </a:endParaRPr>
          </a:p>
        </p:txBody>
      </p:sp>
      <p:sp>
        <p:nvSpPr>
          <p:cNvPr id="389" name="Google Shape;389;p15"/>
          <p:cNvSpPr/>
          <p:nvPr/>
        </p:nvSpPr>
        <p:spPr>
          <a:xfrm>
            <a:off x="6049237" y="5143925"/>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90" name="Google Shape;390;p15"/>
          <p:cNvSpPr txBox="1"/>
          <p:nvPr/>
        </p:nvSpPr>
        <p:spPr>
          <a:xfrm>
            <a:off x="6049262" y="5631124"/>
            <a:ext cx="10251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Auto saving</a:t>
            </a:r>
            <a:endParaRPr sz="1100" b="0" i="0" u="none" strike="noStrike" cap="none">
              <a:solidFill>
                <a:srgbClr val="000000"/>
              </a:solidFill>
              <a:latin typeface="Lato Black"/>
              <a:ea typeface="Lato Black"/>
              <a:cs typeface="Lato Black"/>
              <a:sym typeface="Lato Black"/>
            </a:endParaRPr>
          </a:p>
        </p:txBody>
      </p:sp>
      <p:sp>
        <p:nvSpPr>
          <p:cNvPr id="391" name="Google Shape;391;p15"/>
          <p:cNvSpPr/>
          <p:nvPr/>
        </p:nvSpPr>
        <p:spPr>
          <a:xfrm>
            <a:off x="7345262" y="4519649"/>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92" name="Google Shape;392;p15"/>
          <p:cNvSpPr txBox="1"/>
          <p:nvPr/>
        </p:nvSpPr>
        <p:spPr>
          <a:xfrm>
            <a:off x="7345287" y="4966149"/>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Important documents</a:t>
            </a:r>
            <a:endParaRPr sz="1100" b="0" i="0" u="none" strike="noStrike" cap="none">
              <a:solidFill>
                <a:srgbClr val="000000"/>
              </a:solidFill>
              <a:latin typeface="Lato Black"/>
              <a:ea typeface="Lato Black"/>
              <a:cs typeface="Lato Black"/>
              <a:sym typeface="Lato Black"/>
            </a:endParaRPr>
          </a:p>
        </p:txBody>
      </p:sp>
      <p:sp>
        <p:nvSpPr>
          <p:cNvPr id="393" name="Google Shape;393;p15"/>
          <p:cNvSpPr/>
          <p:nvPr/>
        </p:nvSpPr>
        <p:spPr>
          <a:xfrm>
            <a:off x="7345237" y="1240099"/>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94" name="Google Shape;394;p15"/>
          <p:cNvSpPr txBox="1"/>
          <p:nvPr/>
        </p:nvSpPr>
        <p:spPr>
          <a:xfrm>
            <a:off x="7345262" y="1686599"/>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Nudges and alerts</a:t>
            </a:r>
            <a:endParaRPr sz="1100" b="0" i="0" u="none" strike="noStrike" cap="none">
              <a:solidFill>
                <a:srgbClr val="000000"/>
              </a:solidFill>
              <a:latin typeface="Lato Black"/>
              <a:ea typeface="Lato Black"/>
              <a:cs typeface="Lato Black"/>
              <a:sym typeface="Lato Black"/>
            </a:endParaRPr>
          </a:p>
        </p:txBody>
      </p:sp>
      <p:sp>
        <p:nvSpPr>
          <p:cNvPr id="395" name="Google Shape;395;p15"/>
          <p:cNvSpPr/>
          <p:nvPr/>
        </p:nvSpPr>
        <p:spPr>
          <a:xfrm>
            <a:off x="8966549" y="2993899"/>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96" name="Google Shape;396;p15"/>
          <p:cNvSpPr txBox="1"/>
          <p:nvPr/>
        </p:nvSpPr>
        <p:spPr>
          <a:xfrm>
            <a:off x="8925875" y="3481100"/>
            <a:ext cx="11115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Personalised content</a:t>
            </a:r>
            <a:endParaRPr sz="1100" b="0" i="0" u="none" strike="noStrike" cap="none">
              <a:solidFill>
                <a:srgbClr val="000000"/>
              </a:solidFill>
              <a:latin typeface="Lato Black"/>
              <a:ea typeface="Lato Black"/>
              <a:cs typeface="Lato Black"/>
              <a:sym typeface="Lato Black"/>
            </a:endParaRPr>
          </a:p>
        </p:txBody>
      </p:sp>
      <p:sp>
        <p:nvSpPr>
          <p:cNvPr id="397" name="Google Shape;397;p15"/>
          <p:cNvSpPr/>
          <p:nvPr/>
        </p:nvSpPr>
        <p:spPr>
          <a:xfrm>
            <a:off x="8813299" y="5143924"/>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398" name="Google Shape;398;p15"/>
          <p:cNvSpPr txBox="1"/>
          <p:nvPr/>
        </p:nvSpPr>
        <p:spPr>
          <a:xfrm>
            <a:off x="8772625" y="5631125"/>
            <a:ext cx="11115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Tag my Money</a:t>
            </a:r>
            <a:endParaRPr sz="1100" b="0" i="0" u="none" strike="noStrike" cap="none">
              <a:solidFill>
                <a:srgbClr val="000000"/>
              </a:solidFill>
              <a:latin typeface="Lato Black"/>
              <a:ea typeface="Lato Black"/>
              <a:cs typeface="Lato Black"/>
              <a:sym typeface="Lato Black"/>
            </a:endParaRPr>
          </a:p>
        </p:txBody>
      </p:sp>
      <p:sp>
        <p:nvSpPr>
          <p:cNvPr id="399" name="Google Shape;399;p15"/>
          <p:cNvSpPr/>
          <p:nvPr/>
        </p:nvSpPr>
        <p:spPr>
          <a:xfrm>
            <a:off x="8641249" y="627924"/>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400" name="Google Shape;400;p15"/>
          <p:cNvSpPr txBox="1"/>
          <p:nvPr/>
        </p:nvSpPr>
        <p:spPr>
          <a:xfrm>
            <a:off x="8641274" y="1115124"/>
            <a:ext cx="10251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Charges</a:t>
            </a:r>
            <a:endParaRPr sz="1100" b="0" i="0" u="none" strike="noStrike" cap="none">
              <a:solidFill>
                <a:srgbClr val="000000"/>
              </a:solidFill>
              <a:latin typeface="Lato Black"/>
              <a:ea typeface="Lato Black"/>
              <a:cs typeface="Lato Black"/>
              <a:sym typeface="Lato Black"/>
            </a:endParaRPr>
          </a:p>
        </p:txBody>
      </p:sp>
      <p:sp>
        <p:nvSpPr>
          <p:cNvPr id="401" name="Google Shape;401;p15"/>
          <p:cNvSpPr/>
          <p:nvPr/>
        </p:nvSpPr>
        <p:spPr>
          <a:xfrm>
            <a:off x="9714250" y="1840750"/>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402" name="Google Shape;402;p15"/>
          <p:cNvSpPr txBox="1"/>
          <p:nvPr/>
        </p:nvSpPr>
        <p:spPr>
          <a:xfrm>
            <a:off x="9714275" y="2327949"/>
            <a:ext cx="10251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Share with my adviser</a:t>
            </a:r>
            <a:endParaRPr sz="1100" b="0" i="0" u="none" strike="noStrike" cap="none">
              <a:solidFill>
                <a:srgbClr val="000000"/>
              </a:solidFill>
              <a:latin typeface="Lato Black"/>
              <a:ea typeface="Lato Black"/>
              <a:cs typeface="Lato Black"/>
              <a:sym typeface="Lato Black"/>
            </a:endParaRPr>
          </a:p>
        </p:txBody>
      </p:sp>
      <p:pic>
        <p:nvPicPr>
          <p:cNvPr id="403" name="Google Shape;403;p15"/>
          <p:cNvPicPr preferRelativeResize="0"/>
          <p:nvPr/>
        </p:nvPicPr>
        <p:blipFill rotWithShape="1">
          <a:blip r:embed="rId2">
            <a:alphaModFix/>
          </a:blip>
          <a:srcRect/>
          <a:stretch/>
        </p:blipFill>
        <p:spPr>
          <a:xfrm>
            <a:off x="10000424" y="1745970"/>
            <a:ext cx="527550" cy="530906"/>
          </a:xfrm>
          <a:prstGeom prst="rect">
            <a:avLst/>
          </a:prstGeom>
          <a:noFill/>
          <a:ln>
            <a:noFill/>
          </a:ln>
        </p:spPr>
      </p:pic>
      <p:sp>
        <p:nvSpPr>
          <p:cNvPr id="404" name="Google Shape;404;p15"/>
          <p:cNvSpPr/>
          <p:nvPr/>
        </p:nvSpPr>
        <p:spPr>
          <a:xfrm>
            <a:off x="11061874" y="3006824"/>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405" name="Google Shape;405;p15"/>
          <p:cNvSpPr txBox="1"/>
          <p:nvPr/>
        </p:nvSpPr>
        <p:spPr>
          <a:xfrm>
            <a:off x="11021200" y="3494025"/>
            <a:ext cx="11115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Investing a lump sum?</a:t>
            </a:r>
            <a:endParaRPr sz="1100" b="0" i="0" u="none" strike="noStrike" cap="none">
              <a:solidFill>
                <a:srgbClr val="000000"/>
              </a:solidFill>
              <a:latin typeface="Lato Black"/>
              <a:ea typeface="Lato Black"/>
              <a:cs typeface="Lato Black"/>
              <a:sym typeface="Lato Black"/>
            </a:endParaRPr>
          </a:p>
        </p:txBody>
      </p:sp>
      <p:sp>
        <p:nvSpPr>
          <p:cNvPr id="406" name="Google Shape;406;p15"/>
          <p:cNvSpPr/>
          <p:nvPr/>
        </p:nvSpPr>
        <p:spPr>
          <a:xfrm>
            <a:off x="9866875" y="4060675"/>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407" name="Google Shape;407;p15"/>
          <p:cNvSpPr txBox="1"/>
          <p:nvPr/>
        </p:nvSpPr>
        <p:spPr>
          <a:xfrm>
            <a:off x="9795674" y="4547875"/>
            <a:ext cx="11544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My Financial Future</a:t>
            </a:r>
            <a:endParaRPr sz="1100" b="0" i="0" u="none" strike="noStrike" cap="none">
              <a:solidFill>
                <a:srgbClr val="000000"/>
              </a:solidFill>
              <a:latin typeface="Lato Black"/>
              <a:ea typeface="Lato Black"/>
              <a:cs typeface="Lato Black"/>
              <a:sym typeface="Lato Black"/>
            </a:endParaRPr>
          </a:p>
        </p:txBody>
      </p:sp>
      <p:sp>
        <p:nvSpPr>
          <p:cNvPr id="408" name="Google Shape;408;p15"/>
          <p:cNvSpPr/>
          <p:nvPr/>
        </p:nvSpPr>
        <p:spPr>
          <a:xfrm>
            <a:off x="10106224" y="537523"/>
            <a:ext cx="1025100" cy="1025100"/>
          </a:xfrm>
          <a:prstGeom prst="ellipse">
            <a:avLst/>
          </a:prstGeom>
          <a:solidFill>
            <a:srgbClr val="FEFFFF"/>
          </a:solidFill>
          <a:ln>
            <a:noFill/>
          </a:ln>
          <a:effectLst>
            <a:outerShdw blurRad="185738" dist="12700" dir="5400000" algn="t" rotWithShape="0">
              <a:srgbClr val="666E86">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409" name="Google Shape;409;p15"/>
          <p:cNvSpPr txBox="1"/>
          <p:nvPr/>
        </p:nvSpPr>
        <p:spPr>
          <a:xfrm>
            <a:off x="10106249" y="1024723"/>
            <a:ext cx="10251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Lato Black"/>
                <a:ea typeface="Lato Black"/>
                <a:cs typeface="Lato Black"/>
                <a:sym typeface="Lato Black"/>
              </a:rPr>
              <a:t>Let’s chat</a:t>
            </a:r>
            <a:endParaRPr sz="1100" b="0" i="0" u="none" strike="noStrike" cap="none">
              <a:solidFill>
                <a:srgbClr val="000000"/>
              </a:solidFill>
              <a:latin typeface="Lato Black"/>
              <a:ea typeface="Lato Black"/>
              <a:cs typeface="Lato Black"/>
              <a:sym typeface="Lato Black"/>
            </a:endParaRPr>
          </a:p>
        </p:txBody>
      </p:sp>
      <p:pic>
        <p:nvPicPr>
          <p:cNvPr id="410" name="Google Shape;410;p15"/>
          <p:cNvPicPr preferRelativeResize="0"/>
          <p:nvPr/>
        </p:nvPicPr>
        <p:blipFill rotWithShape="1">
          <a:blip r:embed="rId3">
            <a:alphaModFix/>
          </a:blip>
          <a:srcRect/>
          <a:stretch/>
        </p:blipFill>
        <p:spPr>
          <a:xfrm>
            <a:off x="7430912" y="3037151"/>
            <a:ext cx="923100" cy="802569"/>
          </a:xfrm>
          <a:prstGeom prst="rect">
            <a:avLst/>
          </a:prstGeom>
          <a:noFill/>
          <a:ln>
            <a:noFill/>
          </a:ln>
        </p:spPr>
      </p:pic>
      <p:pic>
        <p:nvPicPr>
          <p:cNvPr id="411" name="Google Shape;411;p15"/>
          <p:cNvPicPr preferRelativeResize="0"/>
          <p:nvPr/>
        </p:nvPicPr>
        <p:blipFill>
          <a:blip r:embed="rId4">
            <a:alphaModFix/>
          </a:blip>
          <a:stretch>
            <a:fillRect/>
          </a:stretch>
        </p:blipFill>
        <p:spPr>
          <a:xfrm>
            <a:off x="5107690" y="1793904"/>
            <a:ext cx="616801" cy="556794"/>
          </a:xfrm>
          <a:prstGeom prst="rect">
            <a:avLst/>
          </a:prstGeom>
          <a:noFill/>
          <a:ln>
            <a:noFill/>
          </a:ln>
        </p:spPr>
      </p:pic>
      <p:pic>
        <p:nvPicPr>
          <p:cNvPr id="412" name="Google Shape;412;p15"/>
          <p:cNvPicPr preferRelativeResize="0"/>
          <p:nvPr/>
        </p:nvPicPr>
        <p:blipFill>
          <a:blip r:embed="rId5">
            <a:alphaModFix/>
          </a:blip>
          <a:stretch>
            <a:fillRect/>
          </a:stretch>
        </p:blipFill>
        <p:spPr>
          <a:xfrm>
            <a:off x="4681589" y="5264676"/>
            <a:ext cx="567600" cy="586372"/>
          </a:xfrm>
          <a:prstGeom prst="rect">
            <a:avLst/>
          </a:prstGeom>
          <a:noFill/>
          <a:ln>
            <a:noFill/>
          </a:ln>
        </p:spPr>
      </p:pic>
      <p:pic>
        <p:nvPicPr>
          <p:cNvPr id="413" name="Google Shape;413;p15"/>
          <p:cNvPicPr preferRelativeResize="0"/>
          <p:nvPr/>
        </p:nvPicPr>
        <p:blipFill>
          <a:blip r:embed="rId6">
            <a:alphaModFix/>
          </a:blip>
          <a:stretch>
            <a:fillRect/>
          </a:stretch>
        </p:blipFill>
        <p:spPr>
          <a:xfrm>
            <a:off x="7588324" y="4395927"/>
            <a:ext cx="567600" cy="560859"/>
          </a:xfrm>
          <a:prstGeom prst="rect">
            <a:avLst/>
          </a:prstGeom>
          <a:noFill/>
          <a:ln>
            <a:noFill/>
          </a:ln>
        </p:spPr>
      </p:pic>
      <p:pic>
        <p:nvPicPr>
          <p:cNvPr id="414" name="Google Shape;414;p15"/>
          <p:cNvPicPr preferRelativeResize="0"/>
          <p:nvPr/>
        </p:nvPicPr>
        <p:blipFill>
          <a:blip r:embed="rId7">
            <a:alphaModFix/>
          </a:blip>
          <a:stretch>
            <a:fillRect/>
          </a:stretch>
        </p:blipFill>
        <p:spPr>
          <a:xfrm>
            <a:off x="11271576" y="2827457"/>
            <a:ext cx="616801" cy="649264"/>
          </a:xfrm>
          <a:prstGeom prst="rect">
            <a:avLst/>
          </a:prstGeom>
          <a:noFill/>
          <a:ln>
            <a:noFill/>
          </a:ln>
        </p:spPr>
      </p:pic>
      <p:pic>
        <p:nvPicPr>
          <p:cNvPr id="415" name="Google Shape;415;p15"/>
          <p:cNvPicPr preferRelativeResize="0"/>
          <p:nvPr/>
        </p:nvPicPr>
        <p:blipFill>
          <a:blip r:embed="rId8">
            <a:alphaModFix/>
          </a:blip>
          <a:stretch>
            <a:fillRect/>
          </a:stretch>
        </p:blipFill>
        <p:spPr>
          <a:xfrm>
            <a:off x="9173225" y="2887371"/>
            <a:ext cx="616799" cy="586311"/>
          </a:xfrm>
          <a:prstGeom prst="rect">
            <a:avLst/>
          </a:prstGeom>
          <a:noFill/>
          <a:ln>
            <a:noFill/>
          </a:ln>
        </p:spPr>
      </p:pic>
      <p:pic>
        <p:nvPicPr>
          <p:cNvPr id="416" name="Google Shape;416;p15"/>
          <p:cNvPicPr preferRelativeResize="0"/>
          <p:nvPr/>
        </p:nvPicPr>
        <p:blipFill>
          <a:blip r:embed="rId9">
            <a:alphaModFix/>
          </a:blip>
          <a:stretch>
            <a:fillRect/>
          </a:stretch>
        </p:blipFill>
        <p:spPr>
          <a:xfrm>
            <a:off x="4536539" y="462064"/>
            <a:ext cx="616800" cy="618036"/>
          </a:xfrm>
          <a:prstGeom prst="rect">
            <a:avLst/>
          </a:prstGeom>
          <a:noFill/>
          <a:ln>
            <a:noFill/>
          </a:ln>
        </p:spPr>
      </p:pic>
      <p:pic>
        <p:nvPicPr>
          <p:cNvPr id="417" name="Google Shape;417;p15"/>
          <p:cNvPicPr preferRelativeResize="0"/>
          <p:nvPr/>
        </p:nvPicPr>
        <p:blipFill>
          <a:blip r:embed="rId10">
            <a:alphaModFix/>
          </a:blip>
          <a:stretch>
            <a:fillRect/>
          </a:stretch>
        </p:blipFill>
        <p:spPr>
          <a:xfrm>
            <a:off x="10340880" y="369954"/>
            <a:ext cx="616800" cy="624291"/>
          </a:xfrm>
          <a:prstGeom prst="rect">
            <a:avLst/>
          </a:prstGeom>
          <a:noFill/>
          <a:ln>
            <a:noFill/>
          </a:ln>
        </p:spPr>
      </p:pic>
      <p:pic>
        <p:nvPicPr>
          <p:cNvPr id="418" name="Google Shape;418;p15"/>
          <p:cNvPicPr preferRelativeResize="0"/>
          <p:nvPr/>
        </p:nvPicPr>
        <p:blipFill>
          <a:blip r:embed="rId11">
            <a:alphaModFix/>
          </a:blip>
          <a:stretch>
            <a:fillRect/>
          </a:stretch>
        </p:blipFill>
        <p:spPr>
          <a:xfrm>
            <a:off x="6280998" y="4966936"/>
            <a:ext cx="616800" cy="618012"/>
          </a:xfrm>
          <a:prstGeom prst="rect">
            <a:avLst/>
          </a:prstGeom>
          <a:noFill/>
          <a:ln>
            <a:noFill/>
          </a:ln>
        </p:spPr>
      </p:pic>
      <p:pic>
        <p:nvPicPr>
          <p:cNvPr id="419" name="Google Shape;419;p15"/>
          <p:cNvPicPr preferRelativeResize="0"/>
          <p:nvPr/>
        </p:nvPicPr>
        <p:blipFill>
          <a:blip r:embed="rId12">
            <a:alphaModFix/>
          </a:blip>
          <a:stretch>
            <a:fillRect/>
          </a:stretch>
        </p:blipFill>
        <p:spPr>
          <a:xfrm>
            <a:off x="10004755" y="3900686"/>
            <a:ext cx="700830" cy="618025"/>
          </a:xfrm>
          <a:prstGeom prst="rect">
            <a:avLst/>
          </a:prstGeom>
          <a:noFill/>
          <a:ln>
            <a:noFill/>
          </a:ln>
        </p:spPr>
      </p:pic>
      <p:pic>
        <p:nvPicPr>
          <p:cNvPr id="420" name="Google Shape;420;p15"/>
          <p:cNvPicPr preferRelativeResize="0"/>
          <p:nvPr/>
        </p:nvPicPr>
        <p:blipFill>
          <a:blip r:embed="rId13">
            <a:alphaModFix/>
          </a:blip>
          <a:stretch>
            <a:fillRect/>
          </a:stretch>
        </p:blipFill>
        <p:spPr>
          <a:xfrm>
            <a:off x="8915748" y="4933102"/>
            <a:ext cx="776698" cy="649275"/>
          </a:xfrm>
          <a:prstGeom prst="rect">
            <a:avLst/>
          </a:prstGeom>
          <a:noFill/>
          <a:ln>
            <a:noFill/>
          </a:ln>
        </p:spPr>
      </p:pic>
      <p:pic>
        <p:nvPicPr>
          <p:cNvPr id="421" name="Google Shape;421;p15"/>
          <p:cNvPicPr preferRelativeResize="0"/>
          <p:nvPr/>
        </p:nvPicPr>
        <p:blipFill>
          <a:blip r:embed="rId14">
            <a:alphaModFix/>
          </a:blip>
          <a:stretch>
            <a:fillRect/>
          </a:stretch>
        </p:blipFill>
        <p:spPr>
          <a:xfrm>
            <a:off x="6191265" y="547678"/>
            <a:ext cx="740999" cy="575322"/>
          </a:xfrm>
          <a:prstGeom prst="rect">
            <a:avLst/>
          </a:prstGeom>
          <a:noFill/>
          <a:ln>
            <a:noFill/>
          </a:ln>
        </p:spPr>
      </p:pic>
      <p:pic>
        <p:nvPicPr>
          <p:cNvPr id="422" name="Google Shape;422;p15"/>
          <p:cNvPicPr preferRelativeResize="0"/>
          <p:nvPr/>
        </p:nvPicPr>
        <p:blipFill>
          <a:blip r:embed="rId15">
            <a:alphaModFix/>
          </a:blip>
          <a:stretch>
            <a:fillRect/>
          </a:stretch>
        </p:blipFill>
        <p:spPr>
          <a:xfrm>
            <a:off x="6005035" y="2836978"/>
            <a:ext cx="616800" cy="598850"/>
          </a:xfrm>
          <a:prstGeom prst="rect">
            <a:avLst/>
          </a:prstGeom>
          <a:noFill/>
          <a:ln>
            <a:noFill/>
          </a:ln>
        </p:spPr>
      </p:pic>
      <p:pic>
        <p:nvPicPr>
          <p:cNvPr id="423" name="Google Shape;423;p15"/>
          <p:cNvPicPr preferRelativeResize="0"/>
          <p:nvPr/>
        </p:nvPicPr>
        <p:blipFill>
          <a:blip r:embed="rId16">
            <a:alphaModFix/>
          </a:blip>
          <a:stretch>
            <a:fillRect/>
          </a:stretch>
        </p:blipFill>
        <p:spPr>
          <a:xfrm>
            <a:off x="5156363" y="3851532"/>
            <a:ext cx="616800" cy="661803"/>
          </a:xfrm>
          <a:prstGeom prst="rect">
            <a:avLst/>
          </a:prstGeom>
          <a:noFill/>
          <a:ln>
            <a:noFill/>
          </a:ln>
        </p:spPr>
      </p:pic>
      <p:pic>
        <p:nvPicPr>
          <p:cNvPr id="424" name="Google Shape;424;p15"/>
          <p:cNvPicPr preferRelativeResize="0"/>
          <p:nvPr/>
        </p:nvPicPr>
        <p:blipFill>
          <a:blip r:embed="rId17">
            <a:alphaModFix/>
          </a:blip>
          <a:stretch>
            <a:fillRect/>
          </a:stretch>
        </p:blipFill>
        <p:spPr>
          <a:xfrm>
            <a:off x="7572263" y="1045593"/>
            <a:ext cx="616800" cy="604713"/>
          </a:xfrm>
          <a:prstGeom prst="rect">
            <a:avLst/>
          </a:prstGeom>
          <a:noFill/>
          <a:ln>
            <a:noFill/>
          </a:ln>
        </p:spPr>
      </p:pic>
      <p:pic>
        <p:nvPicPr>
          <p:cNvPr id="425" name="Google Shape;425;p15"/>
          <p:cNvPicPr preferRelativeResize="0"/>
          <p:nvPr/>
        </p:nvPicPr>
        <p:blipFill>
          <a:blip r:embed="rId18">
            <a:alphaModFix/>
          </a:blip>
          <a:stretch>
            <a:fillRect/>
          </a:stretch>
        </p:blipFill>
        <p:spPr>
          <a:xfrm>
            <a:off x="8845425" y="460201"/>
            <a:ext cx="616800" cy="621774"/>
          </a:xfrm>
          <a:prstGeom prst="rect">
            <a:avLst/>
          </a:prstGeom>
          <a:noFill/>
          <a:ln>
            <a:noFill/>
          </a:ln>
        </p:spPr>
      </p:pic>
      <p:pic>
        <p:nvPicPr>
          <p:cNvPr id="426" name="Google Shape;426;p15"/>
          <p:cNvPicPr preferRelativeResize="0"/>
          <p:nvPr/>
        </p:nvPicPr>
        <p:blipFill>
          <a:blip r:embed="rId19">
            <a:alphaModFix/>
          </a:blip>
          <a:stretch>
            <a:fillRect/>
          </a:stretch>
        </p:blipFill>
        <p:spPr>
          <a:xfrm>
            <a:off x="3879275" y="2824136"/>
            <a:ext cx="616800" cy="6254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rivers of Growth">
  <p:cSld name="CUSTOM_9">
    <p:spTree>
      <p:nvGrpSpPr>
        <p:cNvPr id="1" name="Shape 427"/>
        <p:cNvGrpSpPr/>
        <p:nvPr/>
      </p:nvGrpSpPr>
      <p:grpSpPr>
        <a:xfrm>
          <a:off x="0" y="0"/>
          <a:ext cx="0" cy="0"/>
          <a:chOff x="0" y="0"/>
          <a:chExt cx="0" cy="0"/>
        </a:xfrm>
      </p:grpSpPr>
      <p:pic>
        <p:nvPicPr>
          <p:cNvPr id="428" name="Google Shape;428;p16"/>
          <p:cNvPicPr preferRelativeResize="0"/>
          <p:nvPr/>
        </p:nvPicPr>
        <p:blipFill>
          <a:blip r:embed="rId2">
            <a:alphaModFix/>
          </a:blip>
          <a:stretch>
            <a:fillRect/>
          </a:stretch>
        </p:blipFill>
        <p:spPr>
          <a:xfrm>
            <a:off x="4259700" y="1858462"/>
            <a:ext cx="4434600" cy="3878274"/>
          </a:xfrm>
          <a:prstGeom prst="rect">
            <a:avLst/>
          </a:prstGeom>
          <a:noFill/>
          <a:ln>
            <a:noFill/>
          </a:ln>
          <a:effectLst>
            <a:outerShdw blurRad="142875" algn="bl" rotWithShape="0">
              <a:srgbClr val="CAD8E9">
                <a:alpha val="42000"/>
              </a:srgbClr>
            </a:outerShdw>
          </a:effectLst>
        </p:spPr>
      </p:pic>
      <p:sp>
        <p:nvSpPr>
          <p:cNvPr id="429" name="Google Shape;429;p16"/>
          <p:cNvSpPr txBox="1"/>
          <p:nvPr/>
        </p:nvSpPr>
        <p:spPr>
          <a:xfrm>
            <a:off x="2765710" y="4438613"/>
            <a:ext cx="2171400" cy="1298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rgbClr val="003A42"/>
                </a:solidFill>
                <a:latin typeface="Lato Black"/>
                <a:ea typeface="Lato Black"/>
                <a:cs typeface="Lato Black"/>
                <a:sym typeface="Lato Black"/>
              </a:rPr>
              <a:t>Legislative and </a:t>
            </a:r>
            <a:r>
              <a:rPr lang="en-US">
                <a:solidFill>
                  <a:srgbClr val="00B8CB"/>
                </a:solidFill>
                <a:latin typeface="Lato Black"/>
                <a:ea typeface="Lato Black"/>
                <a:cs typeface="Lato Black"/>
                <a:sym typeface="Lato Black"/>
              </a:rPr>
              <a:t>Regulatory</a:t>
            </a:r>
            <a:r>
              <a:rPr lang="en-US">
                <a:solidFill>
                  <a:srgbClr val="003A42"/>
                </a:solidFill>
                <a:latin typeface="Lato Black"/>
                <a:ea typeface="Lato Black"/>
                <a:cs typeface="Lato Black"/>
                <a:sym typeface="Lato Black"/>
              </a:rPr>
              <a:t> </a:t>
            </a:r>
            <a:r>
              <a:rPr lang="en-US">
                <a:solidFill>
                  <a:srgbClr val="00B8CB"/>
                </a:solidFill>
                <a:latin typeface="Lato Black"/>
                <a:ea typeface="Lato Black"/>
                <a:cs typeface="Lato Black"/>
                <a:sym typeface="Lato Black"/>
              </a:rPr>
              <a:t>Change</a:t>
            </a:r>
            <a:endParaRPr sz="1200">
              <a:solidFill>
                <a:srgbClr val="00B8CB"/>
              </a:solidFill>
              <a:latin typeface="Lato Black"/>
              <a:ea typeface="Lato Black"/>
              <a:cs typeface="Lato Black"/>
              <a:sym typeface="Lato Black"/>
            </a:endParaRPr>
          </a:p>
          <a:p>
            <a:pPr marL="0" lvl="0" indent="0" algn="l" rtl="0">
              <a:lnSpc>
                <a:spcPct val="100000"/>
              </a:lnSpc>
              <a:spcBef>
                <a:spcPts val="1000"/>
              </a:spcBef>
              <a:spcAft>
                <a:spcPts val="1000"/>
              </a:spcAft>
              <a:buNone/>
            </a:pPr>
            <a:r>
              <a:rPr lang="en-US" sz="1200">
                <a:solidFill>
                  <a:srgbClr val="003A42"/>
                </a:solidFill>
                <a:latin typeface="Lato Black"/>
                <a:ea typeface="Lato Black"/>
                <a:cs typeface="Lato Black"/>
                <a:sym typeface="Lato Black"/>
              </a:rPr>
              <a:t>Pensions Dashboard</a:t>
            </a:r>
            <a:br>
              <a:rPr lang="en-US" sz="1200">
                <a:solidFill>
                  <a:srgbClr val="003A42"/>
                </a:solidFill>
                <a:latin typeface="Lato Black"/>
                <a:ea typeface="Lato Black"/>
                <a:cs typeface="Lato Black"/>
                <a:sym typeface="Lato Black"/>
              </a:rPr>
            </a:br>
            <a:r>
              <a:rPr lang="en-US" sz="1200">
                <a:solidFill>
                  <a:srgbClr val="003A42"/>
                </a:solidFill>
                <a:latin typeface="Lato Black"/>
                <a:ea typeface="Lato Black"/>
                <a:cs typeface="Lato Black"/>
                <a:sym typeface="Lato Black"/>
              </a:rPr>
              <a:t>GDPR 2.0</a:t>
            </a:r>
            <a:br>
              <a:rPr lang="en-US" sz="1200">
                <a:solidFill>
                  <a:srgbClr val="003A42"/>
                </a:solidFill>
                <a:latin typeface="Lato Black"/>
                <a:ea typeface="Lato Black"/>
                <a:cs typeface="Lato Black"/>
                <a:sym typeface="Lato Black"/>
              </a:rPr>
            </a:br>
            <a:r>
              <a:rPr lang="en-US" sz="1200">
                <a:solidFill>
                  <a:srgbClr val="003A42"/>
                </a:solidFill>
                <a:latin typeface="Lato Black"/>
                <a:ea typeface="Lato Black"/>
                <a:cs typeface="Lato Black"/>
                <a:sym typeface="Lato Black"/>
              </a:rPr>
              <a:t>Smart Data Act</a:t>
            </a:r>
            <a:endParaRPr sz="1200">
              <a:solidFill>
                <a:srgbClr val="003A42"/>
              </a:solidFill>
              <a:latin typeface="Lato Black"/>
              <a:ea typeface="Lato Black"/>
              <a:cs typeface="Lato Black"/>
              <a:sym typeface="Lato Black"/>
            </a:endParaRPr>
          </a:p>
        </p:txBody>
      </p:sp>
      <p:cxnSp>
        <p:nvCxnSpPr>
          <p:cNvPr id="430" name="Google Shape;430;p16"/>
          <p:cNvCxnSpPr>
            <a:endCxn id="428" idx="1"/>
          </p:cNvCxnSpPr>
          <p:nvPr/>
        </p:nvCxnSpPr>
        <p:spPr>
          <a:xfrm>
            <a:off x="1208700" y="3797000"/>
            <a:ext cx="3051000" cy="600"/>
          </a:xfrm>
          <a:prstGeom prst="bentConnector3">
            <a:avLst>
              <a:gd name="adj1" fmla="val 50000"/>
            </a:avLst>
          </a:prstGeom>
          <a:noFill/>
          <a:ln w="28575" cap="flat" cmpd="sng">
            <a:solidFill>
              <a:srgbClr val="00B8CB"/>
            </a:solidFill>
            <a:prstDash val="solid"/>
            <a:round/>
            <a:headEnd type="none" w="med" len="med"/>
            <a:tailEnd type="oval" w="med" len="med"/>
          </a:ln>
        </p:spPr>
      </p:cxnSp>
      <p:sp>
        <p:nvSpPr>
          <p:cNvPr id="431" name="Google Shape;431;p16"/>
          <p:cNvSpPr txBox="1"/>
          <p:nvPr/>
        </p:nvSpPr>
        <p:spPr>
          <a:xfrm>
            <a:off x="2758660" y="1858438"/>
            <a:ext cx="2171400" cy="1113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rgbClr val="003A42"/>
                </a:solidFill>
                <a:latin typeface="Lato Black"/>
                <a:ea typeface="Lato Black"/>
                <a:cs typeface="Lato Black"/>
                <a:sym typeface="Lato Black"/>
              </a:rPr>
              <a:t>Consumer Adoption </a:t>
            </a:r>
            <a:br>
              <a:rPr lang="en-US">
                <a:solidFill>
                  <a:srgbClr val="003A42"/>
                </a:solidFill>
                <a:latin typeface="Lato Black"/>
                <a:ea typeface="Lato Black"/>
                <a:cs typeface="Lato Black"/>
                <a:sym typeface="Lato Black"/>
              </a:rPr>
            </a:br>
            <a:r>
              <a:rPr lang="en-US">
                <a:solidFill>
                  <a:srgbClr val="003A42"/>
                </a:solidFill>
                <a:latin typeface="Lato Black"/>
                <a:ea typeface="Lato Black"/>
                <a:cs typeface="Lato Black"/>
                <a:sym typeface="Lato Black"/>
              </a:rPr>
              <a:t>of </a:t>
            </a:r>
            <a:r>
              <a:rPr lang="en-US">
                <a:solidFill>
                  <a:srgbClr val="00B8CB"/>
                </a:solidFill>
                <a:latin typeface="Lato Black"/>
                <a:ea typeface="Lato Black"/>
                <a:cs typeface="Lato Black"/>
                <a:sym typeface="Lato Black"/>
              </a:rPr>
              <a:t>Open Banking</a:t>
            </a:r>
            <a:endParaRPr>
              <a:solidFill>
                <a:srgbClr val="00B8CB"/>
              </a:solidFill>
              <a:latin typeface="Lato Black"/>
              <a:ea typeface="Lato Black"/>
              <a:cs typeface="Lato Black"/>
              <a:sym typeface="Lato Black"/>
            </a:endParaRPr>
          </a:p>
          <a:p>
            <a:pPr marL="0" lvl="0" indent="0" algn="l" rtl="0">
              <a:lnSpc>
                <a:spcPct val="100000"/>
              </a:lnSpc>
              <a:spcBef>
                <a:spcPts val="1000"/>
              </a:spcBef>
              <a:spcAft>
                <a:spcPts val="1000"/>
              </a:spcAft>
              <a:buNone/>
            </a:pPr>
            <a:r>
              <a:rPr lang="en-US" sz="1200">
                <a:solidFill>
                  <a:srgbClr val="003A42"/>
                </a:solidFill>
                <a:latin typeface="Lato Black"/>
                <a:ea typeface="Lato Black"/>
                <a:cs typeface="Lato Black"/>
                <a:sym typeface="Lato Black"/>
              </a:rPr>
              <a:t>5m+ now</a:t>
            </a:r>
            <a:br>
              <a:rPr lang="en-US" sz="1200">
                <a:solidFill>
                  <a:srgbClr val="003A42"/>
                </a:solidFill>
                <a:latin typeface="Lato Black"/>
                <a:ea typeface="Lato Black"/>
                <a:cs typeface="Lato Black"/>
                <a:sym typeface="Lato Black"/>
              </a:rPr>
            </a:br>
            <a:r>
              <a:rPr lang="en-US" sz="1200">
                <a:solidFill>
                  <a:srgbClr val="003A42"/>
                </a:solidFill>
                <a:latin typeface="Lato Black"/>
                <a:ea typeface="Lato Black"/>
                <a:cs typeface="Lato Black"/>
                <a:sym typeface="Lato Black"/>
              </a:rPr>
              <a:t>40m by end 2025</a:t>
            </a:r>
            <a:endParaRPr sz="1200">
              <a:solidFill>
                <a:srgbClr val="003A42"/>
              </a:solidFill>
              <a:latin typeface="Lato Black"/>
              <a:ea typeface="Lato Black"/>
              <a:cs typeface="Lato Black"/>
              <a:sym typeface="Lato Black"/>
            </a:endParaRPr>
          </a:p>
        </p:txBody>
      </p:sp>
      <p:sp>
        <p:nvSpPr>
          <p:cNvPr id="432" name="Google Shape;432;p16"/>
          <p:cNvSpPr txBox="1"/>
          <p:nvPr/>
        </p:nvSpPr>
        <p:spPr>
          <a:xfrm>
            <a:off x="8044547" y="1877750"/>
            <a:ext cx="2171400" cy="12981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a:solidFill>
                  <a:srgbClr val="00B8CB"/>
                </a:solidFill>
                <a:latin typeface="Lato Black"/>
                <a:ea typeface="Lato Black"/>
                <a:cs typeface="Lato Black"/>
                <a:sym typeface="Lato Black"/>
              </a:rPr>
              <a:t>Open Data </a:t>
            </a:r>
            <a:br>
              <a:rPr lang="en-US">
                <a:solidFill>
                  <a:srgbClr val="00B8CB"/>
                </a:solidFill>
                <a:latin typeface="Lato Black"/>
                <a:ea typeface="Lato Black"/>
                <a:cs typeface="Lato Black"/>
                <a:sym typeface="Lato Black"/>
              </a:rPr>
            </a:br>
            <a:r>
              <a:rPr lang="en-US">
                <a:solidFill>
                  <a:srgbClr val="003A42"/>
                </a:solidFill>
                <a:latin typeface="Lato Black"/>
                <a:ea typeface="Lato Black"/>
                <a:cs typeface="Lato Black"/>
                <a:sym typeface="Lato Black"/>
              </a:rPr>
              <a:t>Technology</a:t>
            </a:r>
            <a:endParaRPr>
              <a:solidFill>
                <a:srgbClr val="003A42"/>
              </a:solidFill>
              <a:latin typeface="Lato Black"/>
              <a:ea typeface="Lato Black"/>
              <a:cs typeface="Lato Black"/>
              <a:sym typeface="Lato Black"/>
            </a:endParaRPr>
          </a:p>
          <a:p>
            <a:pPr marL="0" lvl="0" indent="0" algn="r" rtl="0">
              <a:lnSpc>
                <a:spcPct val="100000"/>
              </a:lnSpc>
              <a:spcBef>
                <a:spcPts val="1000"/>
              </a:spcBef>
              <a:spcAft>
                <a:spcPts val="1000"/>
              </a:spcAft>
              <a:buNone/>
            </a:pPr>
            <a:r>
              <a:rPr lang="en-US" sz="1200">
                <a:solidFill>
                  <a:srgbClr val="003A42"/>
                </a:solidFill>
                <a:latin typeface="Lato Black"/>
                <a:ea typeface="Lato Black"/>
                <a:cs typeface="Lato Black"/>
                <a:sym typeface="Lato Black"/>
              </a:rPr>
              <a:t>Advance of data standards</a:t>
            </a:r>
            <a:br>
              <a:rPr lang="en-US" sz="1200">
                <a:solidFill>
                  <a:srgbClr val="003A42"/>
                </a:solidFill>
                <a:latin typeface="Lato Black"/>
                <a:ea typeface="Lato Black"/>
                <a:cs typeface="Lato Black"/>
                <a:sym typeface="Lato Black"/>
              </a:rPr>
            </a:br>
            <a:r>
              <a:rPr lang="en-US" sz="1200">
                <a:solidFill>
                  <a:srgbClr val="003A42"/>
                </a:solidFill>
                <a:latin typeface="Lato Black"/>
                <a:ea typeface="Lato Black"/>
                <a:cs typeface="Lato Black"/>
                <a:sym typeface="Lato Black"/>
              </a:rPr>
              <a:t>Across-sectors and geographies</a:t>
            </a:r>
            <a:endParaRPr sz="1200">
              <a:solidFill>
                <a:srgbClr val="003A42"/>
              </a:solidFill>
              <a:latin typeface="Lato Black"/>
              <a:ea typeface="Lato Black"/>
              <a:cs typeface="Lato Black"/>
              <a:sym typeface="Lato Black"/>
            </a:endParaRPr>
          </a:p>
        </p:txBody>
      </p:sp>
      <p:sp>
        <p:nvSpPr>
          <p:cNvPr id="433" name="Google Shape;433;p16"/>
          <p:cNvSpPr txBox="1"/>
          <p:nvPr/>
        </p:nvSpPr>
        <p:spPr>
          <a:xfrm>
            <a:off x="8044547" y="4438625"/>
            <a:ext cx="2171400" cy="13287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a:solidFill>
                  <a:srgbClr val="003A42"/>
                </a:solidFill>
                <a:latin typeface="Lato Black"/>
                <a:ea typeface="Lato Black"/>
                <a:cs typeface="Lato Black"/>
                <a:sym typeface="Lato Black"/>
              </a:rPr>
              <a:t>New entrants </a:t>
            </a:r>
            <a:br>
              <a:rPr lang="en-US">
                <a:solidFill>
                  <a:srgbClr val="003A42"/>
                </a:solidFill>
                <a:latin typeface="Lato Black"/>
                <a:ea typeface="Lato Black"/>
                <a:cs typeface="Lato Black"/>
                <a:sym typeface="Lato Black"/>
              </a:rPr>
            </a:br>
            <a:r>
              <a:rPr lang="en-US">
                <a:solidFill>
                  <a:srgbClr val="003A42"/>
                </a:solidFill>
                <a:latin typeface="Lato Black"/>
                <a:ea typeface="Lato Black"/>
                <a:cs typeface="Lato Black"/>
                <a:sym typeface="Lato Black"/>
              </a:rPr>
              <a:t>powered by </a:t>
            </a:r>
            <a:br>
              <a:rPr lang="en-US">
                <a:solidFill>
                  <a:srgbClr val="003A42"/>
                </a:solidFill>
                <a:latin typeface="Lato Black"/>
                <a:ea typeface="Lato Black"/>
                <a:cs typeface="Lato Black"/>
                <a:sym typeface="Lato Black"/>
              </a:rPr>
            </a:br>
            <a:r>
              <a:rPr lang="en-US">
                <a:solidFill>
                  <a:srgbClr val="00B8CB"/>
                </a:solidFill>
                <a:latin typeface="Lato Black"/>
                <a:ea typeface="Lato Black"/>
                <a:cs typeface="Lato Black"/>
                <a:sym typeface="Lato Black"/>
              </a:rPr>
              <a:t>Open Finance</a:t>
            </a:r>
            <a:endParaRPr>
              <a:solidFill>
                <a:srgbClr val="00B8CB"/>
              </a:solidFill>
              <a:latin typeface="Lato Black"/>
              <a:ea typeface="Lato Black"/>
              <a:cs typeface="Lato Black"/>
              <a:sym typeface="Lato Black"/>
            </a:endParaRPr>
          </a:p>
          <a:p>
            <a:pPr marL="0" lvl="0" indent="0" algn="r" rtl="0">
              <a:lnSpc>
                <a:spcPct val="100000"/>
              </a:lnSpc>
              <a:spcBef>
                <a:spcPts val="1000"/>
              </a:spcBef>
              <a:spcAft>
                <a:spcPts val="1000"/>
              </a:spcAft>
              <a:buNone/>
            </a:pPr>
            <a:r>
              <a:rPr lang="en-US" sz="1200">
                <a:solidFill>
                  <a:srgbClr val="003A42"/>
                </a:solidFill>
                <a:latin typeface="Lato Black"/>
                <a:ea typeface="Lato Black"/>
                <a:cs typeface="Lato Black"/>
                <a:sym typeface="Lato Black"/>
              </a:rPr>
              <a:t>Fintech Ecosystems</a:t>
            </a:r>
            <a:br>
              <a:rPr lang="en-US" sz="1200">
                <a:solidFill>
                  <a:srgbClr val="003A42"/>
                </a:solidFill>
                <a:latin typeface="Lato Black"/>
                <a:ea typeface="Lato Black"/>
                <a:cs typeface="Lato Black"/>
                <a:sym typeface="Lato Black"/>
              </a:rPr>
            </a:br>
            <a:r>
              <a:rPr lang="en-US" sz="1200">
                <a:solidFill>
                  <a:srgbClr val="003A42"/>
                </a:solidFill>
                <a:latin typeface="Lato Black"/>
                <a:ea typeface="Lato Black"/>
                <a:cs typeface="Lato Black"/>
                <a:sym typeface="Lato Black"/>
              </a:rPr>
              <a:t>Workplace Solutions</a:t>
            </a:r>
            <a:endParaRPr sz="1200">
              <a:solidFill>
                <a:srgbClr val="003A42"/>
              </a:solidFill>
              <a:latin typeface="Lato Black"/>
              <a:ea typeface="Lato Black"/>
              <a:cs typeface="Lato Black"/>
              <a:sym typeface="Lato Black"/>
            </a:endParaRPr>
          </a:p>
        </p:txBody>
      </p:sp>
      <p:sp>
        <p:nvSpPr>
          <p:cNvPr id="434" name="Google Shape;434;p16"/>
          <p:cNvSpPr txBox="1"/>
          <p:nvPr/>
        </p:nvSpPr>
        <p:spPr>
          <a:xfrm>
            <a:off x="6942679" y="3469137"/>
            <a:ext cx="10593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Wellbeing programmes</a:t>
            </a:r>
            <a:endParaRPr sz="1100" i="0" u="none" strike="noStrike" cap="none">
              <a:solidFill>
                <a:srgbClr val="000000"/>
              </a:solidFill>
              <a:latin typeface="Lato Black"/>
              <a:ea typeface="Lato Black"/>
              <a:cs typeface="Lato Black"/>
              <a:sym typeface="Lato Black"/>
            </a:endParaRPr>
          </a:p>
        </p:txBody>
      </p:sp>
      <p:sp>
        <p:nvSpPr>
          <p:cNvPr id="435" name="Google Shape;435;p16"/>
          <p:cNvSpPr txBox="1"/>
          <p:nvPr/>
        </p:nvSpPr>
        <p:spPr>
          <a:xfrm>
            <a:off x="4981764" y="3469137"/>
            <a:ext cx="960000" cy="292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Savings</a:t>
            </a:r>
            <a:endParaRPr sz="1100" i="0" u="none" strike="noStrike" cap="none">
              <a:solidFill>
                <a:srgbClr val="000000"/>
              </a:solidFill>
              <a:latin typeface="Lato Black"/>
              <a:ea typeface="Lato Black"/>
              <a:cs typeface="Lato Black"/>
              <a:sym typeface="Lato Black"/>
            </a:endParaRPr>
          </a:p>
        </p:txBody>
      </p:sp>
      <p:sp>
        <p:nvSpPr>
          <p:cNvPr id="436" name="Google Shape;436;p16"/>
          <p:cNvSpPr txBox="1"/>
          <p:nvPr/>
        </p:nvSpPr>
        <p:spPr>
          <a:xfrm>
            <a:off x="5925031" y="3469137"/>
            <a:ext cx="10572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Pension &amp; Investments</a:t>
            </a:r>
            <a:endParaRPr sz="1100" i="0" u="none" strike="noStrike" cap="none">
              <a:solidFill>
                <a:srgbClr val="000000"/>
              </a:solidFill>
              <a:latin typeface="Lato Black"/>
              <a:ea typeface="Lato Black"/>
              <a:cs typeface="Lato Black"/>
              <a:sym typeface="Lato Black"/>
            </a:endParaRPr>
          </a:p>
        </p:txBody>
      </p:sp>
      <p:sp>
        <p:nvSpPr>
          <p:cNvPr id="437" name="Google Shape;437;p16"/>
          <p:cNvSpPr txBox="1"/>
          <p:nvPr/>
        </p:nvSpPr>
        <p:spPr>
          <a:xfrm>
            <a:off x="6919349" y="4837506"/>
            <a:ext cx="10593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Insurance &amp; Protection</a:t>
            </a:r>
            <a:endParaRPr sz="1100" i="0" u="none" strike="noStrike" cap="none">
              <a:solidFill>
                <a:srgbClr val="000000"/>
              </a:solidFill>
              <a:latin typeface="Lato Black"/>
              <a:ea typeface="Lato Black"/>
              <a:cs typeface="Lato Black"/>
              <a:sym typeface="Lato Black"/>
            </a:endParaRPr>
          </a:p>
        </p:txBody>
      </p:sp>
      <p:sp>
        <p:nvSpPr>
          <p:cNvPr id="438" name="Google Shape;438;p16"/>
          <p:cNvSpPr txBox="1"/>
          <p:nvPr/>
        </p:nvSpPr>
        <p:spPr>
          <a:xfrm>
            <a:off x="5987593" y="4837506"/>
            <a:ext cx="9600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Employee benefits</a:t>
            </a:r>
            <a:endParaRPr sz="1100" i="0" u="none" strike="noStrike" cap="none">
              <a:solidFill>
                <a:srgbClr val="000000"/>
              </a:solidFill>
              <a:latin typeface="Lato Black"/>
              <a:ea typeface="Lato Black"/>
              <a:cs typeface="Lato Black"/>
              <a:sym typeface="Lato Black"/>
            </a:endParaRPr>
          </a:p>
        </p:txBody>
      </p:sp>
      <p:sp>
        <p:nvSpPr>
          <p:cNvPr id="439" name="Google Shape;439;p16"/>
          <p:cNvSpPr txBox="1"/>
          <p:nvPr/>
        </p:nvSpPr>
        <p:spPr>
          <a:xfrm>
            <a:off x="4972618" y="4837506"/>
            <a:ext cx="1057200" cy="46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07424B"/>
                </a:solidFill>
                <a:latin typeface="Lato Black"/>
                <a:ea typeface="Lato Black"/>
                <a:cs typeface="Lato Black"/>
                <a:sym typeface="Lato Black"/>
              </a:rPr>
              <a:t>Drawdown &amp; Annuities   </a:t>
            </a:r>
            <a:endParaRPr sz="1100" i="0" u="none" strike="noStrike" cap="none">
              <a:solidFill>
                <a:srgbClr val="000000"/>
              </a:solidFill>
              <a:latin typeface="Lato Black"/>
              <a:ea typeface="Lato Black"/>
              <a:cs typeface="Lato Black"/>
              <a:sym typeface="Lato Black"/>
            </a:endParaRPr>
          </a:p>
        </p:txBody>
      </p:sp>
      <p:sp>
        <p:nvSpPr>
          <p:cNvPr id="440" name="Google Shape;440;p16"/>
          <p:cNvSpPr txBox="1"/>
          <p:nvPr/>
        </p:nvSpPr>
        <p:spPr>
          <a:xfrm>
            <a:off x="4817838" y="1830037"/>
            <a:ext cx="3359400" cy="676200"/>
          </a:xfrm>
          <a:prstGeom prst="rect">
            <a:avLst/>
          </a:prstGeom>
          <a:noFill/>
          <a:ln>
            <a:noFill/>
          </a:ln>
        </p:spPr>
        <p:txBody>
          <a:bodyPr spcFirstLastPara="1" wrap="square" lIns="0" tIns="192000" rIns="0" bIns="0" anchor="t" anchorCtr="0">
            <a:noAutofit/>
          </a:bodyPr>
          <a:lstStyle/>
          <a:p>
            <a:pPr marL="0" lvl="0" indent="0" algn="ctr" rtl="0">
              <a:spcBef>
                <a:spcPts val="0"/>
              </a:spcBef>
              <a:spcAft>
                <a:spcPts val="0"/>
              </a:spcAft>
              <a:buNone/>
            </a:pPr>
            <a:r>
              <a:rPr lang="en-US">
                <a:solidFill>
                  <a:srgbClr val="003A42"/>
                </a:solidFill>
                <a:latin typeface="Lato Black"/>
                <a:ea typeface="Lato Black"/>
                <a:cs typeface="Lato Black"/>
                <a:sym typeface="Lato Black"/>
              </a:rPr>
              <a:t>Use Cases </a:t>
            </a:r>
            <a:br>
              <a:rPr lang="en-US">
                <a:solidFill>
                  <a:srgbClr val="003A42"/>
                </a:solidFill>
                <a:latin typeface="Lato Black"/>
                <a:ea typeface="Lato Black"/>
                <a:cs typeface="Lato Black"/>
                <a:sym typeface="Lato Black"/>
              </a:rPr>
            </a:br>
            <a:r>
              <a:rPr lang="en-US">
                <a:solidFill>
                  <a:srgbClr val="003A42"/>
                </a:solidFill>
                <a:latin typeface="Lato Black"/>
                <a:ea typeface="Lato Black"/>
                <a:cs typeface="Lato Black"/>
                <a:sym typeface="Lato Black"/>
              </a:rPr>
              <a:t>Intensifying Competition</a:t>
            </a:r>
            <a:endParaRPr>
              <a:solidFill>
                <a:srgbClr val="003A42"/>
              </a:solidFill>
              <a:latin typeface="Lato Black"/>
              <a:ea typeface="Lato Black"/>
              <a:cs typeface="Lato Black"/>
              <a:sym typeface="Lato Black"/>
            </a:endParaRPr>
          </a:p>
        </p:txBody>
      </p:sp>
      <p:cxnSp>
        <p:nvCxnSpPr>
          <p:cNvPr id="441" name="Google Shape;441;p16"/>
          <p:cNvCxnSpPr/>
          <p:nvPr/>
        </p:nvCxnSpPr>
        <p:spPr>
          <a:xfrm>
            <a:off x="8694300" y="3762475"/>
            <a:ext cx="3051000" cy="600"/>
          </a:xfrm>
          <a:prstGeom prst="bentConnector3">
            <a:avLst>
              <a:gd name="adj1" fmla="val 50000"/>
            </a:avLst>
          </a:prstGeom>
          <a:noFill/>
          <a:ln w="28575" cap="flat" cmpd="sng">
            <a:solidFill>
              <a:srgbClr val="00B8CB"/>
            </a:solidFill>
            <a:prstDash val="solid"/>
            <a:round/>
            <a:headEnd type="oval" w="med" len="med"/>
            <a:tailEnd type="none" w="med" len="med"/>
          </a:ln>
        </p:spPr>
      </p:cxnSp>
      <p:pic>
        <p:nvPicPr>
          <p:cNvPr id="442" name="Google Shape;442;p16"/>
          <p:cNvPicPr preferRelativeResize="0"/>
          <p:nvPr/>
        </p:nvPicPr>
        <p:blipFill rotWithShape="1">
          <a:blip r:embed="rId3">
            <a:alphaModFix/>
          </a:blip>
          <a:srcRect/>
          <a:stretch/>
        </p:blipFill>
        <p:spPr>
          <a:xfrm>
            <a:off x="6137681" y="2798325"/>
            <a:ext cx="616825" cy="616825"/>
          </a:xfrm>
          <a:prstGeom prst="rect">
            <a:avLst/>
          </a:prstGeom>
          <a:noFill/>
          <a:ln>
            <a:noFill/>
          </a:ln>
        </p:spPr>
      </p:pic>
      <p:pic>
        <p:nvPicPr>
          <p:cNvPr id="443" name="Google Shape;443;p16"/>
          <p:cNvPicPr preferRelativeResize="0"/>
          <p:nvPr/>
        </p:nvPicPr>
        <p:blipFill rotWithShape="1">
          <a:blip r:embed="rId4">
            <a:alphaModFix/>
          </a:blip>
          <a:srcRect/>
          <a:stretch/>
        </p:blipFill>
        <p:spPr>
          <a:xfrm>
            <a:off x="5153369" y="2798325"/>
            <a:ext cx="616825" cy="616825"/>
          </a:xfrm>
          <a:prstGeom prst="rect">
            <a:avLst/>
          </a:prstGeom>
          <a:noFill/>
          <a:ln>
            <a:noFill/>
          </a:ln>
        </p:spPr>
      </p:pic>
      <p:pic>
        <p:nvPicPr>
          <p:cNvPr id="444" name="Google Shape;444;p16"/>
          <p:cNvPicPr preferRelativeResize="0"/>
          <p:nvPr/>
        </p:nvPicPr>
        <p:blipFill rotWithShape="1">
          <a:blip r:embed="rId5">
            <a:alphaModFix/>
          </a:blip>
          <a:srcRect/>
          <a:stretch/>
        </p:blipFill>
        <p:spPr>
          <a:xfrm>
            <a:off x="7163919" y="2798325"/>
            <a:ext cx="616825" cy="616825"/>
          </a:xfrm>
          <a:prstGeom prst="rect">
            <a:avLst/>
          </a:prstGeom>
          <a:noFill/>
          <a:ln>
            <a:noFill/>
          </a:ln>
        </p:spPr>
      </p:pic>
      <p:pic>
        <p:nvPicPr>
          <p:cNvPr id="445" name="Google Shape;445;p16"/>
          <p:cNvPicPr preferRelativeResize="0"/>
          <p:nvPr/>
        </p:nvPicPr>
        <p:blipFill rotWithShape="1">
          <a:blip r:embed="rId6">
            <a:alphaModFix/>
          </a:blip>
          <a:srcRect/>
          <a:stretch/>
        </p:blipFill>
        <p:spPr>
          <a:xfrm>
            <a:off x="6133569" y="4166175"/>
            <a:ext cx="616825" cy="616825"/>
          </a:xfrm>
          <a:prstGeom prst="rect">
            <a:avLst/>
          </a:prstGeom>
          <a:noFill/>
          <a:ln>
            <a:noFill/>
          </a:ln>
        </p:spPr>
      </p:pic>
      <p:pic>
        <p:nvPicPr>
          <p:cNvPr id="446" name="Google Shape;446;p16"/>
          <p:cNvPicPr preferRelativeResize="0"/>
          <p:nvPr/>
        </p:nvPicPr>
        <p:blipFill rotWithShape="1">
          <a:blip r:embed="rId7">
            <a:alphaModFix/>
          </a:blip>
          <a:srcRect/>
          <a:stretch/>
        </p:blipFill>
        <p:spPr>
          <a:xfrm>
            <a:off x="5149256" y="4166175"/>
            <a:ext cx="616825" cy="616825"/>
          </a:xfrm>
          <a:prstGeom prst="rect">
            <a:avLst/>
          </a:prstGeom>
          <a:noFill/>
          <a:ln>
            <a:noFill/>
          </a:ln>
        </p:spPr>
      </p:pic>
      <p:pic>
        <p:nvPicPr>
          <p:cNvPr id="447" name="Google Shape;447;p16"/>
          <p:cNvPicPr preferRelativeResize="0"/>
          <p:nvPr/>
        </p:nvPicPr>
        <p:blipFill rotWithShape="1">
          <a:blip r:embed="rId8">
            <a:alphaModFix/>
          </a:blip>
          <a:srcRect/>
          <a:stretch/>
        </p:blipFill>
        <p:spPr>
          <a:xfrm>
            <a:off x="7159806" y="4166175"/>
            <a:ext cx="616825" cy="616825"/>
          </a:xfrm>
          <a:prstGeom prst="rect">
            <a:avLst/>
          </a:prstGeom>
          <a:noFill/>
          <a:ln>
            <a:noFill/>
          </a:ln>
        </p:spPr>
      </p:pic>
      <p:pic>
        <p:nvPicPr>
          <p:cNvPr id="448" name="Google Shape;448;p16"/>
          <p:cNvPicPr preferRelativeResize="0"/>
          <p:nvPr/>
        </p:nvPicPr>
        <p:blipFill>
          <a:blip r:embed="rId9">
            <a:alphaModFix/>
          </a:blip>
          <a:stretch>
            <a:fillRect/>
          </a:stretch>
        </p:blipFill>
        <p:spPr>
          <a:xfrm>
            <a:off x="10355200" y="1904511"/>
            <a:ext cx="1205975" cy="1205975"/>
          </a:xfrm>
          <a:prstGeom prst="rect">
            <a:avLst/>
          </a:prstGeom>
          <a:noFill/>
          <a:ln>
            <a:noFill/>
          </a:ln>
        </p:spPr>
      </p:pic>
      <p:pic>
        <p:nvPicPr>
          <p:cNvPr id="449" name="Google Shape;449;p16"/>
          <p:cNvPicPr preferRelativeResize="0"/>
          <p:nvPr/>
        </p:nvPicPr>
        <p:blipFill rotWithShape="1">
          <a:blip r:embed="rId10">
            <a:alphaModFix/>
          </a:blip>
          <a:srcRect/>
          <a:stretch/>
        </p:blipFill>
        <p:spPr>
          <a:xfrm>
            <a:off x="10355200" y="4478104"/>
            <a:ext cx="1205975" cy="1205975"/>
          </a:xfrm>
          <a:prstGeom prst="rect">
            <a:avLst/>
          </a:prstGeom>
          <a:noFill/>
          <a:ln>
            <a:noFill/>
          </a:ln>
        </p:spPr>
      </p:pic>
      <p:pic>
        <p:nvPicPr>
          <p:cNvPr id="450" name="Google Shape;450;p16"/>
          <p:cNvPicPr preferRelativeResize="0"/>
          <p:nvPr/>
        </p:nvPicPr>
        <p:blipFill rotWithShape="1">
          <a:blip r:embed="rId11">
            <a:alphaModFix/>
          </a:blip>
          <a:srcRect/>
          <a:stretch/>
        </p:blipFill>
        <p:spPr>
          <a:xfrm>
            <a:off x="1392825" y="1904499"/>
            <a:ext cx="1205975" cy="1205975"/>
          </a:xfrm>
          <a:prstGeom prst="rect">
            <a:avLst/>
          </a:prstGeom>
          <a:noFill/>
          <a:ln>
            <a:noFill/>
          </a:ln>
        </p:spPr>
      </p:pic>
      <p:pic>
        <p:nvPicPr>
          <p:cNvPr id="451" name="Google Shape;451;p16"/>
          <p:cNvPicPr preferRelativeResize="0"/>
          <p:nvPr/>
        </p:nvPicPr>
        <p:blipFill rotWithShape="1">
          <a:blip r:embed="rId12">
            <a:alphaModFix/>
          </a:blip>
          <a:srcRect/>
          <a:stretch/>
        </p:blipFill>
        <p:spPr>
          <a:xfrm>
            <a:off x="1392825" y="4499986"/>
            <a:ext cx="1205975" cy="1205975"/>
          </a:xfrm>
          <a:prstGeom prst="rect">
            <a:avLst/>
          </a:prstGeom>
          <a:noFill/>
          <a:ln>
            <a:noFill/>
          </a:ln>
        </p:spPr>
      </p:pic>
      <p:sp>
        <p:nvSpPr>
          <p:cNvPr id="452" name="Google Shape;452;p16"/>
          <p:cNvSpPr txBox="1">
            <a:spLocks noGrp="1"/>
          </p:cNvSpPr>
          <p:nvPr>
            <p:ph type="title"/>
          </p:nvPr>
        </p:nvSpPr>
        <p:spPr>
          <a:xfrm>
            <a:off x="1432750"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lgn="ctr" rtl="0">
              <a:spcBef>
                <a:spcPts val="0"/>
              </a:spcBef>
              <a:spcAft>
                <a:spcPts val="0"/>
              </a:spcAft>
              <a:buClr>
                <a:srgbClr val="003A42"/>
              </a:buClr>
              <a:buSzPts val="1400"/>
              <a:buNone/>
              <a:defRPr>
                <a:solidFill>
                  <a:srgbClr val="003A42"/>
                </a:solidFill>
              </a:defRPr>
            </a:lvl2pPr>
            <a:lvl3pPr lvl="2" algn="ctr" rtl="0">
              <a:spcBef>
                <a:spcPts val="0"/>
              </a:spcBef>
              <a:spcAft>
                <a:spcPts val="0"/>
              </a:spcAft>
              <a:buClr>
                <a:srgbClr val="003A42"/>
              </a:buClr>
              <a:buSzPts val="1400"/>
              <a:buNone/>
              <a:defRPr>
                <a:solidFill>
                  <a:srgbClr val="003A42"/>
                </a:solidFill>
              </a:defRPr>
            </a:lvl3pPr>
            <a:lvl4pPr lvl="3" algn="ctr" rtl="0">
              <a:spcBef>
                <a:spcPts val="0"/>
              </a:spcBef>
              <a:spcAft>
                <a:spcPts val="0"/>
              </a:spcAft>
              <a:buClr>
                <a:srgbClr val="003A42"/>
              </a:buClr>
              <a:buSzPts val="1400"/>
              <a:buNone/>
              <a:defRPr>
                <a:solidFill>
                  <a:srgbClr val="003A42"/>
                </a:solidFill>
              </a:defRPr>
            </a:lvl4pPr>
            <a:lvl5pPr lvl="4" algn="ctr" rtl="0">
              <a:spcBef>
                <a:spcPts val="0"/>
              </a:spcBef>
              <a:spcAft>
                <a:spcPts val="0"/>
              </a:spcAft>
              <a:buClr>
                <a:srgbClr val="003A42"/>
              </a:buClr>
              <a:buSzPts val="1400"/>
              <a:buNone/>
              <a:defRPr>
                <a:solidFill>
                  <a:srgbClr val="003A42"/>
                </a:solidFill>
              </a:defRPr>
            </a:lvl5pPr>
            <a:lvl6pPr lvl="5" algn="ctr" rtl="0">
              <a:spcBef>
                <a:spcPts val="0"/>
              </a:spcBef>
              <a:spcAft>
                <a:spcPts val="0"/>
              </a:spcAft>
              <a:buClr>
                <a:srgbClr val="003A42"/>
              </a:buClr>
              <a:buSzPts val="1400"/>
              <a:buNone/>
              <a:defRPr>
                <a:solidFill>
                  <a:srgbClr val="003A42"/>
                </a:solidFill>
              </a:defRPr>
            </a:lvl6pPr>
            <a:lvl7pPr lvl="6" algn="ctr" rtl="0">
              <a:spcBef>
                <a:spcPts val="0"/>
              </a:spcBef>
              <a:spcAft>
                <a:spcPts val="0"/>
              </a:spcAft>
              <a:buClr>
                <a:srgbClr val="003A42"/>
              </a:buClr>
              <a:buSzPts val="1400"/>
              <a:buNone/>
              <a:defRPr>
                <a:solidFill>
                  <a:srgbClr val="003A42"/>
                </a:solidFill>
              </a:defRPr>
            </a:lvl7pPr>
            <a:lvl8pPr lvl="7" algn="ctr" rtl="0">
              <a:spcBef>
                <a:spcPts val="0"/>
              </a:spcBef>
              <a:spcAft>
                <a:spcPts val="0"/>
              </a:spcAft>
              <a:buClr>
                <a:srgbClr val="003A42"/>
              </a:buClr>
              <a:buSzPts val="1400"/>
              <a:buNone/>
              <a:defRPr>
                <a:solidFill>
                  <a:srgbClr val="003A42"/>
                </a:solidFill>
              </a:defRPr>
            </a:lvl8pPr>
            <a:lvl9pPr lvl="8" algn="ctr" rtl="0">
              <a:spcBef>
                <a:spcPts val="0"/>
              </a:spcBef>
              <a:spcAft>
                <a:spcPts val="0"/>
              </a:spcAft>
              <a:buClr>
                <a:srgbClr val="003A42"/>
              </a:buClr>
              <a:buSzPts val="1400"/>
              <a:buNone/>
              <a:defRPr>
                <a:solidFill>
                  <a:srgbClr val="003A42"/>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novative Solutions Timeline 01">
  <p:cSld name="CUSTOM_4">
    <p:spTree>
      <p:nvGrpSpPr>
        <p:cNvPr id="1" name="Shape 488"/>
        <p:cNvGrpSpPr/>
        <p:nvPr/>
      </p:nvGrpSpPr>
      <p:grpSpPr>
        <a:xfrm>
          <a:off x="0" y="0"/>
          <a:ext cx="0" cy="0"/>
          <a:chOff x="0" y="0"/>
          <a:chExt cx="0" cy="0"/>
        </a:xfrm>
      </p:grpSpPr>
      <p:cxnSp>
        <p:nvCxnSpPr>
          <p:cNvPr id="489" name="Google Shape;489;p18"/>
          <p:cNvCxnSpPr>
            <a:stCxn id="490" idx="6"/>
          </p:cNvCxnSpPr>
          <p:nvPr/>
        </p:nvCxnSpPr>
        <p:spPr>
          <a:xfrm>
            <a:off x="1468641" y="6333161"/>
            <a:ext cx="10737000" cy="0"/>
          </a:xfrm>
          <a:prstGeom prst="straightConnector1">
            <a:avLst/>
          </a:prstGeom>
          <a:noFill/>
          <a:ln w="25400" cap="flat" cmpd="sng">
            <a:solidFill>
              <a:srgbClr val="003A42">
                <a:alpha val="9800"/>
              </a:srgbClr>
            </a:solidFill>
            <a:prstDash val="solid"/>
            <a:miter lim="800000"/>
            <a:headEnd type="none" w="sm" len="sm"/>
            <a:tailEnd type="none" w="sm" len="sm"/>
          </a:ln>
        </p:spPr>
      </p:cxnSp>
      <p:sp>
        <p:nvSpPr>
          <p:cNvPr id="490" name="Google Shape;490;p18"/>
          <p:cNvSpPr/>
          <p:nvPr/>
        </p:nvSpPr>
        <p:spPr>
          <a:xfrm>
            <a:off x="1371741" y="628471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491" name="Google Shape;491;p18"/>
          <p:cNvSpPr/>
          <p:nvPr/>
        </p:nvSpPr>
        <p:spPr>
          <a:xfrm>
            <a:off x="3992103" y="628471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492" name="Google Shape;492;p18"/>
          <p:cNvSpPr/>
          <p:nvPr/>
        </p:nvSpPr>
        <p:spPr>
          <a:xfrm>
            <a:off x="9232802" y="6284712"/>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493" name="Google Shape;493;p18"/>
          <p:cNvSpPr/>
          <p:nvPr/>
        </p:nvSpPr>
        <p:spPr>
          <a:xfrm>
            <a:off x="6612441" y="627576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grpSp>
        <p:nvGrpSpPr>
          <p:cNvPr id="494" name="Google Shape;494;p18"/>
          <p:cNvGrpSpPr/>
          <p:nvPr/>
        </p:nvGrpSpPr>
        <p:grpSpPr>
          <a:xfrm>
            <a:off x="1371735" y="3877572"/>
            <a:ext cx="2586644" cy="2149038"/>
            <a:chOff x="6096001" y="1125544"/>
            <a:chExt cx="2463001" cy="2103600"/>
          </a:xfrm>
        </p:grpSpPr>
        <p:sp>
          <p:nvSpPr>
            <p:cNvPr id="495" name="Google Shape;495;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496" name="Google Shape;496;p18"/>
            <p:cNvCxnSpPr/>
            <p:nvPr/>
          </p:nvCxnSpPr>
          <p:spPr>
            <a:xfrm>
              <a:off x="6096001" y="1153173"/>
              <a:ext cx="2463000" cy="0"/>
            </a:xfrm>
            <a:prstGeom prst="straightConnector1">
              <a:avLst/>
            </a:prstGeom>
            <a:noFill/>
            <a:ln w="63500" cap="flat" cmpd="sng">
              <a:solidFill>
                <a:srgbClr val="FF0000"/>
              </a:solidFill>
              <a:prstDash val="solid"/>
              <a:miter lim="800000"/>
              <a:headEnd type="none" w="sm" len="sm"/>
              <a:tailEnd type="none" w="sm" len="sm"/>
            </a:ln>
          </p:spPr>
        </p:cxnSp>
      </p:grpSp>
      <p:sp>
        <p:nvSpPr>
          <p:cNvPr id="497" name="Google Shape;497;p18"/>
          <p:cNvSpPr txBox="1"/>
          <p:nvPr/>
        </p:nvSpPr>
        <p:spPr>
          <a:xfrm>
            <a:off x="1550575" y="4497253"/>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Helping employees </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003A42"/>
                </a:solidFill>
                <a:latin typeface="Lato Black"/>
                <a:ea typeface="Lato Black"/>
                <a:cs typeface="Lato Black"/>
                <a:sym typeface="Lato Black"/>
              </a:rPr>
              <a:t>get the most from their employee benefits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Financial management app identifies savings and offers</a:t>
            </a:r>
            <a:endParaRPr sz="10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u="sng">
                <a:solidFill>
                  <a:srgbClr val="00B8CB"/>
                </a:solid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Read our Case Study</a:t>
            </a:r>
            <a:endParaRPr sz="1100">
              <a:solidFill>
                <a:srgbClr val="00B8CB"/>
              </a:solidFill>
              <a:latin typeface="Lato"/>
              <a:ea typeface="Lato"/>
              <a:cs typeface="Lato"/>
              <a:sym typeface="Lato"/>
            </a:endParaRPr>
          </a:p>
        </p:txBody>
      </p:sp>
      <p:pic>
        <p:nvPicPr>
          <p:cNvPr id="498" name="Google Shape;498;p18"/>
          <p:cNvPicPr preferRelativeResize="0"/>
          <p:nvPr/>
        </p:nvPicPr>
        <p:blipFill>
          <a:blip r:embed="rId3">
            <a:alphaModFix/>
          </a:blip>
          <a:stretch>
            <a:fillRect/>
          </a:stretch>
        </p:blipFill>
        <p:spPr>
          <a:xfrm>
            <a:off x="1550575" y="4123276"/>
            <a:ext cx="576801" cy="218704"/>
          </a:xfrm>
          <a:prstGeom prst="rect">
            <a:avLst/>
          </a:prstGeom>
          <a:noFill/>
          <a:ln>
            <a:noFill/>
          </a:ln>
        </p:spPr>
      </p:pic>
      <p:grpSp>
        <p:nvGrpSpPr>
          <p:cNvPr id="499" name="Google Shape;499;p18"/>
          <p:cNvGrpSpPr/>
          <p:nvPr/>
        </p:nvGrpSpPr>
        <p:grpSpPr>
          <a:xfrm>
            <a:off x="1371760" y="1688837"/>
            <a:ext cx="2586644" cy="2149038"/>
            <a:chOff x="6096001" y="1125544"/>
            <a:chExt cx="2463001" cy="2103600"/>
          </a:xfrm>
        </p:grpSpPr>
        <p:sp>
          <p:nvSpPr>
            <p:cNvPr id="500" name="Google Shape;500;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01" name="Google Shape;501;p18"/>
            <p:cNvCxnSpPr/>
            <p:nvPr/>
          </p:nvCxnSpPr>
          <p:spPr>
            <a:xfrm>
              <a:off x="6096001" y="1153173"/>
              <a:ext cx="2463000" cy="0"/>
            </a:xfrm>
            <a:prstGeom prst="straightConnector1">
              <a:avLst/>
            </a:prstGeom>
            <a:noFill/>
            <a:ln w="63500" cap="flat" cmpd="sng">
              <a:solidFill>
                <a:srgbClr val="073763"/>
              </a:solidFill>
              <a:prstDash val="solid"/>
              <a:miter lim="800000"/>
              <a:headEnd type="none" w="sm" len="sm"/>
              <a:tailEnd type="none" w="sm" len="sm"/>
            </a:ln>
          </p:spPr>
        </p:cxnSp>
      </p:grpSp>
      <p:sp>
        <p:nvSpPr>
          <p:cNvPr id="502" name="Google Shape;502;p18"/>
          <p:cNvSpPr txBox="1"/>
          <p:nvPr/>
        </p:nvSpPr>
        <p:spPr>
          <a:xfrm>
            <a:off x="1550600" y="2308518"/>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Lack of engagement with pensions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CAD8E9"/>
                </a:solidFill>
                <a:latin typeface="Lato Black"/>
                <a:ea typeface="Lato Black"/>
                <a:cs typeface="Lato Black"/>
                <a:sym typeface="Lato Black"/>
              </a:rPr>
              <a:t> </a:t>
            </a:r>
            <a:r>
              <a:rPr lang="en-US" sz="1100">
                <a:solidFill>
                  <a:srgbClr val="003A42"/>
                </a:solidFill>
                <a:latin typeface="Lato Black"/>
                <a:ea typeface="Lato Black"/>
                <a:cs typeface="Lato Black"/>
                <a:sym typeface="Lato Black"/>
              </a:rPr>
              <a:t>Lifetime Personal financial management app including pension modeler</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u="sng">
                <a:solidFill>
                  <a:srgbClr val="00B8CB"/>
                </a:solid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Read our Case Study</a:t>
            </a:r>
            <a:endParaRPr sz="1100">
              <a:solidFill>
                <a:srgbClr val="00B8CB"/>
              </a:solidFill>
              <a:latin typeface="Lato"/>
              <a:ea typeface="Lato"/>
              <a:cs typeface="Lato"/>
              <a:sym typeface="Lato"/>
            </a:endParaRPr>
          </a:p>
        </p:txBody>
      </p:sp>
      <p:grpSp>
        <p:nvGrpSpPr>
          <p:cNvPr id="503" name="Google Shape;503;p18"/>
          <p:cNvGrpSpPr/>
          <p:nvPr/>
        </p:nvGrpSpPr>
        <p:grpSpPr>
          <a:xfrm>
            <a:off x="3992098" y="3877572"/>
            <a:ext cx="2586644" cy="2149038"/>
            <a:chOff x="6096001" y="1125544"/>
            <a:chExt cx="2463001" cy="2103600"/>
          </a:xfrm>
        </p:grpSpPr>
        <p:sp>
          <p:nvSpPr>
            <p:cNvPr id="504" name="Google Shape;504;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05" name="Google Shape;505;p18"/>
            <p:cNvCxnSpPr/>
            <p:nvPr/>
          </p:nvCxnSpPr>
          <p:spPr>
            <a:xfrm>
              <a:off x="6096001" y="1153173"/>
              <a:ext cx="2463000" cy="0"/>
            </a:xfrm>
            <a:prstGeom prst="straightConnector1">
              <a:avLst/>
            </a:prstGeom>
            <a:noFill/>
            <a:ln w="63500" cap="flat" cmpd="sng">
              <a:solidFill>
                <a:srgbClr val="38761D"/>
              </a:solidFill>
              <a:prstDash val="solid"/>
              <a:miter lim="800000"/>
              <a:headEnd type="none" w="sm" len="sm"/>
              <a:tailEnd type="none" w="sm" len="sm"/>
            </a:ln>
          </p:spPr>
        </p:cxnSp>
      </p:grpSp>
      <p:sp>
        <p:nvSpPr>
          <p:cNvPr id="506" name="Google Shape;506;p18"/>
          <p:cNvSpPr txBox="1"/>
          <p:nvPr/>
        </p:nvSpPr>
        <p:spPr>
          <a:xfrm>
            <a:off x="4170938" y="4497253"/>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Helping customers understand impact of decisions on finances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“My financial assistant” PFM app </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u="sng">
                <a:solidFill>
                  <a:srgbClr val="00B8CB"/>
                </a:solidFill>
                <a:latin typeface="Lato Black"/>
                <a:ea typeface="Lato Black"/>
                <a:cs typeface="Lato Black"/>
                <a:sym typeface="Lato Black"/>
                <a:hlinkClick r:id="rId5">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grpSp>
        <p:nvGrpSpPr>
          <p:cNvPr id="507" name="Google Shape;507;p18"/>
          <p:cNvGrpSpPr/>
          <p:nvPr/>
        </p:nvGrpSpPr>
        <p:grpSpPr>
          <a:xfrm>
            <a:off x="3992123" y="1688837"/>
            <a:ext cx="2586644" cy="2149038"/>
            <a:chOff x="6096001" y="1125544"/>
            <a:chExt cx="2463001" cy="2103600"/>
          </a:xfrm>
        </p:grpSpPr>
        <p:sp>
          <p:nvSpPr>
            <p:cNvPr id="508" name="Google Shape;508;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09" name="Google Shape;509;p18"/>
            <p:cNvCxnSpPr/>
            <p:nvPr/>
          </p:nvCxnSpPr>
          <p:spPr>
            <a:xfrm>
              <a:off x="6096001" y="1153173"/>
              <a:ext cx="2463000" cy="0"/>
            </a:xfrm>
            <a:prstGeom prst="straightConnector1">
              <a:avLst/>
            </a:prstGeom>
            <a:noFill/>
            <a:ln w="63500" cap="flat" cmpd="sng">
              <a:solidFill>
                <a:srgbClr val="E06666"/>
              </a:solidFill>
              <a:prstDash val="solid"/>
              <a:miter lim="800000"/>
              <a:headEnd type="none" w="sm" len="sm"/>
              <a:tailEnd type="none" w="sm" len="sm"/>
            </a:ln>
          </p:spPr>
        </p:cxnSp>
      </p:grpSp>
      <p:sp>
        <p:nvSpPr>
          <p:cNvPr id="510" name="Google Shape;510;p18"/>
          <p:cNvSpPr txBox="1"/>
          <p:nvPr/>
        </p:nvSpPr>
        <p:spPr>
          <a:xfrm>
            <a:off x="4170963" y="2308518"/>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Lack of localised high street banking services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Pop-up banking services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br>
              <a:rPr lang="en-US" sz="1100">
                <a:solidFill>
                  <a:srgbClr val="003A42"/>
                </a:solidFill>
                <a:latin typeface="Lato Black"/>
                <a:ea typeface="Lato Black"/>
                <a:cs typeface="Lato Black"/>
                <a:sym typeface="Lato Black"/>
              </a:rPr>
            </a:br>
            <a:r>
              <a:rPr lang="en-US" sz="1100" u="sng">
                <a:solidFill>
                  <a:srgbClr val="00B8CB"/>
                </a:solidFill>
                <a:latin typeface="Lato Black"/>
                <a:ea typeface="Lato Black"/>
                <a:cs typeface="Lato Black"/>
                <a:sym typeface="Lato Black"/>
                <a:hlinkClick r:id="rId6">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pic>
        <p:nvPicPr>
          <p:cNvPr id="511" name="Google Shape;511;p18"/>
          <p:cNvPicPr preferRelativeResize="0"/>
          <p:nvPr/>
        </p:nvPicPr>
        <p:blipFill>
          <a:blip r:embed="rId7">
            <a:alphaModFix/>
          </a:blip>
          <a:stretch>
            <a:fillRect/>
          </a:stretch>
        </p:blipFill>
        <p:spPr>
          <a:xfrm>
            <a:off x="1550590" y="1974942"/>
            <a:ext cx="1006567" cy="157146"/>
          </a:xfrm>
          <a:prstGeom prst="rect">
            <a:avLst/>
          </a:prstGeom>
          <a:noFill/>
          <a:ln>
            <a:noFill/>
          </a:ln>
        </p:spPr>
      </p:pic>
      <p:grpSp>
        <p:nvGrpSpPr>
          <p:cNvPr id="512" name="Google Shape;512;p18"/>
          <p:cNvGrpSpPr/>
          <p:nvPr/>
        </p:nvGrpSpPr>
        <p:grpSpPr>
          <a:xfrm>
            <a:off x="6612510" y="3871359"/>
            <a:ext cx="2586644" cy="2149038"/>
            <a:chOff x="6096001" y="1125544"/>
            <a:chExt cx="2463001" cy="2103600"/>
          </a:xfrm>
        </p:grpSpPr>
        <p:sp>
          <p:nvSpPr>
            <p:cNvPr id="513" name="Google Shape;513;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14" name="Google Shape;514;p18"/>
            <p:cNvCxnSpPr/>
            <p:nvPr/>
          </p:nvCxnSpPr>
          <p:spPr>
            <a:xfrm>
              <a:off x="6096001" y="1153173"/>
              <a:ext cx="2463000" cy="0"/>
            </a:xfrm>
            <a:prstGeom prst="straightConnector1">
              <a:avLst/>
            </a:prstGeom>
            <a:noFill/>
            <a:ln w="63500" cap="flat" cmpd="sng">
              <a:solidFill>
                <a:srgbClr val="1155CC"/>
              </a:solidFill>
              <a:prstDash val="solid"/>
              <a:miter lim="800000"/>
              <a:headEnd type="none" w="sm" len="sm"/>
              <a:tailEnd type="none" w="sm" len="sm"/>
            </a:ln>
          </p:spPr>
        </p:cxnSp>
      </p:grpSp>
      <p:sp>
        <p:nvSpPr>
          <p:cNvPr id="515" name="Google Shape;515;p18"/>
          <p:cNvSpPr txBox="1"/>
          <p:nvPr/>
        </p:nvSpPr>
        <p:spPr>
          <a:xfrm>
            <a:off x="6791350" y="4491041"/>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Advertising expensive and irritating Gen Z</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Value exchange advertising platform</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br>
              <a:rPr lang="en-US" sz="1100">
                <a:solidFill>
                  <a:srgbClr val="003A42"/>
                </a:solidFill>
                <a:latin typeface="Lato Black"/>
                <a:ea typeface="Lato Black"/>
                <a:cs typeface="Lato Black"/>
                <a:sym typeface="Lato Black"/>
              </a:rPr>
            </a:br>
            <a:r>
              <a:rPr lang="en-US" sz="1100" u="sng">
                <a:solidFill>
                  <a:srgbClr val="00B8CB"/>
                </a:solidFill>
                <a:latin typeface="Lato Black"/>
                <a:ea typeface="Lato Black"/>
                <a:cs typeface="Lato Black"/>
                <a:sym typeface="Lato Black"/>
                <a:hlinkClick r:id="rId5">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grpSp>
        <p:nvGrpSpPr>
          <p:cNvPr id="516" name="Google Shape;516;p18"/>
          <p:cNvGrpSpPr/>
          <p:nvPr/>
        </p:nvGrpSpPr>
        <p:grpSpPr>
          <a:xfrm>
            <a:off x="6612535" y="1682624"/>
            <a:ext cx="2586644" cy="2149038"/>
            <a:chOff x="6096001" y="1125544"/>
            <a:chExt cx="2463001" cy="2103600"/>
          </a:xfrm>
        </p:grpSpPr>
        <p:sp>
          <p:nvSpPr>
            <p:cNvPr id="517" name="Google Shape;517;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18" name="Google Shape;518;p18"/>
            <p:cNvCxnSpPr/>
            <p:nvPr/>
          </p:nvCxnSpPr>
          <p:spPr>
            <a:xfrm>
              <a:off x="6096001" y="1153173"/>
              <a:ext cx="2463000" cy="0"/>
            </a:xfrm>
            <a:prstGeom prst="straightConnector1">
              <a:avLst/>
            </a:prstGeom>
            <a:noFill/>
            <a:ln w="63500" cap="flat" cmpd="sng">
              <a:solidFill>
                <a:srgbClr val="000000"/>
              </a:solidFill>
              <a:prstDash val="solid"/>
              <a:miter lim="800000"/>
              <a:headEnd type="none" w="sm" len="sm"/>
              <a:tailEnd type="none" w="sm" len="sm"/>
            </a:ln>
          </p:spPr>
        </p:cxnSp>
      </p:grpSp>
      <p:sp>
        <p:nvSpPr>
          <p:cNvPr id="519" name="Google Shape;519;p18"/>
          <p:cNvSpPr txBox="1"/>
          <p:nvPr/>
        </p:nvSpPr>
        <p:spPr>
          <a:xfrm>
            <a:off x="6791375" y="2302306"/>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Develop a financial health service</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AISP solution to support financial coaches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endParaRPr sz="1100">
              <a:solidFill>
                <a:srgbClr val="003A42"/>
              </a:solidFill>
              <a:latin typeface="Lato Black"/>
              <a:ea typeface="Lato Black"/>
              <a:cs typeface="Lato Black"/>
              <a:sym typeface="Lato Black"/>
            </a:endParaRPr>
          </a:p>
        </p:txBody>
      </p:sp>
      <p:grpSp>
        <p:nvGrpSpPr>
          <p:cNvPr id="520" name="Google Shape;520;p18"/>
          <p:cNvGrpSpPr/>
          <p:nvPr/>
        </p:nvGrpSpPr>
        <p:grpSpPr>
          <a:xfrm>
            <a:off x="9232873" y="3871359"/>
            <a:ext cx="2586644" cy="2149038"/>
            <a:chOff x="6096001" y="1125544"/>
            <a:chExt cx="2463001" cy="2103600"/>
          </a:xfrm>
        </p:grpSpPr>
        <p:sp>
          <p:nvSpPr>
            <p:cNvPr id="521" name="Google Shape;521;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22" name="Google Shape;522;p18"/>
            <p:cNvCxnSpPr/>
            <p:nvPr/>
          </p:nvCxnSpPr>
          <p:spPr>
            <a:xfrm>
              <a:off x="6096001" y="1153173"/>
              <a:ext cx="2463000" cy="0"/>
            </a:xfrm>
            <a:prstGeom prst="straightConnector1">
              <a:avLst/>
            </a:prstGeom>
            <a:noFill/>
            <a:ln w="63500" cap="flat" cmpd="sng">
              <a:solidFill>
                <a:srgbClr val="FF0000"/>
              </a:solidFill>
              <a:prstDash val="solid"/>
              <a:miter lim="800000"/>
              <a:headEnd type="none" w="sm" len="sm"/>
              <a:tailEnd type="none" w="sm" len="sm"/>
            </a:ln>
          </p:spPr>
        </p:cxnSp>
      </p:grpSp>
      <p:sp>
        <p:nvSpPr>
          <p:cNvPr id="523" name="Google Shape;523;p18"/>
          <p:cNvSpPr txBox="1"/>
          <p:nvPr/>
        </p:nvSpPr>
        <p:spPr>
          <a:xfrm>
            <a:off x="9411713" y="4491041"/>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Alternative retail discount and consumer review platform needed</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APIs &amp; categorisation engine deliver personalised shopping experiences</a:t>
            </a:r>
            <a:endParaRPr sz="1100">
              <a:solidFill>
                <a:srgbClr val="003A42"/>
              </a:solidFill>
              <a:latin typeface="Lato Black"/>
              <a:ea typeface="Lato Black"/>
              <a:cs typeface="Lato Black"/>
              <a:sym typeface="Lato Black"/>
            </a:endParaRPr>
          </a:p>
        </p:txBody>
      </p:sp>
      <p:grpSp>
        <p:nvGrpSpPr>
          <p:cNvPr id="524" name="Google Shape;524;p18"/>
          <p:cNvGrpSpPr/>
          <p:nvPr/>
        </p:nvGrpSpPr>
        <p:grpSpPr>
          <a:xfrm>
            <a:off x="9232898" y="1682624"/>
            <a:ext cx="2586644" cy="2149038"/>
            <a:chOff x="6096001" y="1125544"/>
            <a:chExt cx="2463001" cy="2103600"/>
          </a:xfrm>
        </p:grpSpPr>
        <p:sp>
          <p:nvSpPr>
            <p:cNvPr id="525" name="Google Shape;525;p18"/>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26" name="Google Shape;526;p18"/>
            <p:cNvCxnSpPr/>
            <p:nvPr/>
          </p:nvCxnSpPr>
          <p:spPr>
            <a:xfrm>
              <a:off x="6096001" y="1153173"/>
              <a:ext cx="2463000" cy="0"/>
            </a:xfrm>
            <a:prstGeom prst="straightConnector1">
              <a:avLst/>
            </a:prstGeom>
            <a:noFill/>
            <a:ln w="63500" cap="flat" cmpd="sng">
              <a:solidFill>
                <a:srgbClr val="0B5394"/>
              </a:solidFill>
              <a:prstDash val="solid"/>
              <a:miter lim="800000"/>
              <a:headEnd type="none" w="sm" len="sm"/>
              <a:tailEnd type="none" w="sm" len="sm"/>
            </a:ln>
          </p:spPr>
        </p:cxnSp>
      </p:grpSp>
      <p:sp>
        <p:nvSpPr>
          <p:cNvPr id="527" name="Google Shape;527;p18"/>
          <p:cNvSpPr txBox="1"/>
          <p:nvPr/>
        </p:nvSpPr>
        <p:spPr>
          <a:xfrm>
            <a:off x="9411738" y="2302306"/>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Disengaged customers = attrition</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Engagement as a Service - My money all in one place</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endParaRPr sz="1100">
              <a:solidFill>
                <a:srgbClr val="003A42"/>
              </a:solidFill>
              <a:latin typeface="Lato Black"/>
              <a:ea typeface="Lato Black"/>
              <a:cs typeface="Lato Black"/>
              <a:sym typeface="Lato Black"/>
            </a:endParaRPr>
          </a:p>
        </p:txBody>
      </p:sp>
      <p:pic>
        <p:nvPicPr>
          <p:cNvPr id="528" name="Google Shape;528;p18"/>
          <p:cNvPicPr preferRelativeResize="0"/>
          <p:nvPr/>
        </p:nvPicPr>
        <p:blipFill rotWithShape="1">
          <a:blip r:embed="rId8">
            <a:alphaModFix/>
          </a:blip>
          <a:srcRect t="28315" b="28591"/>
          <a:stretch/>
        </p:blipFill>
        <p:spPr>
          <a:xfrm>
            <a:off x="4170942" y="4124611"/>
            <a:ext cx="978534" cy="237165"/>
          </a:xfrm>
          <a:prstGeom prst="rect">
            <a:avLst/>
          </a:prstGeom>
          <a:noFill/>
          <a:ln>
            <a:noFill/>
          </a:ln>
        </p:spPr>
      </p:pic>
      <p:pic>
        <p:nvPicPr>
          <p:cNvPr id="529" name="Google Shape;529;p18"/>
          <p:cNvPicPr preferRelativeResize="0"/>
          <p:nvPr/>
        </p:nvPicPr>
        <p:blipFill>
          <a:blip r:embed="rId9">
            <a:alphaModFix/>
          </a:blip>
          <a:stretch>
            <a:fillRect/>
          </a:stretch>
        </p:blipFill>
        <p:spPr>
          <a:xfrm>
            <a:off x="4171935" y="1923563"/>
            <a:ext cx="900866" cy="259934"/>
          </a:xfrm>
          <a:prstGeom prst="rect">
            <a:avLst/>
          </a:prstGeom>
          <a:noFill/>
          <a:ln>
            <a:noFill/>
          </a:ln>
        </p:spPr>
      </p:pic>
      <p:pic>
        <p:nvPicPr>
          <p:cNvPr id="530" name="Google Shape;530;p18"/>
          <p:cNvPicPr preferRelativeResize="0"/>
          <p:nvPr/>
        </p:nvPicPr>
        <p:blipFill rotWithShape="1">
          <a:blip r:embed="rId10">
            <a:alphaModFix/>
          </a:blip>
          <a:srcRect/>
          <a:stretch/>
        </p:blipFill>
        <p:spPr>
          <a:xfrm>
            <a:off x="6780183" y="4118530"/>
            <a:ext cx="822001" cy="221958"/>
          </a:xfrm>
          <a:prstGeom prst="rect">
            <a:avLst/>
          </a:prstGeom>
          <a:noFill/>
          <a:ln>
            <a:noFill/>
          </a:ln>
        </p:spPr>
      </p:pic>
      <p:pic>
        <p:nvPicPr>
          <p:cNvPr id="531" name="Google Shape;531;p18"/>
          <p:cNvPicPr preferRelativeResize="0"/>
          <p:nvPr/>
        </p:nvPicPr>
        <p:blipFill rotWithShape="1">
          <a:blip r:embed="rId11">
            <a:alphaModFix/>
          </a:blip>
          <a:srcRect/>
          <a:stretch/>
        </p:blipFill>
        <p:spPr>
          <a:xfrm>
            <a:off x="9411749" y="1925364"/>
            <a:ext cx="978524" cy="218822"/>
          </a:xfrm>
          <a:prstGeom prst="rect">
            <a:avLst/>
          </a:prstGeom>
          <a:noFill/>
          <a:ln>
            <a:noFill/>
          </a:ln>
        </p:spPr>
      </p:pic>
      <p:grpSp>
        <p:nvGrpSpPr>
          <p:cNvPr id="532" name="Google Shape;532;p18"/>
          <p:cNvGrpSpPr/>
          <p:nvPr/>
        </p:nvGrpSpPr>
        <p:grpSpPr>
          <a:xfrm>
            <a:off x="9351358" y="4033465"/>
            <a:ext cx="967976" cy="410390"/>
            <a:chOff x="7296329" y="2989824"/>
            <a:chExt cx="726000" cy="307800"/>
          </a:xfrm>
        </p:grpSpPr>
        <p:sp>
          <p:nvSpPr>
            <p:cNvPr id="533" name="Google Shape;533;p18"/>
            <p:cNvSpPr/>
            <p:nvPr/>
          </p:nvSpPr>
          <p:spPr>
            <a:xfrm>
              <a:off x="7350879" y="3058074"/>
              <a:ext cx="616500" cy="166500"/>
            </a:xfrm>
            <a:prstGeom prst="rect">
              <a:avLst/>
            </a:prstGeom>
            <a:solidFill>
              <a:srgbClr val="CC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4" name="Google Shape;534;p18"/>
            <p:cNvSpPr txBox="1"/>
            <p:nvPr/>
          </p:nvSpPr>
          <p:spPr>
            <a:xfrm>
              <a:off x="7296329" y="2989824"/>
              <a:ext cx="726000" cy="307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Confidential</a:t>
              </a:r>
              <a:endParaRPr sz="1100" b="1" i="0" u="none" strike="noStrike" cap="none">
                <a:solidFill>
                  <a:srgbClr val="FFFFFF"/>
                </a:solidFill>
                <a:latin typeface="Calibri"/>
                <a:ea typeface="Calibri"/>
                <a:cs typeface="Calibri"/>
                <a:sym typeface="Calibri"/>
              </a:endParaRPr>
            </a:p>
          </p:txBody>
        </p:sp>
      </p:grpSp>
      <p:sp>
        <p:nvSpPr>
          <p:cNvPr id="535" name="Google Shape;535;p18"/>
          <p:cNvSpPr txBox="1"/>
          <p:nvPr/>
        </p:nvSpPr>
        <p:spPr>
          <a:xfrm rot="-5400000">
            <a:off x="84925" y="2578550"/>
            <a:ext cx="2152200" cy="3540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1100">
                <a:solidFill>
                  <a:srgbClr val="ACC8EA"/>
                </a:solidFill>
                <a:latin typeface="Lato Black"/>
                <a:ea typeface="Lato Black"/>
                <a:cs typeface="Lato Black"/>
                <a:sym typeface="Lato Black"/>
              </a:rPr>
              <a:t>Enhancing Propositions</a:t>
            </a:r>
            <a:endParaRPr sz="1100">
              <a:solidFill>
                <a:srgbClr val="ACC8EA"/>
              </a:solidFill>
            </a:endParaRPr>
          </a:p>
        </p:txBody>
      </p:sp>
      <p:sp>
        <p:nvSpPr>
          <p:cNvPr id="536" name="Google Shape;536;p18"/>
          <p:cNvSpPr txBox="1"/>
          <p:nvPr/>
        </p:nvSpPr>
        <p:spPr>
          <a:xfrm rot="-5400000">
            <a:off x="120075" y="4775088"/>
            <a:ext cx="2152200" cy="3540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1100">
                <a:solidFill>
                  <a:srgbClr val="ACC8EA"/>
                </a:solidFill>
                <a:latin typeface="Lato Black"/>
                <a:ea typeface="Lato Black"/>
                <a:cs typeface="Lato Black"/>
                <a:sym typeface="Lato Black"/>
              </a:rPr>
              <a:t>Personalising experiences</a:t>
            </a:r>
            <a:endParaRPr sz="1100">
              <a:solidFill>
                <a:srgbClr val="ACC8EA"/>
              </a:solidFill>
              <a:latin typeface="Lato Black"/>
              <a:ea typeface="Lato Black"/>
              <a:cs typeface="Lato Black"/>
              <a:sym typeface="Lato Black"/>
            </a:endParaRPr>
          </a:p>
        </p:txBody>
      </p:sp>
      <p:sp>
        <p:nvSpPr>
          <p:cNvPr id="537" name="Google Shape;537;p18"/>
          <p:cNvSpPr txBox="1"/>
          <p:nvPr/>
        </p:nvSpPr>
        <p:spPr>
          <a:xfrm>
            <a:off x="1291117"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2019</a:t>
            </a:r>
            <a:endParaRPr sz="1100">
              <a:solidFill>
                <a:srgbClr val="ACC8EA"/>
              </a:solidFill>
              <a:latin typeface="Lato Black"/>
              <a:ea typeface="Lato Black"/>
              <a:cs typeface="Lato Black"/>
              <a:sym typeface="Lato Black"/>
            </a:endParaRPr>
          </a:p>
        </p:txBody>
      </p:sp>
      <p:sp>
        <p:nvSpPr>
          <p:cNvPr id="538" name="Google Shape;538;p18"/>
          <p:cNvSpPr txBox="1"/>
          <p:nvPr/>
        </p:nvSpPr>
        <p:spPr>
          <a:xfrm>
            <a:off x="3892705"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2020</a:t>
            </a:r>
            <a:endParaRPr sz="1100">
              <a:solidFill>
                <a:srgbClr val="ACC8EA"/>
              </a:solidFill>
              <a:latin typeface="Lato Black"/>
              <a:ea typeface="Lato Black"/>
              <a:cs typeface="Lato Black"/>
              <a:sym typeface="Lato Black"/>
            </a:endParaRPr>
          </a:p>
        </p:txBody>
      </p:sp>
      <p:sp>
        <p:nvSpPr>
          <p:cNvPr id="539" name="Google Shape;539;p18"/>
          <p:cNvSpPr txBox="1"/>
          <p:nvPr/>
        </p:nvSpPr>
        <p:spPr>
          <a:xfrm>
            <a:off x="6503662"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2021</a:t>
            </a:r>
            <a:endParaRPr sz="1100">
              <a:solidFill>
                <a:srgbClr val="ACC8EA"/>
              </a:solidFill>
              <a:latin typeface="Lato Black"/>
              <a:ea typeface="Lato Black"/>
              <a:cs typeface="Lato Black"/>
              <a:sym typeface="Lato Black"/>
            </a:endParaRPr>
          </a:p>
        </p:txBody>
      </p:sp>
      <p:sp>
        <p:nvSpPr>
          <p:cNvPr id="540" name="Google Shape;540;p18"/>
          <p:cNvSpPr txBox="1"/>
          <p:nvPr/>
        </p:nvSpPr>
        <p:spPr>
          <a:xfrm>
            <a:off x="9114618"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2022</a:t>
            </a:r>
            <a:endParaRPr sz="1100">
              <a:solidFill>
                <a:srgbClr val="ACC8EA"/>
              </a:solidFill>
              <a:latin typeface="Lato Black"/>
              <a:ea typeface="Lato Black"/>
              <a:cs typeface="Lato Black"/>
              <a:sym typeface="Lato Black"/>
            </a:endParaRPr>
          </a:p>
        </p:txBody>
      </p:sp>
      <p:pic>
        <p:nvPicPr>
          <p:cNvPr id="541" name="Google Shape;541;p18"/>
          <p:cNvPicPr preferRelativeResize="0"/>
          <p:nvPr/>
        </p:nvPicPr>
        <p:blipFill rotWithShape="1">
          <a:blip r:embed="rId12">
            <a:alphaModFix/>
          </a:blip>
          <a:srcRect/>
          <a:stretch/>
        </p:blipFill>
        <p:spPr>
          <a:xfrm>
            <a:off x="6791367" y="1921778"/>
            <a:ext cx="449988" cy="263500"/>
          </a:xfrm>
          <a:prstGeom prst="rect">
            <a:avLst/>
          </a:prstGeom>
          <a:noFill/>
          <a:ln>
            <a:noFill/>
          </a:ln>
        </p:spPr>
      </p:pic>
      <p:sp>
        <p:nvSpPr>
          <p:cNvPr id="542" name="Google Shape;542;p18"/>
          <p:cNvSpPr txBox="1">
            <a:spLocks noGrp="1"/>
          </p:cNvSpPr>
          <p:nvPr>
            <p:ph type="title"/>
          </p:nvPr>
        </p:nvSpPr>
        <p:spPr>
          <a:xfrm>
            <a:off x="1345400" y="585325"/>
            <a:ext cx="10474200" cy="870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nnovative Solutions Timeline 02">
  <p:cSld name="CUSTOM_5">
    <p:spTree>
      <p:nvGrpSpPr>
        <p:cNvPr id="1" name="Shape 543"/>
        <p:cNvGrpSpPr/>
        <p:nvPr/>
      </p:nvGrpSpPr>
      <p:grpSpPr>
        <a:xfrm>
          <a:off x="0" y="0"/>
          <a:ext cx="0" cy="0"/>
          <a:chOff x="0" y="0"/>
          <a:chExt cx="0" cy="0"/>
        </a:xfrm>
      </p:grpSpPr>
      <p:cxnSp>
        <p:nvCxnSpPr>
          <p:cNvPr id="544" name="Google Shape;544;p19"/>
          <p:cNvCxnSpPr>
            <a:stCxn id="545" idx="6"/>
          </p:cNvCxnSpPr>
          <p:nvPr/>
        </p:nvCxnSpPr>
        <p:spPr>
          <a:xfrm>
            <a:off x="1468641" y="6333161"/>
            <a:ext cx="10737000" cy="0"/>
          </a:xfrm>
          <a:prstGeom prst="straightConnector1">
            <a:avLst/>
          </a:prstGeom>
          <a:noFill/>
          <a:ln w="25400" cap="flat" cmpd="sng">
            <a:solidFill>
              <a:srgbClr val="003A42">
                <a:alpha val="9800"/>
              </a:srgbClr>
            </a:solidFill>
            <a:prstDash val="solid"/>
            <a:miter lim="800000"/>
            <a:headEnd type="none" w="sm" len="sm"/>
            <a:tailEnd type="none" w="sm" len="sm"/>
          </a:ln>
        </p:spPr>
      </p:cxnSp>
      <p:sp>
        <p:nvSpPr>
          <p:cNvPr id="545" name="Google Shape;545;p19"/>
          <p:cNvSpPr/>
          <p:nvPr/>
        </p:nvSpPr>
        <p:spPr>
          <a:xfrm>
            <a:off x="1371741" y="628471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546" name="Google Shape;546;p19"/>
          <p:cNvSpPr/>
          <p:nvPr/>
        </p:nvSpPr>
        <p:spPr>
          <a:xfrm>
            <a:off x="3992103" y="628471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547" name="Google Shape;547;p19"/>
          <p:cNvSpPr/>
          <p:nvPr/>
        </p:nvSpPr>
        <p:spPr>
          <a:xfrm>
            <a:off x="9232802" y="6284712"/>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sp>
        <p:nvSpPr>
          <p:cNvPr id="548" name="Google Shape;548;p19"/>
          <p:cNvSpPr/>
          <p:nvPr/>
        </p:nvSpPr>
        <p:spPr>
          <a:xfrm>
            <a:off x="6612441" y="6275761"/>
            <a:ext cx="96900" cy="96900"/>
          </a:xfrm>
          <a:prstGeom prst="ellipse">
            <a:avLst/>
          </a:prstGeom>
          <a:solidFill>
            <a:srgbClr val="F2F8FF"/>
          </a:solidFill>
          <a:ln w="12700" cap="flat" cmpd="sng">
            <a:solidFill>
              <a:srgbClr val="00B8CB"/>
            </a:solidFill>
            <a:prstDash val="solid"/>
            <a:miter lim="800000"/>
            <a:headEnd type="none" w="sm" len="sm"/>
            <a:tailEnd type="none" w="sm" len="sm"/>
          </a:ln>
          <a:effectLst>
            <a:outerShdw blurRad="88900" dist="38100" dir="5400000" algn="t"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2F8FF"/>
              </a:solidFill>
              <a:latin typeface="Roboto Thin"/>
              <a:ea typeface="Roboto Thin"/>
              <a:cs typeface="Roboto Thin"/>
              <a:sym typeface="Roboto Thin"/>
            </a:endParaRPr>
          </a:p>
        </p:txBody>
      </p:sp>
      <p:grpSp>
        <p:nvGrpSpPr>
          <p:cNvPr id="549" name="Google Shape;549;p19"/>
          <p:cNvGrpSpPr/>
          <p:nvPr/>
        </p:nvGrpSpPr>
        <p:grpSpPr>
          <a:xfrm>
            <a:off x="1371735" y="3877572"/>
            <a:ext cx="2586644" cy="2149038"/>
            <a:chOff x="6096001" y="1125544"/>
            <a:chExt cx="2463001" cy="2103600"/>
          </a:xfrm>
        </p:grpSpPr>
        <p:sp>
          <p:nvSpPr>
            <p:cNvPr id="550" name="Google Shape;550;p19"/>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51" name="Google Shape;551;p19"/>
            <p:cNvCxnSpPr/>
            <p:nvPr/>
          </p:nvCxnSpPr>
          <p:spPr>
            <a:xfrm>
              <a:off x="6096001" y="1153173"/>
              <a:ext cx="2463000" cy="0"/>
            </a:xfrm>
            <a:prstGeom prst="straightConnector1">
              <a:avLst/>
            </a:prstGeom>
            <a:noFill/>
            <a:ln w="63500" cap="flat" cmpd="sng">
              <a:solidFill>
                <a:srgbClr val="073763"/>
              </a:solidFill>
              <a:prstDash val="solid"/>
              <a:miter lim="800000"/>
              <a:headEnd type="none" w="sm" len="sm"/>
              <a:tailEnd type="none" w="sm" len="sm"/>
            </a:ln>
          </p:spPr>
        </p:cxnSp>
      </p:grpSp>
      <p:sp>
        <p:nvSpPr>
          <p:cNvPr id="552" name="Google Shape;552;p19"/>
          <p:cNvSpPr txBox="1"/>
          <p:nvPr/>
        </p:nvSpPr>
        <p:spPr>
          <a:xfrm>
            <a:off x="1550575" y="4497253"/>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Manual mortgage renewal notices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Automated mortgage renewal offers</a:t>
            </a:r>
            <a:br>
              <a:rPr lang="en-US" sz="1100">
                <a:solidFill>
                  <a:srgbClr val="003A42"/>
                </a:solidFill>
                <a:latin typeface="Lato Black"/>
                <a:ea typeface="Lato Black"/>
                <a:cs typeface="Lato Black"/>
                <a:sym typeface="Lato Black"/>
              </a:rPr>
            </a:b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u="sng">
                <a:solidFill>
                  <a:srgbClr val="00B8CB"/>
                </a:solid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grpSp>
        <p:nvGrpSpPr>
          <p:cNvPr id="553" name="Google Shape;553;p19"/>
          <p:cNvGrpSpPr/>
          <p:nvPr/>
        </p:nvGrpSpPr>
        <p:grpSpPr>
          <a:xfrm>
            <a:off x="3992098" y="3877572"/>
            <a:ext cx="2586644" cy="2149038"/>
            <a:chOff x="6096001" y="1125544"/>
            <a:chExt cx="2463001" cy="2103600"/>
          </a:xfrm>
        </p:grpSpPr>
        <p:sp>
          <p:nvSpPr>
            <p:cNvPr id="554" name="Google Shape;554;p19"/>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55" name="Google Shape;555;p19"/>
            <p:cNvCxnSpPr/>
            <p:nvPr/>
          </p:nvCxnSpPr>
          <p:spPr>
            <a:xfrm>
              <a:off x="6096001" y="1153173"/>
              <a:ext cx="2463000" cy="0"/>
            </a:xfrm>
            <a:prstGeom prst="straightConnector1">
              <a:avLst/>
            </a:prstGeom>
            <a:noFill/>
            <a:ln w="63500" cap="flat" cmpd="sng">
              <a:solidFill>
                <a:srgbClr val="CC0000"/>
              </a:solidFill>
              <a:prstDash val="solid"/>
              <a:miter lim="800000"/>
              <a:headEnd type="none" w="sm" len="sm"/>
              <a:tailEnd type="none" w="sm" len="sm"/>
            </a:ln>
          </p:spPr>
        </p:cxnSp>
      </p:grpSp>
      <p:sp>
        <p:nvSpPr>
          <p:cNvPr id="556" name="Google Shape;556;p19"/>
          <p:cNvSpPr txBox="1"/>
          <p:nvPr/>
        </p:nvSpPr>
        <p:spPr>
          <a:xfrm>
            <a:off x="4170938" y="4497253"/>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Demonstrating creditworthiness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Enabling rental recognition to grow credit score</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br>
              <a:rPr lang="en-US" sz="1100">
                <a:solidFill>
                  <a:srgbClr val="003A42"/>
                </a:solidFill>
                <a:latin typeface="Lato Black"/>
                <a:ea typeface="Lato Black"/>
                <a:cs typeface="Lato Black"/>
                <a:sym typeface="Lato Black"/>
              </a:rPr>
            </a:br>
            <a:r>
              <a:rPr lang="en-US" sz="1100" u="sng">
                <a:solidFill>
                  <a:srgbClr val="00B8CB"/>
                </a:solid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grpSp>
        <p:nvGrpSpPr>
          <p:cNvPr id="557" name="Google Shape;557;p19"/>
          <p:cNvGrpSpPr/>
          <p:nvPr/>
        </p:nvGrpSpPr>
        <p:grpSpPr>
          <a:xfrm>
            <a:off x="3992123" y="1688837"/>
            <a:ext cx="2586644" cy="2149038"/>
            <a:chOff x="6096001" y="1125544"/>
            <a:chExt cx="2463001" cy="2103600"/>
          </a:xfrm>
        </p:grpSpPr>
        <p:sp>
          <p:nvSpPr>
            <p:cNvPr id="558" name="Google Shape;558;p19"/>
            <p:cNvSpPr/>
            <p:nvPr/>
          </p:nvSpPr>
          <p:spPr>
            <a:xfrm>
              <a:off x="6096002" y="1125544"/>
              <a:ext cx="2463000" cy="21036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59" name="Google Shape;559;p19"/>
            <p:cNvCxnSpPr/>
            <p:nvPr/>
          </p:nvCxnSpPr>
          <p:spPr>
            <a:xfrm>
              <a:off x="6096001" y="1153173"/>
              <a:ext cx="2463000" cy="0"/>
            </a:xfrm>
            <a:prstGeom prst="straightConnector1">
              <a:avLst/>
            </a:prstGeom>
            <a:noFill/>
            <a:ln w="63500" cap="flat" cmpd="sng">
              <a:solidFill>
                <a:srgbClr val="1C4587"/>
              </a:solidFill>
              <a:prstDash val="solid"/>
              <a:miter lim="800000"/>
              <a:headEnd type="none" w="sm" len="sm"/>
              <a:tailEnd type="none" w="sm" len="sm"/>
            </a:ln>
          </p:spPr>
        </p:cxnSp>
      </p:grpSp>
      <p:sp>
        <p:nvSpPr>
          <p:cNvPr id="560" name="Google Shape;560;p19"/>
          <p:cNvSpPr txBox="1"/>
          <p:nvPr/>
        </p:nvSpPr>
        <p:spPr>
          <a:xfrm>
            <a:off x="4170963" y="2308518"/>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2020 Platform Awards donations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Open Banking QR code payments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br>
              <a:rPr lang="en-US" sz="1100">
                <a:solidFill>
                  <a:srgbClr val="003A42"/>
                </a:solidFill>
                <a:latin typeface="Lato Black"/>
                <a:ea typeface="Lato Black"/>
                <a:cs typeface="Lato Black"/>
                <a:sym typeface="Lato Black"/>
              </a:rPr>
            </a:br>
            <a:r>
              <a:rPr lang="en-US" sz="1100" u="sng">
                <a:solidFill>
                  <a:srgbClr val="00B8CB"/>
                </a:solid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Read our Case Study</a:t>
            </a:r>
            <a:endParaRPr sz="1100">
              <a:solidFill>
                <a:srgbClr val="003A42"/>
              </a:solidFill>
              <a:latin typeface="Lato Black"/>
              <a:ea typeface="Lato Black"/>
              <a:cs typeface="Lato Black"/>
              <a:sym typeface="Lato Black"/>
            </a:endParaRPr>
          </a:p>
        </p:txBody>
      </p:sp>
      <p:grpSp>
        <p:nvGrpSpPr>
          <p:cNvPr id="561" name="Google Shape;561;p19"/>
          <p:cNvGrpSpPr/>
          <p:nvPr/>
        </p:nvGrpSpPr>
        <p:grpSpPr>
          <a:xfrm>
            <a:off x="6612500" y="4225352"/>
            <a:ext cx="2586653" cy="1795053"/>
            <a:chOff x="6095991" y="1125537"/>
            <a:chExt cx="2463010" cy="1757100"/>
          </a:xfrm>
        </p:grpSpPr>
        <p:sp>
          <p:nvSpPr>
            <p:cNvPr id="562" name="Google Shape;562;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63" name="Google Shape;563;p19"/>
            <p:cNvCxnSpPr/>
            <p:nvPr/>
          </p:nvCxnSpPr>
          <p:spPr>
            <a:xfrm>
              <a:off x="6096001" y="1153173"/>
              <a:ext cx="2463000" cy="0"/>
            </a:xfrm>
            <a:prstGeom prst="straightConnector1">
              <a:avLst/>
            </a:prstGeom>
            <a:noFill/>
            <a:ln w="63500" cap="flat" cmpd="sng">
              <a:solidFill>
                <a:srgbClr val="FF0000"/>
              </a:solidFill>
              <a:prstDash val="solid"/>
              <a:miter lim="800000"/>
              <a:headEnd type="none" w="sm" len="sm"/>
              <a:tailEnd type="none" w="sm" len="sm"/>
            </a:ln>
          </p:spPr>
        </p:cxnSp>
      </p:grpSp>
      <p:sp>
        <p:nvSpPr>
          <p:cNvPr id="564" name="Google Shape;564;p19"/>
          <p:cNvSpPr txBox="1"/>
          <p:nvPr/>
        </p:nvSpPr>
        <p:spPr>
          <a:xfrm>
            <a:off x="6791350" y="4807514"/>
            <a:ext cx="2229000" cy="9024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Tariff eligibility for low-income households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One-time look up benefits payments</a:t>
            </a:r>
            <a:endParaRPr sz="1100">
              <a:solidFill>
                <a:srgbClr val="003A42"/>
              </a:solidFill>
              <a:latin typeface="Lato Black"/>
              <a:ea typeface="Lato Black"/>
              <a:cs typeface="Lato Black"/>
              <a:sym typeface="Lato Black"/>
            </a:endParaRPr>
          </a:p>
        </p:txBody>
      </p:sp>
      <p:sp>
        <p:nvSpPr>
          <p:cNvPr id="565" name="Google Shape;565;p19"/>
          <p:cNvSpPr txBox="1"/>
          <p:nvPr/>
        </p:nvSpPr>
        <p:spPr>
          <a:xfrm rot="-5400000">
            <a:off x="84925" y="2578550"/>
            <a:ext cx="2152200" cy="3540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1100">
                <a:solidFill>
                  <a:srgbClr val="ACC8EA"/>
                </a:solidFill>
                <a:latin typeface="Lato Black"/>
                <a:ea typeface="Lato Black"/>
                <a:cs typeface="Lato Black"/>
                <a:sym typeface="Lato Black"/>
              </a:rPr>
              <a:t>Fast, low-cost Payments</a:t>
            </a:r>
            <a:endParaRPr sz="1100">
              <a:solidFill>
                <a:srgbClr val="ACC8EA"/>
              </a:solidFill>
              <a:latin typeface="Lato Black"/>
              <a:ea typeface="Lato Black"/>
              <a:cs typeface="Lato Black"/>
              <a:sym typeface="Lato Black"/>
            </a:endParaRPr>
          </a:p>
        </p:txBody>
      </p:sp>
      <p:sp>
        <p:nvSpPr>
          <p:cNvPr id="566" name="Google Shape;566;p19"/>
          <p:cNvSpPr txBox="1"/>
          <p:nvPr/>
        </p:nvSpPr>
        <p:spPr>
          <a:xfrm rot="-5400000">
            <a:off x="120075" y="4775088"/>
            <a:ext cx="2152200" cy="3540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1100">
                <a:solidFill>
                  <a:srgbClr val="ACC8EA"/>
                </a:solidFill>
                <a:latin typeface="Lato Black"/>
                <a:ea typeface="Lato Black"/>
                <a:cs typeface="Lato Black"/>
                <a:sym typeface="Lato Black"/>
              </a:rPr>
              <a:t>Automating Processes</a:t>
            </a:r>
            <a:endParaRPr sz="1100">
              <a:solidFill>
                <a:srgbClr val="ACC8EA"/>
              </a:solidFill>
              <a:latin typeface="Lato Black"/>
              <a:ea typeface="Lato Black"/>
              <a:cs typeface="Lato Black"/>
              <a:sym typeface="Lato Black"/>
            </a:endParaRPr>
          </a:p>
        </p:txBody>
      </p:sp>
      <p:sp>
        <p:nvSpPr>
          <p:cNvPr id="567" name="Google Shape;567;p19"/>
          <p:cNvSpPr txBox="1"/>
          <p:nvPr/>
        </p:nvSpPr>
        <p:spPr>
          <a:xfrm>
            <a:off x="1291117"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2019</a:t>
            </a:r>
            <a:endParaRPr sz="1100">
              <a:solidFill>
                <a:srgbClr val="ACC8EA"/>
              </a:solidFill>
              <a:latin typeface="Lato Black"/>
              <a:ea typeface="Lato Black"/>
              <a:cs typeface="Lato Black"/>
              <a:sym typeface="Lato Black"/>
            </a:endParaRPr>
          </a:p>
        </p:txBody>
      </p:sp>
      <p:sp>
        <p:nvSpPr>
          <p:cNvPr id="568" name="Google Shape;568;p19"/>
          <p:cNvSpPr txBox="1"/>
          <p:nvPr/>
        </p:nvSpPr>
        <p:spPr>
          <a:xfrm>
            <a:off x="3892705"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2020</a:t>
            </a:r>
            <a:endParaRPr sz="1100">
              <a:solidFill>
                <a:srgbClr val="ACC8EA"/>
              </a:solidFill>
              <a:latin typeface="Lato Black"/>
              <a:ea typeface="Lato Black"/>
              <a:cs typeface="Lato Black"/>
              <a:sym typeface="Lato Black"/>
            </a:endParaRPr>
          </a:p>
        </p:txBody>
      </p:sp>
      <p:sp>
        <p:nvSpPr>
          <p:cNvPr id="569" name="Google Shape;569;p19"/>
          <p:cNvSpPr txBox="1"/>
          <p:nvPr/>
        </p:nvSpPr>
        <p:spPr>
          <a:xfrm>
            <a:off x="6503662"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2021</a:t>
            </a:r>
            <a:endParaRPr sz="1100">
              <a:solidFill>
                <a:srgbClr val="ACC8EA"/>
              </a:solidFill>
              <a:latin typeface="Lato Black"/>
              <a:ea typeface="Lato Black"/>
              <a:cs typeface="Lato Black"/>
              <a:sym typeface="Lato Black"/>
            </a:endParaRPr>
          </a:p>
        </p:txBody>
      </p:sp>
      <p:sp>
        <p:nvSpPr>
          <p:cNvPr id="570" name="Google Shape;570;p19"/>
          <p:cNvSpPr txBox="1"/>
          <p:nvPr/>
        </p:nvSpPr>
        <p:spPr>
          <a:xfrm>
            <a:off x="9114618" y="6395929"/>
            <a:ext cx="2152200" cy="3540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2022</a:t>
            </a:r>
            <a:endParaRPr sz="1100">
              <a:solidFill>
                <a:srgbClr val="ACC8EA"/>
              </a:solidFill>
              <a:latin typeface="Lato Black"/>
              <a:ea typeface="Lato Black"/>
              <a:cs typeface="Lato Black"/>
              <a:sym typeface="Lato Black"/>
            </a:endParaRPr>
          </a:p>
        </p:txBody>
      </p:sp>
      <p:pic>
        <p:nvPicPr>
          <p:cNvPr id="571" name="Google Shape;571;p19"/>
          <p:cNvPicPr preferRelativeResize="0"/>
          <p:nvPr/>
        </p:nvPicPr>
        <p:blipFill rotWithShape="1">
          <a:blip r:embed="rId5">
            <a:alphaModFix/>
          </a:blip>
          <a:srcRect/>
          <a:stretch/>
        </p:blipFill>
        <p:spPr>
          <a:xfrm>
            <a:off x="1550567" y="4053337"/>
            <a:ext cx="749071" cy="421353"/>
          </a:xfrm>
          <a:prstGeom prst="rect">
            <a:avLst/>
          </a:prstGeom>
          <a:noFill/>
          <a:ln>
            <a:noFill/>
          </a:ln>
        </p:spPr>
      </p:pic>
      <p:pic>
        <p:nvPicPr>
          <p:cNvPr id="572" name="Google Shape;572;p19" descr="The Big Exchange. Where your money counts for more"/>
          <p:cNvPicPr preferRelativeResize="0"/>
          <p:nvPr/>
        </p:nvPicPr>
        <p:blipFill rotWithShape="1">
          <a:blip r:embed="rId6">
            <a:alphaModFix/>
          </a:blip>
          <a:srcRect/>
          <a:stretch/>
        </p:blipFill>
        <p:spPr>
          <a:xfrm>
            <a:off x="4181888" y="4102950"/>
            <a:ext cx="548363" cy="310750"/>
          </a:xfrm>
          <a:prstGeom prst="rect">
            <a:avLst/>
          </a:prstGeom>
          <a:noFill/>
          <a:ln>
            <a:noFill/>
          </a:ln>
        </p:spPr>
      </p:pic>
      <p:pic>
        <p:nvPicPr>
          <p:cNvPr id="573" name="Google Shape;573;p19" descr="Schroders - Schroders"/>
          <p:cNvPicPr preferRelativeResize="0"/>
          <p:nvPr/>
        </p:nvPicPr>
        <p:blipFill rotWithShape="1">
          <a:blip r:embed="rId7">
            <a:alphaModFix/>
          </a:blip>
          <a:srcRect l="20285" t="26404" r="18020" b="30772"/>
          <a:stretch/>
        </p:blipFill>
        <p:spPr>
          <a:xfrm>
            <a:off x="4161594" y="1939327"/>
            <a:ext cx="1006569" cy="234800"/>
          </a:xfrm>
          <a:prstGeom prst="rect">
            <a:avLst/>
          </a:prstGeom>
          <a:noFill/>
          <a:ln>
            <a:noFill/>
          </a:ln>
        </p:spPr>
      </p:pic>
      <p:pic>
        <p:nvPicPr>
          <p:cNvPr id="574" name="Google Shape;574;p19"/>
          <p:cNvPicPr preferRelativeResize="0"/>
          <p:nvPr/>
        </p:nvPicPr>
        <p:blipFill rotWithShape="1">
          <a:blip r:embed="rId8">
            <a:alphaModFix/>
          </a:blip>
          <a:srcRect/>
          <a:stretch/>
        </p:blipFill>
        <p:spPr>
          <a:xfrm>
            <a:off x="6805381" y="4453546"/>
            <a:ext cx="978534" cy="259919"/>
          </a:xfrm>
          <a:prstGeom prst="rect">
            <a:avLst/>
          </a:prstGeom>
          <a:noFill/>
          <a:ln>
            <a:noFill/>
          </a:ln>
        </p:spPr>
      </p:pic>
      <p:grpSp>
        <p:nvGrpSpPr>
          <p:cNvPr id="575" name="Google Shape;575;p19"/>
          <p:cNvGrpSpPr/>
          <p:nvPr/>
        </p:nvGrpSpPr>
        <p:grpSpPr>
          <a:xfrm>
            <a:off x="6612475" y="2392145"/>
            <a:ext cx="2586653" cy="1795053"/>
            <a:chOff x="6095991" y="1125537"/>
            <a:chExt cx="2463010" cy="1757100"/>
          </a:xfrm>
        </p:grpSpPr>
        <p:sp>
          <p:nvSpPr>
            <p:cNvPr id="576" name="Google Shape;576;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77" name="Google Shape;577;p19"/>
            <p:cNvCxnSpPr/>
            <p:nvPr/>
          </p:nvCxnSpPr>
          <p:spPr>
            <a:xfrm>
              <a:off x="6096001" y="1153173"/>
              <a:ext cx="2463000" cy="0"/>
            </a:xfrm>
            <a:prstGeom prst="straightConnector1">
              <a:avLst/>
            </a:prstGeom>
            <a:noFill/>
            <a:ln w="63500" cap="flat" cmpd="sng">
              <a:solidFill>
                <a:srgbClr val="003A42"/>
              </a:solidFill>
              <a:prstDash val="solid"/>
              <a:miter lim="800000"/>
              <a:headEnd type="none" w="sm" len="sm"/>
              <a:tailEnd type="none" w="sm" len="sm"/>
            </a:ln>
          </p:spPr>
        </p:cxnSp>
      </p:grpSp>
      <p:sp>
        <p:nvSpPr>
          <p:cNvPr id="578" name="Google Shape;578;p19"/>
          <p:cNvSpPr txBox="1"/>
          <p:nvPr/>
        </p:nvSpPr>
        <p:spPr>
          <a:xfrm>
            <a:off x="6791325" y="2974307"/>
            <a:ext cx="2229000" cy="11226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Impact of Debit Card friction on ISA funding </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Open Banking payments for sweeping into savings accounts</a:t>
            </a:r>
            <a:endParaRPr sz="1100">
              <a:solidFill>
                <a:srgbClr val="003A42"/>
              </a:solidFill>
              <a:latin typeface="Lato Black"/>
              <a:ea typeface="Lato Black"/>
              <a:cs typeface="Lato Black"/>
              <a:sym typeface="Lato Black"/>
            </a:endParaRPr>
          </a:p>
        </p:txBody>
      </p:sp>
      <p:grpSp>
        <p:nvGrpSpPr>
          <p:cNvPr id="579" name="Google Shape;579;p19"/>
          <p:cNvGrpSpPr/>
          <p:nvPr/>
        </p:nvGrpSpPr>
        <p:grpSpPr>
          <a:xfrm>
            <a:off x="6612513" y="558945"/>
            <a:ext cx="2586653" cy="1795053"/>
            <a:chOff x="6095991" y="1125537"/>
            <a:chExt cx="2463010" cy="1757100"/>
          </a:xfrm>
        </p:grpSpPr>
        <p:sp>
          <p:nvSpPr>
            <p:cNvPr id="580" name="Google Shape;580;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81" name="Google Shape;581;p19"/>
            <p:cNvCxnSpPr/>
            <p:nvPr/>
          </p:nvCxnSpPr>
          <p:spPr>
            <a:xfrm>
              <a:off x="6096001" y="1153173"/>
              <a:ext cx="2463000" cy="0"/>
            </a:xfrm>
            <a:prstGeom prst="straightConnector1">
              <a:avLst/>
            </a:prstGeom>
            <a:noFill/>
            <a:ln w="63500" cap="flat" cmpd="sng">
              <a:solidFill>
                <a:srgbClr val="6AA84F"/>
              </a:solidFill>
              <a:prstDash val="solid"/>
              <a:miter lim="800000"/>
              <a:headEnd type="none" w="sm" len="sm"/>
              <a:tailEnd type="none" w="sm" len="sm"/>
            </a:ln>
          </p:spPr>
        </p:cxnSp>
      </p:grpSp>
      <p:sp>
        <p:nvSpPr>
          <p:cNvPr id="582" name="Google Shape;582;p19"/>
          <p:cNvSpPr txBox="1"/>
          <p:nvPr/>
        </p:nvSpPr>
        <p:spPr>
          <a:xfrm>
            <a:off x="6791363" y="1141107"/>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SME cost of payments/impact on cashflow</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SME Open Banking payment and invoice management app</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endParaRPr sz="1100">
              <a:solidFill>
                <a:srgbClr val="003A42"/>
              </a:solidFill>
              <a:latin typeface="Lato Black"/>
              <a:ea typeface="Lato Black"/>
              <a:cs typeface="Lato Black"/>
              <a:sym typeface="Lato Black"/>
            </a:endParaRPr>
          </a:p>
        </p:txBody>
      </p:sp>
      <p:grpSp>
        <p:nvGrpSpPr>
          <p:cNvPr id="583" name="Google Shape;583;p19"/>
          <p:cNvGrpSpPr/>
          <p:nvPr/>
        </p:nvGrpSpPr>
        <p:grpSpPr>
          <a:xfrm>
            <a:off x="9232950" y="4225352"/>
            <a:ext cx="2586653" cy="1795053"/>
            <a:chOff x="6095991" y="1125537"/>
            <a:chExt cx="2463010" cy="1757100"/>
          </a:xfrm>
        </p:grpSpPr>
        <p:sp>
          <p:nvSpPr>
            <p:cNvPr id="584" name="Google Shape;584;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85" name="Google Shape;585;p19"/>
            <p:cNvCxnSpPr/>
            <p:nvPr/>
          </p:nvCxnSpPr>
          <p:spPr>
            <a:xfrm>
              <a:off x="6096001" y="1153173"/>
              <a:ext cx="2463000" cy="0"/>
            </a:xfrm>
            <a:prstGeom prst="straightConnector1">
              <a:avLst/>
            </a:prstGeom>
            <a:noFill/>
            <a:ln w="63500" cap="flat" cmpd="sng">
              <a:solidFill>
                <a:srgbClr val="741B47"/>
              </a:solidFill>
              <a:prstDash val="solid"/>
              <a:miter lim="800000"/>
              <a:headEnd type="none" w="sm" len="sm"/>
              <a:tailEnd type="none" w="sm" len="sm"/>
            </a:ln>
          </p:spPr>
        </p:cxnSp>
      </p:grpSp>
      <p:sp>
        <p:nvSpPr>
          <p:cNvPr id="586" name="Google Shape;586;p19"/>
          <p:cNvSpPr txBox="1"/>
          <p:nvPr/>
        </p:nvSpPr>
        <p:spPr>
          <a:xfrm>
            <a:off x="9411800" y="4807514"/>
            <a:ext cx="2229000" cy="11226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Retaining and winning corporate clients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Whitelabel employee engagement tools with unique data insights</a:t>
            </a:r>
            <a:endParaRPr sz="1100">
              <a:solidFill>
                <a:srgbClr val="003A42"/>
              </a:solidFill>
              <a:latin typeface="Lato Black"/>
              <a:ea typeface="Lato Black"/>
              <a:cs typeface="Lato Black"/>
              <a:sym typeface="Lato Black"/>
            </a:endParaRPr>
          </a:p>
        </p:txBody>
      </p:sp>
      <p:grpSp>
        <p:nvGrpSpPr>
          <p:cNvPr id="587" name="Google Shape;587;p19"/>
          <p:cNvGrpSpPr/>
          <p:nvPr/>
        </p:nvGrpSpPr>
        <p:grpSpPr>
          <a:xfrm>
            <a:off x="9232925" y="2392145"/>
            <a:ext cx="2586653" cy="1795053"/>
            <a:chOff x="6095991" y="1125537"/>
            <a:chExt cx="2463010" cy="1757100"/>
          </a:xfrm>
        </p:grpSpPr>
        <p:sp>
          <p:nvSpPr>
            <p:cNvPr id="588" name="Google Shape;588;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89" name="Google Shape;589;p19"/>
            <p:cNvCxnSpPr/>
            <p:nvPr/>
          </p:nvCxnSpPr>
          <p:spPr>
            <a:xfrm>
              <a:off x="6096001" y="1153173"/>
              <a:ext cx="2463000" cy="0"/>
            </a:xfrm>
            <a:prstGeom prst="straightConnector1">
              <a:avLst/>
            </a:prstGeom>
            <a:noFill/>
            <a:ln w="63500" cap="flat" cmpd="sng">
              <a:solidFill>
                <a:srgbClr val="1155CC"/>
              </a:solidFill>
              <a:prstDash val="solid"/>
              <a:miter lim="800000"/>
              <a:headEnd type="none" w="sm" len="sm"/>
              <a:tailEnd type="none" w="sm" len="sm"/>
            </a:ln>
          </p:spPr>
        </p:cxnSp>
      </p:grpSp>
      <p:sp>
        <p:nvSpPr>
          <p:cNvPr id="590" name="Google Shape;590;p19"/>
          <p:cNvSpPr txBox="1"/>
          <p:nvPr/>
        </p:nvSpPr>
        <p:spPr>
          <a:xfrm>
            <a:off x="9411775" y="2974307"/>
            <a:ext cx="2229000" cy="11226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Fees prohibitive for in-store card payments </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Low cost, branded payment solution embedded at POS</a:t>
            </a:r>
            <a:endParaRPr sz="1100">
              <a:solidFill>
                <a:srgbClr val="003A42"/>
              </a:solidFill>
              <a:latin typeface="Lato Black"/>
              <a:ea typeface="Lato Black"/>
              <a:cs typeface="Lato Black"/>
              <a:sym typeface="Lato Black"/>
            </a:endParaRPr>
          </a:p>
        </p:txBody>
      </p:sp>
      <p:grpSp>
        <p:nvGrpSpPr>
          <p:cNvPr id="591" name="Google Shape;591;p19"/>
          <p:cNvGrpSpPr/>
          <p:nvPr/>
        </p:nvGrpSpPr>
        <p:grpSpPr>
          <a:xfrm>
            <a:off x="9232963" y="558945"/>
            <a:ext cx="2586653" cy="1795053"/>
            <a:chOff x="6095991" y="1125537"/>
            <a:chExt cx="2463010" cy="1757100"/>
          </a:xfrm>
        </p:grpSpPr>
        <p:sp>
          <p:nvSpPr>
            <p:cNvPr id="592" name="Google Shape;592;p19"/>
            <p:cNvSpPr/>
            <p:nvPr/>
          </p:nvSpPr>
          <p:spPr>
            <a:xfrm>
              <a:off x="6095991" y="1125537"/>
              <a:ext cx="2463000" cy="1757100"/>
            </a:xfrm>
            <a:prstGeom prst="rect">
              <a:avLst/>
            </a:prstGeom>
            <a:solidFill>
              <a:srgbClr val="FEFFFF"/>
            </a:solidFill>
            <a:ln>
              <a:noFill/>
            </a:ln>
            <a:effectLst>
              <a:outerShdw blurRad="242888" dist="76200" dir="2640000" algn="ctr" rotWithShape="0">
                <a:srgbClr val="000000">
                  <a:alpha val="100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cxnSp>
          <p:nvCxnSpPr>
            <p:cNvPr id="593" name="Google Shape;593;p19"/>
            <p:cNvCxnSpPr/>
            <p:nvPr/>
          </p:nvCxnSpPr>
          <p:spPr>
            <a:xfrm>
              <a:off x="6096001" y="1153173"/>
              <a:ext cx="2463000" cy="0"/>
            </a:xfrm>
            <a:prstGeom prst="straightConnector1">
              <a:avLst/>
            </a:prstGeom>
            <a:noFill/>
            <a:ln w="63500" cap="flat" cmpd="sng">
              <a:solidFill>
                <a:srgbClr val="003A42"/>
              </a:solidFill>
              <a:prstDash val="solid"/>
              <a:miter lim="800000"/>
              <a:headEnd type="none" w="sm" len="sm"/>
              <a:tailEnd type="none" w="sm" len="sm"/>
            </a:ln>
          </p:spPr>
        </p:cxnSp>
      </p:grpSp>
      <p:sp>
        <p:nvSpPr>
          <p:cNvPr id="594" name="Google Shape;594;p19"/>
          <p:cNvSpPr txBox="1"/>
          <p:nvPr/>
        </p:nvSpPr>
        <p:spPr>
          <a:xfrm>
            <a:off x="9411813" y="1141107"/>
            <a:ext cx="2229000" cy="13425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Problem</a:t>
            </a:r>
            <a:r>
              <a:rPr lang="en-US" sz="1100">
                <a:solidFill>
                  <a:srgbClr val="003A42"/>
                </a:solidFill>
                <a:latin typeface="Lato Black"/>
                <a:ea typeface="Lato Black"/>
                <a:cs typeface="Lato Black"/>
                <a:sym typeface="Lato Black"/>
              </a:rPr>
              <a:t> Fees prohibitive for online, regular credit card repayments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r>
              <a:rPr lang="en-US" sz="1100">
                <a:solidFill>
                  <a:srgbClr val="ACC8EA"/>
                </a:solidFill>
                <a:latin typeface="Lato Black"/>
                <a:ea typeface="Lato Black"/>
                <a:cs typeface="Lato Black"/>
                <a:sym typeface="Lato Black"/>
              </a:rPr>
              <a:t>Solution</a:t>
            </a:r>
            <a:r>
              <a:rPr lang="en-US" sz="1100">
                <a:solidFill>
                  <a:srgbClr val="003A42"/>
                </a:solidFill>
                <a:latin typeface="Lato Black"/>
                <a:ea typeface="Lato Black"/>
                <a:cs typeface="Lato Black"/>
                <a:sym typeface="Lato Black"/>
              </a:rPr>
              <a:t> Open Banking payments</a:t>
            </a:r>
            <a:endParaRPr sz="1100">
              <a:solidFill>
                <a:srgbClr val="003A42"/>
              </a:solidFill>
              <a:latin typeface="Lato Black"/>
              <a:ea typeface="Lato Black"/>
              <a:cs typeface="Lato Black"/>
              <a:sym typeface="Lato Black"/>
            </a:endParaRPr>
          </a:p>
          <a:p>
            <a:pPr marL="0" marR="0" lvl="0" indent="0" algn="l" rtl="0">
              <a:lnSpc>
                <a:spcPct val="130000"/>
              </a:lnSpc>
              <a:spcBef>
                <a:spcPts val="0"/>
              </a:spcBef>
              <a:spcAft>
                <a:spcPts val="0"/>
              </a:spcAft>
              <a:buNone/>
            </a:pPr>
            <a:endParaRPr sz="1100">
              <a:solidFill>
                <a:srgbClr val="003A42"/>
              </a:solidFill>
              <a:latin typeface="Lato Black"/>
              <a:ea typeface="Lato Black"/>
              <a:cs typeface="Lato Black"/>
              <a:sym typeface="Lato Black"/>
            </a:endParaRPr>
          </a:p>
        </p:txBody>
      </p:sp>
      <p:sp>
        <p:nvSpPr>
          <p:cNvPr id="595" name="Google Shape;595;p19"/>
          <p:cNvSpPr txBox="1"/>
          <p:nvPr/>
        </p:nvSpPr>
        <p:spPr>
          <a:xfrm>
            <a:off x="6709350" y="2573300"/>
            <a:ext cx="1061100" cy="3540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US" sz="1100">
                <a:solidFill>
                  <a:srgbClr val="003A42"/>
                </a:solidFill>
                <a:latin typeface="Lato Black"/>
                <a:ea typeface="Lato Black"/>
                <a:cs typeface="Lato Black"/>
                <a:sym typeface="Lato Black"/>
              </a:rPr>
              <a:t>CMA9 Bank</a:t>
            </a:r>
            <a:endParaRPr sz="1100">
              <a:solidFill>
                <a:srgbClr val="003A42"/>
              </a:solidFill>
              <a:latin typeface="Lato Black"/>
              <a:ea typeface="Lato Black"/>
              <a:cs typeface="Lato Black"/>
              <a:sym typeface="Lato Black"/>
            </a:endParaRPr>
          </a:p>
        </p:txBody>
      </p:sp>
      <p:grpSp>
        <p:nvGrpSpPr>
          <p:cNvPr id="596" name="Google Shape;596;p19"/>
          <p:cNvGrpSpPr/>
          <p:nvPr/>
        </p:nvGrpSpPr>
        <p:grpSpPr>
          <a:xfrm>
            <a:off x="6791373" y="742126"/>
            <a:ext cx="1114899" cy="234794"/>
            <a:chOff x="3556950" y="-193714"/>
            <a:chExt cx="836195" cy="176100"/>
          </a:xfrm>
        </p:grpSpPr>
        <p:pic>
          <p:nvPicPr>
            <p:cNvPr id="597" name="Google Shape;597;p19"/>
            <p:cNvPicPr preferRelativeResize="0"/>
            <p:nvPr/>
          </p:nvPicPr>
          <p:blipFill rotWithShape="1">
            <a:blip r:embed="rId9">
              <a:alphaModFix/>
            </a:blip>
            <a:srcRect/>
            <a:stretch/>
          </p:blipFill>
          <p:spPr>
            <a:xfrm>
              <a:off x="4057550" y="-193714"/>
              <a:ext cx="335595" cy="176100"/>
            </a:xfrm>
            <a:prstGeom prst="rect">
              <a:avLst/>
            </a:prstGeom>
            <a:noFill/>
            <a:ln>
              <a:noFill/>
            </a:ln>
          </p:spPr>
        </p:pic>
        <p:pic>
          <p:nvPicPr>
            <p:cNvPr id="598" name="Google Shape;598;p19"/>
            <p:cNvPicPr preferRelativeResize="0"/>
            <p:nvPr/>
          </p:nvPicPr>
          <p:blipFill rotWithShape="1">
            <a:blip r:embed="rId10">
              <a:alphaModFix/>
            </a:blip>
            <a:srcRect t="31403" b="30833"/>
            <a:stretch/>
          </p:blipFill>
          <p:spPr>
            <a:xfrm>
              <a:off x="3556950" y="-182933"/>
              <a:ext cx="409300" cy="154551"/>
            </a:xfrm>
            <a:prstGeom prst="rect">
              <a:avLst/>
            </a:prstGeom>
            <a:noFill/>
            <a:ln>
              <a:noFill/>
            </a:ln>
          </p:spPr>
        </p:pic>
      </p:grpSp>
      <p:pic>
        <p:nvPicPr>
          <p:cNvPr id="599" name="Google Shape;599;p19"/>
          <p:cNvPicPr preferRelativeResize="0"/>
          <p:nvPr/>
        </p:nvPicPr>
        <p:blipFill rotWithShape="1">
          <a:blip r:embed="rId11">
            <a:alphaModFix/>
          </a:blip>
          <a:srcRect l="19184" t="36711" r="19582" b="35389"/>
          <a:stretch/>
        </p:blipFill>
        <p:spPr>
          <a:xfrm>
            <a:off x="9411699" y="4420832"/>
            <a:ext cx="1114901" cy="267517"/>
          </a:xfrm>
          <a:prstGeom prst="rect">
            <a:avLst/>
          </a:prstGeom>
          <a:noFill/>
          <a:ln>
            <a:noFill/>
          </a:ln>
        </p:spPr>
      </p:pic>
      <p:pic>
        <p:nvPicPr>
          <p:cNvPr id="600" name="Google Shape;600;p19"/>
          <p:cNvPicPr preferRelativeResize="0"/>
          <p:nvPr/>
        </p:nvPicPr>
        <p:blipFill rotWithShape="1">
          <a:blip r:embed="rId12">
            <a:alphaModFix/>
          </a:blip>
          <a:srcRect t="21467" b="25670"/>
          <a:stretch/>
        </p:blipFill>
        <p:spPr>
          <a:xfrm>
            <a:off x="9411627" y="2600173"/>
            <a:ext cx="816134" cy="267525"/>
          </a:xfrm>
          <a:prstGeom prst="rect">
            <a:avLst/>
          </a:prstGeom>
          <a:noFill/>
          <a:ln>
            <a:noFill/>
          </a:ln>
        </p:spPr>
      </p:pic>
      <p:sp>
        <p:nvSpPr>
          <p:cNvPr id="601" name="Google Shape;601;p19"/>
          <p:cNvSpPr txBox="1"/>
          <p:nvPr/>
        </p:nvSpPr>
        <p:spPr>
          <a:xfrm>
            <a:off x="9336597" y="721195"/>
            <a:ext cx="1061100" cy="3540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US" sz="1100">
                <a:solidFill>
                  <a:srgbClr val="003A42"/>
                </a:solidFill>
                <a:latin typeface="Lato Black"/>
                <a:ea typeface="Lato Black"/>
                <a:cs typeface="Lato Black"/>
                <a:sym typeface="Lato Black"/>
              </a:rPr>
              <a:t>CMA9 Bank</a:t>
            </a:r>
            <a:endParaRPr sz="1100">
              <a:solidFill>
                <a:srgbClr val="003A42"/>
              </a:solidFill>
              <a:latin typeface="Lato Black"/>
              <a:ea typeface="Lato Black"/>
              <a:cs typeface="Lato Black"/>
              <a:sym typeface="Lato Black"/>
            </a:endParaRPr>
          </a:p>
        </p:txBody>
      </p:sp>
      <p:sp>
        <p:nvSpPr>
          <p:cNvPr id="602" name="Google Shape;602;p19"/>
          <p:cNvSpPr txBox="1">
            <a:spLocks noGrp="1"/>
          </p:cNvSpPr>
          <p:nvPr>
            <p:ph type="title"/>
          </p:nvPr>
        </p:nvSpPr>
        <p:spPr>
          <a:xfrm>
            <a:off x="1373175" y="559125"/>
            <a:ext cx="5030400" cy="952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am Profiles">
  <p:cSld name="CUSTOM_46">
    <p:spTree>
      <p:nvGrpSpPr>
        <p:cNvPr id="1" name="Shape 603"/>
        <p:cNvGrpSpPr/>
        <p:nvPr/>
      </p:nvGrpSpPr>
      <p:grpSpPr>
        <a:xfrm>
          <a:off x="0" y="0"/>
          <a:ext cx="0" cy="0"/>
          <a:chOff x="0" y="0"/>
          <a:chExt cx="0" cy="0"/>
        </a:xfrm>
      </p:grpSpPr>
      <p:sp>
        <p:nvSpPr>
          <p:cNvPr id="604" name="Google Shape;604;p20"/>
          <p:cNvSpPr/>
          <p:nvPr/>
        </p:nvSpPr>
        <p:spPr>
          <a:xfrm>
            <a:off x="308125" y="999325"/>
            <a:ext cx="2232900" cy="5100000"/>
          </a:xfrm>
          <a:prstGeom prst="rect">
            <a:avLst/>
          </a:prstGeom>
          <a:solidFill>
            <a:srgbClr val="FEFFFF"/>
          </a:solidFill>
          <a:ln>
            <a:noFill/>
          </a:ln>
          <a:effectLst>
            <a:outerShdw blurRad="285750" dist="12700" dir="5400000" algn="t" rotWithShape="0">
              <a:srgbClr val="AAB1C9">
                <a:alpha val="14900"/>
              </a:srgbClr>
            </a:outerShdw>
          </a:effectLst>
        </p:spPr>
        <p:txBody>
          <a:bodyPr spcFirstLastPara="1" wrap="square" lIns="252000" tIns="2700000" rIns="252000" bIns="45700" anchor="t" anchorCtr="0">
            <a:noAutofit/>
          </a:bodyPr>
          <a:lstStyle/>
          <a:p>
            <a:pPr marL="0" marR="0" lvl="0" indent="0" algn="l" rtl="0">
              <a:spcBef>
                <a:spcPts val="0"/>
              </a:spcBef>
              <a:spcAft>
                <a:spcPts val="0"/>
              </a:spcAft>
              <a:buNone/>
            </a:pPr>
            <a:endParaRPr sz="1100" b="1">
              <a:solidFill>
                <a:srgbClr val="003A42"/>
              </a:solidFill>
              <a:latin typeface="Lato"/>
              <a:ea typeface="Lato"/>
              <a:cs typeface="Lato"/>
              <a:sym typeface="Lato"/>
            </a:endParaRPr>
          </a:p>
          <a:p>
            <a:pPr marL="0" marR="0" lvl="0" indent="0" algn="l" rtl="0">
              <a:spcBef>
                <a:spcPts val="0"/>
              </a:spcBef>
              <a:spcAft>
                <a:spcPts val="0"/>
              </a:spcAft>
              <a:buNone/>
            </a:pPr>
            <a:endParaRPr sz="1100" b="1">
              <a:solidFill>
                <a:srgbClr val="003A42"/>
              </a:solidFill>
              <a:latin typeface="Lato"/>
              <a:ea typeface="Lato"/>
              <a:cs typeface="Lato"/>
              <a:sym typeface="Lato"/>
            </a:endParaRPr>
          </a:p>
        </p:txBody>
      </p:sp>
      <p:sp>
        <p:nvSpPr>
          <p:cNvPr id="605" name="Google Shape;605;p20"/>
          <p:cNvSpPr/>
          <p:nvPr/>
        </p:nvSpPr>
        <p:spPr>
          <a:xfrm>
            <a:off x="2660500" y="999325"/>
            <a:ext cx="2232900" cy="5100000"/>
          </a:xfrm>
          <a:prstGeom prst="rect">
            <a:avLst/>
          </a:prstGeom>
          <a:solidFill>
            <a:srgbClr val="FEFFFF"/>
          </a:solidFill>
          <a:ln>
            <a:noFill/>
          </a:ln>
          <a:effectLst>
            <a:outerShdw blurRad="285750" dist="12700" dir="5400000" algn="t" rotWithShape="0">
              <a:srgbClr val="AAB1C9">
                <a:alpha val="14900"/>
              </a:srgbClr>
            </a:outerShdw>
          </a:effectLst>
        </p:spPr>
        <p:txBody>
          <a:bodyPr spcFirstLastPara="1" wrap="square" lIns="252000" tIns="2700000" rIns="252000" bIns="45700" anchor="t" anchorCtr="0">
            <a:noAutofit/>
          </a:bodyPr>
          <a:lstStyle/>
          <a:p>
            <a:pPr marL="0" marR="0" lvl="0" indent="0" algn="l" rtl="0">
              <a:spcBef>
                <a:spcPts val="0"/>
              </a:spcBef>
              <a:spcAft>
                <a:spcPts val="0"/>
              </a:spcAft>
              <a:buNone/>
            </a:pPr>
            <a:endParaRPr/>
          </a:p>
        </p:txBody>
      </p:sp>
      <p:sp>
        <p:nvSpPr>
          <p:cNvPr id="606" name="Google Shape;606;p20"/>
          <p:cNvSpPr/>
          <p:nvPr/>
        </p:nvSpPr>
        <p:spPr>
          <a:xfrm>
            <a:off x="5012880" y="999325"/>
            <a:ext cx="2232900" cy="5100000"/>
          </a:xfrm>
          <a:prstGeom prst="rect">
            <a:avLst/>
          </a:prstGeom>
          <a:solidFill>
            <a:srgbClr val="FEFFFF"/>
          </a:solidFill>
          <a:ln>
            <a:noFill/>
          </a:ln>
          <a:effectLst>
            <a:outerShdw blurRad="285750" dist="12700" dir="5400000" algn="t" rotWithShape="0">
              <a:srgbClr val="AAB1C9">
                <a:alpha val="14900"/>
              </a:srgbClr>
            </a:outerShdw>
          </a:effectLst>
        </p:spPr>
        <p:txBody>
          <a:bodyPr spcFirstLastPara="1" wrap="square" lIns="252000" tIns="2700000" rIns="252000" bIns="45700" anchor="t" anchorCtr="0">
            <a:noAutofit/>
          </a:bodyPr>
          <a:lstStyle/>
          <a:p>
            <a:pPr marL="0" marR="0" lvl="0" indent="0" algn="l" rtl="0">
              <a:spcBef>
                <a:spcPts val="0"/>
              </a:spcBef>
              <a:spcAft>
                <a:spcPts val="0"/>
              </a:spcAft>
              <a:buNone/>
            </a:pPr>
            <a:endParaRPr/>
          </a:p>
        </p:txBody>
      </p:sp>
      <p:sp>
        <p:nvSpPr>
          <p:cNvPr id="607" name="Google Shape;607;p20"/>
          <p:cNvSpPr/>
          <p:nvPr/>
        </p:nvSpPr>
        <p:spPr>
          <a:xfrm>
            <a:off x="7365260" y="999325"/>
            <a:ext cx="2232900" cy="5100000"/>
          </a:xfrm>
          <a:prstGeom prst="rect">
            <a:avLst/>
          </a:prstGeom>
          <a:solidFill>
            <a:srgbClr val="FEFFFF"/>
          </a:solidFill>
          <a:ln>
            <a:noFill/>
          </a:ln>
          <a:effectLst>
            <a:outerShdw blurRad="285750" dist="12700" dir="5400000" algn="t" rotWithShape="0">
              <a:srgbClr val="AAB1C9">
                <a:alpha val="14900"/>
              </a:srgbClr>
            </a:outerShdw>
          </a:effectLst>
        </p:spPr>
        <p:txBody>
          <a:bodyPr spcFirstLastPara="1" wrap="square" lIns="252000" tIns="2700000" rIns="252000" bIns="45700" anchor="t" anchorCtr="0">
            <a:noAutofit/>
          </a:bodyPr>
          <a:lstStyle/>
          <a:p>
            <a:pPr marL="0" marR="0" lvl="0" indent="0" algn="l" rtl="0">
              <a:spcBef>
                <a:spcPts val="0"/>
              </a:spcBef>
              <a:spcAft>
                <a:spcPts val="0"/>
              </a:spcAft>
              <a:buNone/>
            </a:pPr>
            <a:endParaRPr/>
          </a:p>
        </p:txBody>
      </p:sp>
      <p:sp>
        <p:nvSpPr>
          <p:cNvPr id="608" name="Google Shape;608;p20"/>
          <p:cNvSpPr/>
          <p:nvPr/>
        </p:nvSpPr>
        <p:spPr>
          <a:xfrm>
            <a:off x="9719350" y="999341"/>
            <a:ext cx="2232900" cy="5100000"/>
          </a:xfrm>
          <a:prstGeom prst="rect">
            <a:avLst/>
          </a:prstGeom>
          <a:solidFill>
            <a:srgbClr val="FEFFFF"/>
          </a:solidFill>
          <a:ln>
            <a:noFill/>
          </a:ln>
          <a:effectLst>
            <a:outerShdw blurRad="285750" dist="12700" dir="5400000" algn="t" rotWithShape="0">
              <a:srgbClr val="AAB1C9">
                <a:alpha val="14900"/>
              </a:srgbClr>
            </a:outerShdw>
          </a:effectLst>
        </p:spPr>
        <p:txBody>
          <a:bodyPr spcFirstLastPara="1" wrap="square" lIns="252000" tIns="2700000" rIns="252000" bIns="45700" anchor="t" anchorCtr="0">
            <a:noAutofit/>
          </a:bodyPr>
          <a:lstStyle/>
          <a:p>
            <a:pPr marL="0" marR="0" lvl="0" indent="0" algn="l" rtl="0">
              <a:spcBef>
                <a:spcPts val="0"/>
              </a:spcBef>
              <a:spcAft>
                <a:spcPts val="0"/>
              </a:spcAft>
              <a:buNone/>
            </a:pPr>
            <a:endParaRPr/>
          </a:p>
        </p:txBody>
      </p:sp>
      <p:pic>
        <p:nvPicPr>
          <p:cNvPr id="609" name="Google Shape;609;p20"/>
          <p:cNvPicPr preferRelativeResize="0"/>
          <p:nvPr/>
        </p:nvPicPr>
        <p:blipFill rotWithShape="1">
          <a:blip r:embed="rId2">
            <a:alphaModFix/>
          </a:blip>
          <a:srcRect t="12611" b="-2758"/>
          <a:stretch/>
        </p:blipFill>
        <p:spPr>
          <a:xfrm>
            <a:off x="316180" y="1008100"/>
            <a:ext cx="2232900" cy="2012786"/>
          </a:xfrm>
          <a:prstGeom prst="rect">
            <a:avLst/>
          </a:prstGeom>
          <a:noFill/>
          <a:ln>
            <a:noFill/>
          </a:ln>
        </p:spPr>
      </p:pic>
      <p:sp>
        <p:nvSpPr>
          <p:cNvPr id="610" name="Google Shape;610;p20"/>
          <p:cNvSpPr/>
          <p:nvPr/>
        </p:nvSpPr>
        <p:spPr>
          <a:xfrm>
            <a:off x="250683" y="2564592"/>
            <a:ext cx="2192400" cy="489900"/>
          </a:xfrm>
          <a:prstGeom prst="rect">
            <a:avLst/>
          </a:prstGeom>
          <a:solidFill>
            <a:srgbClr val="00B8CB"/>
          </a:solidFill>
          <a:ln>
            <a:noFill/>
          </a:ln>
          <a:effectLst>
            <a:outerShdw blurRad="257175" algn="bl" rotWithShape="0">
              <a:srgbClr val="AAB1C9">
                <a:alpha val="4902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 name="Google Shape;611;p20"/>
          <p:cNvSpPr txBox="1"/>
          <p:nvPr/>
        </p:nvSpPr>
        <p:spPr>
          <a:xfrm>
            <a:off x="278822" y="2487553"/>
            <a:ext cx="2192400" cy="6435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800"/>
              </a:spcBef>
              <a:spcAft>
                <a:spcPts val="1300"/>
              </a:spcAft>
              <a:buClr>
                <a:srgbClr val="000000"/>
              </a:buClr>
              <a:buSzPts val="1200"/>
              <a:buFont typeface="Arial"/>
              <a:buNone/>
            </a:pPr>
            <a:r>
              <a:rPr lang="en-US" sz="1200" b="1" i="0" u="none" strike="noStrike" cap="none">
                <a:solidFill>
                  <a:srgbClr val="F2F8FF"/>
                </a:solidFill>
                <a:latin typeface="Proxima Nova"/>
                <a:ea typeface="Proxima Nova"/>
                <a:cs typeface="Proxima Nova"/>
                <a:sym typeface="Proxima Nova"/>
              </a:rPr>
              <a:t>Dave Tonge</a:t>
            </a:r>
            <a:br>
              <a:rPr lang="en-US" sz="1200" b="0" i="0" u="none" strike="noStrike" cap="none">
                <a:solidFill>
                  <a:srgbClr val="F2F8FF"/>
                </a:solidFill>
                <a:latin typeface="Proxima Nova"/>
                <a:ea typeface="Proxima Nova"/>
                <a:cs typeface="Proxima Nova"/>
                <a:sym typeface="Proxima Nova"/>
              </a:rPr>
            </a:br>
            <a:r>
              <a:rPr lang="en-US" sz="1200" b="0" i="0" u="none" strike="noStrike" cap="none">
                <a:solidFill>
                  <a:srgbClr val="F2F8FF"/>
                </a:solidFill>
                <a:latin typeface="Proxima Nova"/>
                <a:ea typeface="Proxima Nova"/>
                <a:cs typeface="Proxima Nova"/>
                <a:sym typeface="Proxima Nova"/>
              </a:rPr>
              <a:t>CTO</a:t>
            </a:r>
            <a:endParaRPr sz="1900" b="0" i="0" u="none" strike="noStrike" cap="none">
              <a:solidFill>
                <a:srgbClr val="F2F8FF"/>
              </a:solidFill>
              <a:latin typeface="Arial"/>
              <a:ea typeface="Arial"/>
              <a:cs typeface="Arial"/>
              <a:sym typeface="Arial"/>
            </a:endParaRPr>
          </a:p>
        </p:txBody>
      </p:sp>
      <p:pic>
        <p:nvPicPr>
          <p:cNvPr id="612" name="Google Shape;612;p20"/>
          <p:cNvPicPr preferRelativeResize="0"/>
          <p:nvPr/>
        </p:nvPicPr>
        <p:blipFill rotWithShape="1">
          <a:blip r:embed="rId3">
            <a:alphaModFix/>
          </a:blip>
          <a:srcRect t="13341" b="-3488"/>
          <a:stretch/>
        </p:blipFill>
        <p:spPr>
          <a:xfrm>
            <a:off x="2660500" y="1008070"/>
            <a:ext cx="2232900" cy="2012818"/>
          </a:xfrm>
          <a:prstGeom prst="rect">
            <a:avLst/>
          </a:prstGeom>
          <a:noFill/>
          <a:ln>
            <a:noFill/>
          </a:ln>
        </p:spPr>
      </p:pic>
      <p:sp>
        <p:nvSpPr>
          <p:cNvPr id="613" name="Google Shape;613;p20"/>
          <p:cNvSpPr/>
          <p:nvPr/>
        </p:nvSpPr>
        <p:spPr>
          <a:xfrm>
            <a:off x="2601702" y="2570425"/>
            <a:ext cx="2192400" cy="492300"/>
          </a:xfrm>
          <a:prstGeom prst="rect">
            <a:avLst/>
          </a:prstGeom>
          <a:solidFill>
            <a:srgbClr val="00B8CB"/>
          </a:solidFill>
          <a:ln>
            <a:noFill/>
          </a:ln>
          <a:effectLst>
            <a:outerShdw blurRad="257175" algn="bl" rotWithShape="0">
              <a:srgbClr val="AAB1C9">
                <a:alpha val="4902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 name="Google Shape;614;p20"/>
          <p:cNvSpPr txBox="1"/>
          <p:nvPr/>
        </p:nvSpPr>
        <p:spPr>
          <a:xfrm>
            <a:off x="2640368" y="2529789"/>
            <a:ext cx="2192400" cy="5991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800"/>
              </a:spcBef>
              <a:spcAft>
                <a:spcPts val="1300"/>
              </a:spcAft>
              <a:buClr>
                <a:srgbClr val="000000"/>
              </a:buClr>
              <a:buSzPts val="1200"/>
              <a:buFont typeface="Arial"/>
              <a:buNone/>
            </a:pPr>
            <a:r>
              <a:rPr lang="en-US" sz="1200" b="1" i="0" u="none" strike="noStrike" cap="none">
                <a:solidFill>
                  <a:srgbClr val="F2F8FF"/>
                </a:solidFill>
                <a:latin typeface="Proxima Nova"/>
                <a:ea typeface="Proxima Nova"/>
                <a:cs typeface="Proxima Nova"/>
                <a:sym typeface="Proxima Nova"/>
              </a:rPr>
              <a:t>Dan Scholey  </a:t>
            </a:r>
            <a:br>
              <a:rPr lang="en-US" sz="1200" b="0" i="0" u="none" strike="noStrike" cap="none">
                <a:solidFill>
                  <a:srgbClr val="F2F8FF"/>
                </a:solidFill>
                <a:latin typeface="Proxima Nova"/>
                <a:ea typeface="Proxima Nova"/>
                <a:cs typeface="Proxima Nova"/>
                <a:sym typeface="Proxima Nova"/>
              </a:rPr>
            </a:br>
            <a:r>
              <a:rPr lang="en-US" sz="1200" b="0" i="0" u="none" strike="noStrike" cap="none">
                <a:solidFill>
                  <a:srgbClr val="F2F8FF"/>
                </a:solidFill>
                <a:latin typeface="Proxima Nova"/>
                <a:ea typeface="Proxima Nova"/>
                <a:cs typeface="Proxima Nova"/>
                <a:sym typeface="Proxima Nova"/>
              </a:rPr>
              <a:t>CCO</a:t>
            </a:r>
            <a:endParaRPr sz="1900" b="0" i="0" u="none" strike="noStrike" cap="none">
              <a:solidFill>
                <a:srgbClr val="F2F8FF"/>
              </a:solidFill>
              <a:latin typeface="Arial"/>
              <a:ea typeface="Arial"/>
              <a:cs typeface="Arial"/>
              <a:sym typeface="Arial"/>
            </a:endParaRPr>
          </a:p>
        </p:txBody>
      </p:sp>
      <p:pic>
        <p:nvPicPr>
          <p:cNvPr id="615" name="Google Shape;615;p20" descr="A close-up of a person smiling&#10;&#10;Description automatically generated"/>
          <p:cNvPicPr preferRelativeResize="0"/>
          <p:nvPr/>
        </p:nvPicPr>
        <p:blipFill rotWithShape="1">
          <a:blip r:embed="rId4">
            <a:alphaModFix/>
          </a:blip>
          <a:srcRect t="8282" b="24760"/>
          <a:stretch/>
        </p:blipFill>
        <p:spPr>
          <a:xfrm>
            <a:off x="5004825" y="1008075"/>
            <a:ext cx="2232900" cy="1947550"/>
          </a:xfrm>
          <a:prstGeom prst="rect">
            <a:avLst/>
          </a:prstGeom>
          <a:noFill/>
          <a:ln>
            <a:noFill/>
          </a:ln>
        </p:spPr>
      </p:pic>
      <p:pic>
        <p:nvPicPr>
          <p:cNvPr id="616" name="Google Shape;616;p20"/>
          <p:cNvPicPr preferRelativeResize="0"/>
          <p:nvPr/>
        </p:nvPicPr>
        <p:blipFill rotWithShape="1">
          <a:blip r:embed="rId5">
            <a:alphaModFix/>
          </a:blip>
          <a:srcRect t="8326" b="13266"/>
          <a:stretch/>
        </p:blipFill>
        <p:spPr>
          <a:xfrm>
            <a:off x="7365250" y="995202"/>
            <a:ext cx="2232898" cy="1947551"/>
          </a:xfrm>
          <a:prstGeom prst="rect">
            <a:avLst/>
          </a:prstGeom>
          <a:noFill/>
          <a:ln>
            <a:noFill/>
          </a:ln>
        </p:spPr>
      </p:pic>
      <p:pic>
        <p:nvPicPr>
          <p:cNvPr id="617" name="Google Shape;617;p20"/>
          <p:cNvPicPr preferRelativeResize="0"/>
          <p:nvPr/>
        </p:nvPicPr>
        <p:blipFill rotWithShape="1">
          <a:blip r:embed="rId6">
            <a:alphaModFix/>
          </a:blip>
          <a:srcRect t="7713" b="7705"/>
          <a:stretch/>
        </p:blipFill>
        <p:spPr>
          <a:xfrm>
            <a:off x="9717675" y="995199"/>
            <a:ext cx="2232900" cy="1947551"/>
          </a:xfrm>
          <a:prstGeom prst="rect">
            <a:avLst/>
          </a:prstGeom>
          <a:noFill/>
          <a:ln>
            <a:noFill/>
          </a:ln>
        </p:spPr>
      </p:pic>
      <p:sp>
        <p:nvSpPr>
          <p:cNvPr id="618" name="Google Shape;618;p20"/>
          <p:cNvSpPr/>
          <p:nvPr/>
        </p:nvSpPr>
        <p:spPr>
          <a:xfrm>
            <a:off x="4963247" y="2583658"/>
            <a:ext cx="2192400" cy="487500"/>
          </a:xfrm>
          <a:prstGeom prst="rect">
            <a:avLst/>
          </a:prstGeom>
          <a:solidFill>
            <a:srgbClr val="00B8CB"/>
          </a:solidFill>
          <a:ln>
            <a:noFill/>
          </a:ln>
          <a:effectLst>
            <a:outerShdw blurRad="257175" algn="bl" rotWithShape="0">
              <a:srgbClr val="AAB1C9">
                <a:alpha val="4902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9" name="Google Shape;619;p20"/>
          <p:cNvSpPr txBox="1"/>
          <p:nvPr/>
        </p:nvSpPr>
        <p:spPr>
          <a:xfrm>
            <a:off x="5036558" y="2487990"/>
            <a:ext cx="2192400" cy="6435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800"/>
              </a:spcBef>
              <a:spcAft>
                <a:spcPts val="1300"/>
              </a:spcAft>
              <a:buClr>
                <a:srgbClr val="000000"/>
              </a:buClr>
              <a:buSzPts val="1200"/>
              <a:buFont typeface="Arial"/>
              <a:buNone/>
            </a:pPr>
            <a:r>
              <a:rPr lang="en-US" sz="1200" b="1" i="0" u="none" strike="noStrike" cap="none">
                <a:solidFill>
                  <a:srgbClr val="F2F8FF"/>
                </a:solidFill>
                <a:latin typeface="Proxima Nova"/>
                <a:ea typeface="Proxima Nova"/>
                <a:cs typeface="Proxima Nova"/>
                <a:sym typeface="Proxima Nova"/>
              </a:rPr>
              <a:t>Suzanne Homewood</a:t>
            </a:r>
            <a:br>
              <a:rPr lang="en-US" sz="1200" b="0" i="0" u="none" strike="noStrike" cap="none">
                <a:solidFill>
                  <a:srgbClr val="F2F8FF"/>
                </a:solidFill>
                <a:latin typeface="Proxima Nova"/>
                <a:ea typeface="Proxima Nova"/>
                <a:cs typeface="Proxima Nova"/>
                <a:sym typeface="Proxima Nova"/>
              </a:rPr>
            </a:br>
            <a:r>
              <a:rPr lang="en-US" sz="1200" b="0" i="0" u="none" strike="noStrike" cap="none">
                <a:solidFill>
                  <a:srgbClr val="F2F8FF"/>
                </a:solidFill>
                <a:latin typeface="Proxima Nova"/>
                <a:ea typeface="Proxima Nova"/>
                <a:cs typeface="Proxima Nova"/>
                <a:sym typeface="Proxima Nova"/>
              </a:rPr>
              <a:t>Enterprise Sales Director</a:t>
            </a:r>
            <a:endParaRPr sz="1900" b="0" i="0" u="none" strike="noStrike" cap="none">
              <a:solidFill>
                <a:srgbClr val="F2F8FF"/>
              </a:solidFill>
              <a:latin typeface="Arial"/>
              <a:ea typeface="Arial"/>
              <a:cs typeface="Arial"/>
              <a:sym typeface="Arial"/>
            </a:endParaRPr>
          </a:p>
        </p:txBody>
      </p:sp>
      <p:sp>
        <p:nvSpPr>
          <p:cNvPr id="620" name="Google Shape;620;p20"/>
          <p:cNvSpPr/>
          <p:nvPr/>
        </p:nvSpPr>
        <p:spPr>
          <a:xfrm>
            <a:off x="7312910" y="2586842"/>
            <a:ext cx="2192400" cy="487500"/>
          </a:xfrm>
          <a:prstGeom prst="rect">
            <a:avLst/>
          </a:prstGeom>
          <a:solidFill>
            <a:srgbClr val="00B8CB"/>
          </a:solidFill>
          <a:ln>
            <a:noFill/>
          </a:ln>
          <a:effectLst>
            <a:outerShdw blurRad="257175" algn="bl" rotWithShape="0">
              <a:srgbClr val="AAB1C9">
                <a:alpha val="4902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1" name="Google Shape;621;p20"/>
          <p:cNvSpPr txBox="1"/>
          <p:nvPr/>
        </p:nvSpPr>
        <p:spPr>
          <a:xfrm>
            <a:off x="7350430" y="2506753"/>
            <a:ext cx="2192400" cy="6435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800"/>
              </a:spcBef>
              <a:spcAft>
                <a:spcPts val="0"/>
              </a:spcAft>
              <a:buClr>
                <a:srgbClr val="000000"/>
              </a:buClr>
              <a:buSzPts val="1200"/>
              <a:buFont typeface="Arial"/>
              <a:buNone/>
            </a:pPr>
            <a:r>
              <a:rPr lang="en-US" sz="1200" b="1" i="0" u="none" strike="noStrike" cap="none">
                <a:solidFill>
                  <a:srgbClr val="F2F8FF"/>
                </a:solidFill>
                <a:latin typeface="Proxima Nova"/>
                <a:ea typeface="Proxima Nova"/>
                <a:cs typeface="Proxima Nova"/>
                <a:sym typeface="Proxima Nova"/>
              </a:rPr>
              <a:t>Lee Jackson</a:t>
            </a:r>
            <a:br>
              <a:rPr lang="en-US" sz="1200" b="0" i="0" u="none" strike="noStrike" cap="none">
                <a:solidFill>
                  <a:srgbClr val="F2F8FF"/>
                </a:solidFill>
                <a:latin typeface="Proxima Nova"/>
                <a:ea typeface="Proxima Nova"/>
                <a:cs typeface="Proxima Nova"/>
                <a:sym typeface="Proxima Nova"/>
              </a:rPr>
            </a:br>
            <a:r>
              <a:rPr lang="en-US" sz="1200" b="0" i="0" u="none" strike="noStrike" cap="none">
                <a:solidFill>
                  <a:srgbClr val="F2F8FF"/>
                </a:solidFill>
                <a:latin typeface="Proxima Nova"/>
                <a:ea typeface="Proxima Nova"/>
                <a:cs typeface="Proxima Nova"/>
                <a:sym typeface="Proxima Nova"/>
              </a:rPr>
              <a:t>Customer Success Director</a:t>
            </a:r>
            <a:endParaRPr sz="1200" b="1" i="0" u="none" strike="noStrike" cap="none">
              <a:solidFill>
                <a:srgbClr val="F2F8FF"/>
              </a:solidFill>
              <a:latin typeface="Proxima Nova"/>
              <a:ea typeface="Proxima Nova"/>
              <a:cs typeface="Proxima Nova"/>
              <a:sym typeface="Proxima Nova"/>
            </a:endParaRPr>
          </a:p>
        </p:txBody>
      </p:sp>
      <p:sp>
        <p:nvSpPr>
          <p:cNvPr id="622" name="Google Shape;622;p20"/>
          <p:cNvSpPr/>
          <p:nvPr/>
        </p:nvSpPr>
        <p:spPr>
          <a:xfrm>
            <a:off x="9652188" y="2577415"/>
            <a:ext cx="2192400" cy="487500"/>
          </a:xfrm>
          <a:prstGeom prst="rect">
            <a:avLst/>
          </a:prstGeom>
          <a:solidFill>
            <a:srgbClr val="00B8CB"/>
          </a:solidFill>
          <a:ln>
            <a:noFill/>
          </a:ln>
          <a:effectLst>
            <a:outerShdw blurRad="257175" algn="bl" rotWithShape="0">
              <a:srgbClr val="AAB1C9">
                <a:alpha val="4902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3" name="Google Shape;623;p20"/>
          <p:cNvSpPr txBox="1"/>
          <p:nvPr/>
        </p:nvSpPr>
        <p:spPr>
          <a:xfrm>
            <a:off x="9652188" y="2520032"/>
            <a:ext cx="2417100" cy="10047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800"/>
              </a:spcBef>
              <a:spcAft>
                <a:spcPts val="0"/>
              </a:spcAft>
              <a:buClr>
                <a:srgbClr val="000000"/>
              </a:buClr>
              <a:buSzPts val="1200"/>
              <a:buFont typeface="Arial"/>
              <a:buNone/>
            </a:pPr>
            <a:r>
              <a:rPr lang="en-US" sz="1200" b="1">
                <a:solidFill>
                  <a:srgbClr val="F2F8FF"/>
                </a:solidFill>
                <a:latin typeface="Proxima Nova"/>
                <a:ea typeface="Proxima Nova"/>
                <a:cs typeface="Proxima Nova"/>
                <a:sym typeface="Proxima Nova"/>
              </a:rPr>
              <a:t>Vaughan Jenkins</a:t>
            </a:r>
            <a:br>
              <a:rPr lang="en-US" sz="1100">
                <a:solidFill>
                  <a:srgbClr val="F2F8FF"/>
                </a:solidFill>
                <a:latin typeface="Proxima Nova"/>
                <a:ea typeface="Proxima Nova"/>
                <a:cs typeface="Proxima Nova"/>
                <a:sym typeface="Proxima Nova"/>
              </a:rPr>
            </a:br>
            <a:r>
              <a:rPr lang="en-US" sz="1100">
                <a:solidFill>
                  <a:srgbClr val="F2F8FF"/>
                </a:solidFill>
                <a:latin typeface="Proxima Nova"/>
                <a:ea typeface="Proxima Nova"/>
                <a:cs typeface="Proxima Nova"/>
                <a:sym typeface="Proxima Nova"/>
              </a:rPr>
              <a:t>Business Development Director</a:t>
            </a:r>
            <a:endParaRPr sz="1100">
              <a:solidFill>
                <a:srgbClr val="F2F8FF"/>
              </a:solidFill>
            </a:endParaRPr>
          </a:p>
          <a:p>
            <a:pPr marL="0" marR="0" lvl="0" indent="0" algn="l" rtl="0">
              <a:lnSpc>
                <a:spcPct val="115000"/>
              </a:lnSpc>
              <a:spcBef>
                <a:spcPts val="1300"/>
              </a:spcBef>
              <a:spcAft>
                <a:spcPts val="1300"/>
              </a:spcAft>
              <a:buClr>
                <a:srgbClr val="000000"/>
              </a:buClr>
              <a:buSzPts val="1200"/>
              <a:buFont typeface="Arial"/>
              <a:buNone/>
            </a:pPr>
            <a:endParaRPr sz="1200" b="1">
              <a:solidFill>
                <a:srgbClr val="F2F8FF"/>
              </a:solidFill>
              <a:latin typeface="Proxima Nova"/>
              <a:ea typeface="Proxima Nova"/>
              <a:cs typeface="Proxima Nova"/>
              <a:sym typeface="Proxima Nova"/>
            </a:endParaRPr>
          </a:p>
        </p:txBody>
      </p:sp>
      <p:sp>
        <p:nvSpPr>
          <p:cNvPr id="624" name="Google Shape;624;p20"/>
          <p:cNvSpPr txBox="1"/>
          <p:nvPr/>
        </p:nvSpPr>
        <p:spPr>
          <a:xfrm>
            <a:off x="409975" y="3227650"/>
            <a:ext cx="20292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666E86"/>
                </a:solidFill>
                <a:latin typeface="Lato"/>
                <a:ea typeface="Lato"/>
                <a:cs typeface="Lato"/>
                <a:sym typeface="Lato"/>
              </a:rPr>
              <a:t>Dave is widely recognised as an Open Banking Pioneer having helped develop Open Banking standards in the UK that are now used globally.</a:t>
            </a:r>
            <a:br>
              <a:rPr lang="en-US" sz="900" b="1">
                <a:solidFill>
                  <a:srgbClr val="666E86"/>
                </a:solidFill>
                <a:latin typeface="Lato"/>
                <a:ea typeface="Lato"/>
                <a:cs typeface="Lato"/>
                <a:sym typeface="Lato"/>
              </a:rPr>
            </a:br>
            <a:endParaRPr sz="900" b="1">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Co-chair of the Financial API WG </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Liaison Officer to OBIE</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Technical rep within the FCA PSD2 Stakeholder Group</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FAPI Liaison Officer &amp; First Fintech Rep</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UK expert on ISO TC69 SC9 standards</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TISA Open Savings &amp; Investment Technical WG</a:t>
            </a:r>
            <a:endParaRPr sz="800">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p:txBody>
      </p:sp>
      <p:sp>
        <p:nvSpPr>
          <p:cNvPr id="625" name="Google Shape;625;p20"/>
          <p:cNvSpPr txBox="1"/>
          <p:nvPr/>
        </p:nvSpPr>
        <p:spPr>
          <a:xfrm>
            <a:off x="2762350" y="3227650"/>
            <a:ext cx="2029200" cy="220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666E86"/>
                </a:solidFill>
                <a:latin typeface="Lato"/>
                <a:ea typeface="Lato"/>
                <a:cs typeface="Lato"/>
                <a:sym typeface="Lato"/>
              </a:rPr>
              <a:t>Dan inspires the product, sales, and marketing teams to deliver best in market results for our clients. Over 25 years enterprise experience in Telco, Banking, Pensions and Retail. A true champion of innovation having made the very first Open Banking payment in the UK.</a:t>
            </a:r>
            <a:endParaRPr sz="900" b="1">
              <a:solidFill>
                <a:srgbClr val="666E86"/>
              </a:solidFill>
              <a:latin typeface="Lato"/>
              <a:ea typeface="Lato"/>
              <a:cs typeface="Lato"/>
              <a:sym typeface="Lato"/>
            </a:endParaRPr>
          </a:p>
          <a:p>
            <a:pPr marL="0" lvl="0" indent="0" algn="l" rtl="0">
              <a:spcBef>
                <a:spcPts val="0"/>
              </a:spcBef>
              <a:spcAft>
                <a:spcPts val="0"/>
              </a:spcAft>
              <a:buNone/>
            </a:pPr>
            <a:endParaRPr sz="9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Head of Product Management, shaping their global financial services products in Experian after leading the scale up of CGI's product</a:t>
            </a:r>
            <a:endParaRPr sz="800">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p:txBody>
      </p:sp>
      <p:sp>
        <p:nvSpPr>
          <p:cNvPr id="626" name="Google Shape;626;p20"/>
          <p:cNvSpPr txBox="1"/>
          <p:nvPr/>
        </p:nvSpPr>
        <p:spPr>
          <a:xfrm>
            <a:off x="5114725" y="3227650"/>
            <a:ext cx="2029200" cy="192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666E86"/>
                </a:solidFill>
                <a:latin typeface="Lato"/>
                <a:ea typeface="Lato"/>
                <a:cs typeface="Lato"/>
                <a:sym typeface="Lato"/>
              </a:rPr>
              <a:t>Suzanne is an experienced Sales Director and NED, with a considerable history of leading business transformation and commercial growth in telecoms, retail and consumer electronics.</a:t>
            </a: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Director of UK B2B, Samsung</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Head of Retail Franchise and Corporate account management, EE</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NED, British Dressage</a:t>
            </a:r>
            <a:endParaRPr sz="800">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p:txBody>
      </p:sp>
      <p:sp>
        <p:nvSpPr>
          <p:cNvPr id="627" name="Google Shape;627;p20"/>
          <p:cNvSpPr txBox="1"/>
          <p:nvPr/>
        </p:nvSpPr>
        <p:spPr>
          <a:xfrm>
            <a:off x="7467963" y="3227650"/>
            <a:ext cx="2029200" cy="294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b="1">
                <a:solidFill>
                  <a:srgbClr val="666E86"/>
                </a:solidFill>
                <a:latin typeface="Lato"/>
                <a:ea typeface="Lato"/>
                <a:cs typeface="Lato"/>
                <a:sym typeface="Lato"/>
              </a:rPr>
              <a:t>Lee leads delivery and support for our enterprise clients. Lee’s background is in program management for software and services suppliers working within financial services. Prior to joining Moneyhub he spent over 10 years with Experian, developing and delivering their decisioning, credit services, fraud and ID products. Lee is a certified Agile practitioner with SAFe and LeSS experience and holds MSP and Prince qualifications. </a:t>
            </a:r>
            <a:endParaRPr sz="800" b="1">
              <a:solidFill>
                <a:srgbClr val="666E86"/>
              </a:solidFill>
              <a:latin typeface="Lato"/>
              <a:ea typeface="Lato"/>
              <a:cs typeface="Lato"/>
              <a:sym typeface="Lato"/>
            </a:endParaRPr>
          </a:p>
          <a:p>
            <a:pPr marL="0" lvl="0" indent="0" algn="l" rtl="0">
              <a:spcBef>
                <a:spcPts val="0"/>
              </a:spcBef>
              <a:spcAft>
                <a:spcPts val="0"/>
              </a:spcAft>
              <a:buNone/>
            </a:pP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Programme Director, Experian decision analytics</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Head of project &amp; Scrum QAS</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Project manager, Talgentra</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22 years project and programme management experience</a:t>
            </a:r>
            <a:endParaRPr sz="800">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p:txBody>
      </p:sp>
      <p:pic>
        <p:nvPicPr>
          <p:cNvPr id="628" name="Google Shape;628;p20" descr="Back Home"/>
          <p:cNvPicPr preferRelativeResize="0"/>
          <p:nvPr/>
        </p:nvPicPr>
        <p:blipFill rotWithShape="1">
          <a:blip r:embed="rId7">
            <a:alphaModFix/>
          </a:blip>
          <a:srcRect l="6507"/>
          <a:stretch/>
        </p:blipFill>
        <p:spPr>
          <a:xfrm>
            <a:off x="504678" y="5213368"/>
            <a:ext cx="709013" cy="303358"/>
          </a:xfrm>
          <a:prstGeom prst="rect">
            <a:avLst/>
          </a:prstGeom>
          <a:noFill/>
          <a:ln>
            <a:noFill/>
          </a:ln>
        </p:spPr>
      </p:pic>
      <p:pic>
        <p:nvPicPr>
          <p:cNvPr id="629" name="Google Shape;629;p20" descr="Open Banking Implementation Entity (@UKOpenBanking) / Twitter"/>
          <p:cNvPicPr preferRelativeResize="0"/>
          <p:nvPr/>
        </p:nvPicPr>
        <p:blipFill rotWithShape="1">
          <a:blip r:embed="rId8">
            <a:alphaModFix/>
          </a:blip>
          <a:srcRect/>
          <a:stretch/>
        </p:blipFill>
        <p:spPr>
          <a:xfrm>
            <a:off x="1290266" y="5213350"/>
            <a:ext cx="303380" cy="303382"/>
          </a:xfrm>
          <a:prstGeom prst="rect">
            <a:avLst/>
          </a:prstGeom>
          <a:noFill/>
          <a:ln>
            <a:noFill/>
          </a:ln>
        </p:spPr>
      </p:pic>
      <p:pic>
        <p:nvPicPr>
          <p:cNvPr id="630" name="Google Shape;630;p20" descr="Financial Data and Technology Association (FDATA)"/>
          <p:cNvPicPr preferRelativeResize="0"/>
          <p:nvPr/>
        </p:nvPicPr>
        <p:blipFill rotWithShape="1">
          <a:blip r:embed="rId9">
            <a:alphaModFix/>
          </a:blip>
          <a:srcRect/>
          <a:stretch/>
        </p:blipFill>
        <p:spPr>
          <a:xfrm>
            <a:off x="500687" y="5633567"/>
            <a:ext cx="912329" cy="286209"/>
          </a:xfrm>
          <a:prstGeom prst="rect">
            <a:avLst/>
          </a:prstGeom>
          <a:noFill/>
          <a:ln>
            <a:noFill/>
          </a:ln>
        </p:spPr>
      </p:pic>
      <p:pic>
        <p:nvPicPr>
          <p:cNvPr id="631" name="Google Shape;631;p20" descr="AIS: To register or not to register? | TrueLayer"/>
          <p:cNvPicPr preferRelativeResize="0"/>
          <p:nvPr/>
        </p:nvPicPr>
        <p:blipFill rotWithShape="1">
          <a:blip r:embed="rId10">
            <a:alphaModFix/>
          </a:blip>
          <a:srcRect l="22244" t="10981" r="24168" b="17055"/>
          <a:stretch/>
        </p:blipFill>
        <p:spPr>
          <a:xfrm>
            <a:off x="1544876" y="5603810"/>
            <a:ext cx="889501" cy="345715"/>
          </a:xfrm>
          <a:prstGeom prst="rect">
            <a:avLst/>
          </a:prstGeom>
          <a:noFill/>
          <a:ln>
            <a:noFill/>
          </a:ln>
        </p:spPr>
      </p:pic>
      <p:pic>
        <p:nvPicPr>
          <p:cNvPr id="632" name="Google Shape;632;p20"/>
          <p:cNvPicPr preferRelativeResize="0"/>
          <p:nvPr/>
        </p:nvPicPr>
        <p:blipFill>
          <a:blip r:embed="rId11">
            <a:alphaModFix/>
          </a:blip>
          <a:stretch>
            <a:fillRect/>
          </a:stretch>
        </p:blipFill>
        <p:spPr>
          <a:xfrm>
            <a:off x="1670222" y="5213352"/>
            <a:ext cx="303380" cy="303382"/>
          </a:xfrm>
          <a:prstGeom prst="rect">
            <a:avLst/>
          </a:prstGeom>
          <a:noFill/>
          <a:ln>
            <a:noFill/>
          </a:ln>
        </p:spPr>
      </p:pic>
      <p:pic>
        <p:nvPicPr>
          <p:cNvPr id="633" name="Google Shape;633;p20"/>
          <p:cNvPicPr preferRelativeResize="0"/>
          <p:nvPr/>
        </p:nvPicPr>
        <p:blipFill>
          <a:blip r:embed="rId12">
            <a:alphaModFix/>
          </a:blip>
          <a:stretch>
            <a:fillRect/>
          </a:stretch>
        </p:blipFill>
        <p:spPr>
          <a:xfrm>
            <a:off x="9905125" y="5681175"/>
            <a:ext cx="397478" cy="378775"/>
          </a:xfrm>
          <a:prstGeom prst="rect">
            <a:avLst/>
          </a:prstGeom>
          <a:noFill/>
          <a:ln>
            <a:noFill/>
          </a:ln>
        </p:spPr>
      </p:pic>
      <p:pic>
        <p:nvPicPr>
          <p:cNvPr id="634" name="Google Shape;634;p20"/>
          <p:cNvPicPr preferRelativeResize="0"/>
          <p:nvPr/>
        </p:nvPicPr>
        <p:blipFill>
          <a:blip r:embed="rId13">
            <a:alphaModFix/>
          </a:blip>
          <a:stretch>
            <a:fillRect/>
          </a:stretch>
        </p:blipFill>
        <p:spPr>
          <a:xfrm>
            <a:off x="11238875" y="5686765"/>
            <a:ext cx="466350" cy="367584"/>
          </a:xfrm>
          <a:prstGeom prst="rect">
            <a:avLst/>
          </a:prstGeom>
          <a:noFill/>
          <a:ln>
            <a:noFill/>
          </a:ln>
        </p:spPr>
      </p:pic>
      <p:pic>
        <p:nvPicPr>
          <p:cNvPr id="635" name="Google Shape;635;p20"/>
          <p:cNvPicPr preferRelativeResize="0"/>
          <p:nvPr/>
        </p:nvPicPr>
        <p:blipFill>
          <a:blip r:embed="rId14">
            <a:alphaModFix/>
          </a:blip>
          <a:stretch>
            <a:fillRect/>
          </a:stretch>
        </p:blipFill>
        <p:spPr>
          <a:xfrm>
            <a:off x="10356388" y="5669387"/>
            <a:ext cx="828700" cy="402355"/>
          </a:xfrm>
          <a:prstGeom prst="rect">
            <a:avLst/>
          </a:prstGeom>
          <a:noFill/>
          <a:ln>
            <a:noFill/>
          </a:ln>
        </p:spPr>
      </p:pic>
      <p:pic>
        <p:nvPicPr>
          <p:cNvPr id="636" name="Google Shape;636;p20"/>
          <p:cNvPicPr preferRelativeResize="0"/>
          <p:nvPr/>
        </p:nvPicPr>
        <p:blipFill>
          <a:blip r:embed="rId15">
            <a:alphaModFix/>
          </a:blip>
          <a:stretch>
            <a:fillRect/>
          </a:stretch>
        </p:blipFill>
        <p:spPr>
          <a:xfrm>
            <a:off x="2050171" y="5239490"/>
            <a:ext cx="303381" cy="251105"/>
          </a:xfrm>
          <a:prstGeom prst="rect">
            <a:avLst/>
          </a:prstGeom>
          <a:noFill/>
          <a:ln>
            <a:noFill/>
          </a:ln>
        </p:spPr>
      </p:pic>
      <p:pic>
        <p:nvPicPr>
          <p:cNvPr id="637" name="Google Shape;637;p20" descr="Experian - Wikipedia"/>
          <p:cNvPicPr preferRelativeResize="0"/>
          <p:nvPr/>
        </p:nvPicPr>
        <p:blipFill rotWithShape="1">
          <a:blip r:embed="rId16">
            <a:alphaModFix/>
          </a:blip>
          <a:srcRect/>
          <a:stretch/>
        </p:blipFill>
        <p:spPr>
          <a:xfrm>
            <a:off x="2834551" y="5627449"/>
            <a:ext cx="850209" cy="282664"/>
          </a:xfrm>
          <a:prstGeom prst="rect">
            <a:avLst/>
          </a:prstGeom>
          <a:noFill/>
          <a:ln>
            <a:noFill/>
          </a:ln>
        </p:spPr>
      </p:pic>
      <p:sp>
        <p:nvSpPr>
          <p:cNvPr id="638" name="Google Shape;638;p20"/>
          <p:cNvSpPr/>
          <p:nvPr/>
        </p:nvSpPr>
        <p:spPr>
          <a:xfrm>
            <a:off x="3924150" y="5372708"/>
            <a:ext cx="1112400" cy="116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800">
              <a:solidFill>
                <a:srgbClr val="003742"/>
              </a:solidFill>
              <a:latin typeface="Lato"/>
              <a:ea typeface="Lato"/>
              <a:cs typeface="Lato"/>
              <a:sym typeface="Lato"/>
            </a:endParaRPr>
          </a:p>
        </p:txBody>
      </p:sp>
      <p:pic>
        <p:nvPicPr>
          <p:cNvPr id="639" name="Google Shape;639;p20"/>
          <p:cNvPicPr preferRelativeResize="0"/>
          <p:nvPr/>
        </p:nvPicPr>
        <p:blipFill rotWithShape="1">
          <a:blip r:embed="rId17">
            <a:alphaModFix/>
          </a:blip>
          <a:srcRect/>
          <a:stretch/>
        </p:blipFill>
        <p:spPr>
          <a:xfrm>
            <a:off x="3798143" y="5655175"/>
            <a:ext cx="466367" cy="204746"/>
          </a:xfrm>
          <a:prstGeom prst="rect">
            <a:avLst/>
          </a:prstGeom>
          <a:noFill/>
          <a:ln>
            <a:noFill/>
          </a:ln>
        </p:spPr>
      </p:pic>
      <p:pic>
        <p:nvPicPr>
          <p:cNvPr id="640" name="Google Shape;640;p20"/>
          <p:cNvPicPr preferRelativeResize="0"/>
          <p:nvPr/>
        </p:nvPicPr>
        <p:blipFill>
          <a:blip r:embed="rId18">
            <a:alphaModFix/>
          </a:blip>
          <a:stretch>
            <a:fillRect/>
          </a:stretch>
        </p:blipFill>
        <p:spPr>
          <a:xfrm>
            <a:off x="6661731" y="5501242"/>
            <a:ext cx="354600" cy="354600"/>
          </a:xfrm>
          <a:prstGeom prst="rect">
            <a:avLst/>
          </a:prstGeom>
          <a:noFill/>
          <a:ln>
            <a:noFill/>
          </a:ln>
        </p:spPr>
      </p:pic>
      <p:pic>
        <p:nvPicPr>
          <p:cNvPr id="641" name="Google Shape;641;p20"/>
          <p:cNvPicPr preferRelativeResize="0"/>
          <p:nvPr/>
        </p:nvPicPr>
        <p:blipFill>
          <a:blip r:embed="rId19">
            <a:alphaModFix/>
          </a:blip>
          <a:stretch>
            <a:fillRect/>
          </a:stretch>
        </p:blipFill>
        <p:spPr>
          <a:xfrm>
            <a:off x="6258747" y="5040110"/>
            <a:ext cx="757571" cy="378768"/>
          </a:xfrm>
          <a:prstGeom prst="rect">
            <a:avLst/>
          </a:prstGeom>
          <a:noFill/>
          <a:ln>
            <a:noFill/>
          </a:ln>
        </p:spPr>
      </p:pic>
      <p:pic>
        <p:nvPicPr>
          <p:cNvPr id="642" name="Google Shape;642;p20"/>
          <p:cNvPicPr preferRelativeResize="0"/>
          <p:nvPr/>
        </p:nvPicPr>
        <p:blipFill>
          <a:blip r:embed="rId20">
            <a:alphaModFix/>
          </a:blip>
          <a:stretch>
            <a:fillRect/>
          </a:stretch>
        </p:blipFill>
        <p:spPr>
          <a:xfrm>
            <a:off x="5242316" y="5501249"/>
            <a:ext cx="757576" cy="338502"/>
          </a:xfrm>
          <a:prstGeom prst="rect">
            <a:avLst/>
          </a:prstGeom>
          <a:noFill/>
          <a:ln>
            <a:noFill/>
          </a:ln>
        </p:spPr>
      </p:pic>
      <p:pic>
        <p:nvPicPr>
          <p:cNvPr id="643" name="Google Shape;643;p20"/>
          <p:cNvPicPr preferRelativeResize="0"/>
          <p:nvPr/>
        </p:nvPicPr>
        <p:blipFill>
          <a:blip r:embed="rId21">
            <a:alphaModFix/>
          </a:blip>
          <a:stretch>
            <a:fillRect/>
          </a:stretch>
        </p:blipFill>
        <p:spPr>
          <a:xfrm>
            <a:off x="6119051" y="5504648"/>
            <a:ext cx="354601" cy="355279"/>
          </a:xfrm>
          <a:prstGeom prst="rect">
            <a:avLst/>
          </a:prstGeom>
          <a:noFill/>
          <a:ln>
            <a:noFill/>
          </a:ln>
        </p:spPr>
      </p:pic>
      <p:pic>
        <p:nvPicPr>
          <p:cNvPr id="644" name="Google Shape;644;p20"/>
          <p:cNvPicPr preferRelativeResize="0"/>
          <p:nvPr/>
        </p:nvPicPr>
        <p:blipFill>
          <a:blip r:embed="rId22">
            <a:alphaModFix/>
          </a:blip>
          <a:stretch>
            <a:fillRect/>
          </a:stretch>
        </p:blipFill>
        <p:spPr>
          <a:xfrm>
            <a:off x="5260496" y="5182079"/>
            <a:ext cx="828698" cy="127057"/>
          </a:xfrm>
          <a:prstGeom prst="rect">
            <a:avLst/>
          </a:prstGeom>
          <a:noFill/>
          <a:ln>
            <a:noFill/>
          </a:ln>
        </p:spPr>
      </p:pic>
      <p:pic>
        <p:nvPicPr>
          <p:cNvPr id="645" name="Google Shape;645;p20" descr="Experian - Wikipedia"/>
          <p:cNvPicPr preferRelativeResize="0"/>
          <p:nvPr/>
        </p:nvPicPr>
        <p:blipFill rotWithShape="1">
          <a:blip r:embed="rId16">
            <a:alphaModFix/>
          </a:blip>
          <a:srcRect/>
          <a:stretch/>
        </p:blipFill>
        <p:spPr>
          <a:xfrm>
            <a:off x="7573728" y="5703916"/>
            <a:ext cx="757575" cy="251859"/>
          </a:xfrm>
          <a:prstGeom prst="rect">
            <a:avLst/>
          </a:prstGeom>
          <a:noFill/>
          <a:ln>
            <a:noFill/>
          </a:ln>
        </p:spPr>
      </p:pic>
      <p:sp>
        <p:nvSpPr>
          <p:cNvPr id="646" name="Google Shape;646;p20"/>
          <p:cNvSpPr txBox="1"/>
          <p:nvPr/>
        </p:nvSpPr>
        <p:spPr>
          <a:xfrm>
            <a:off x="9819463" y="3227650"/>
            <a:ext cx="2029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solidFill>
                  <a:srgbClr val="666E86"/>
                </a:solidFill>
                <a:latin typeface="Lato"/>
                <a:ea typeface="Lato"/>
                <a:cs typeface="Lato"/>
                <a:sym typeface="Lato"/>
              </a:rPr>
              <a:t>Vaughan has extensive experience across the financial services sector as a Partner in consultancy firms and senior management roles. He was a partner at Towers Perrin and at PA Consulting, and CEO of Bluerock Consulting.  He has provided consultancy to various government bodies - Nest, MaPS, The Pensions Regulator and the FCA. He co-authored a book on Insurtech and has an MA in Economic History and Technology.</a:t>
            </a:r>
            <a:endParaRPr sz="900" b="1">
              <a:solidFill>
                <a:srgbClr val="666E86"/>
              </a:solidFill>
              <a:latin typeface="Lato"/>
              <a:ea typeface="Lato"/>
              <a:cs typeface="Lato"/>
              <a:sym typeface="Lato"/>
            </a:endParaRPr>
          </a:p>
          <a:p>
            <a:pPr marL="0" lvl="0" indent="0" algn="l" rtl="0">
              <a:spcBef>
                <a:spcPts val="0"/>
              </a:spcBef>
              <a:spcAft>
                <a:spcPts val="0"/>
              </a:spcAft>
              <a:buNone/>
            </a:pPr>
            <a:br>
              <a:rPr lang="en-US" sz="800">
                <a:solidFill>
                  <a:srgbClr val="666E86"/>
                </a:solidFill>
                <a:latin typeface="Lato"/>
                <a:ea typeface="Lato"/>
                <a:cs typeface="Lato"/>
                <a:sym typeface="Lato"/>
              </a:rPr>
            </a:br>
            <a:r>
              <a:rPr lang="en-US" sz="800">
                <a:solidFill>
                  <a:srgbClr val="666E86"/>
                </a:solidFill>
                <a:latin typeface="Lato"/>
                <a:ea typeface="Lato"/>
                <a:cs typeface="Lato"/>
                <a:sym typeface="Lato"/>
              </a:rPr>
              <a:t>Partner, FS practice</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Partner, Tillinghast, Strategy &amp; Economics</a:t>
            </a:r>
            <a:endParaRPr sz="800">
              <a:solidFill>
                <a:srgbClr val="666E86"/>
              </a:solidFill>
              <a:latin typeface="Lato"/>
              <a:ea typeface="Lato"/>
              <a:cs typeface="Lato"/>
              <a:sym typeface="Lato"/>
            </a:endParaRPr>
          </a:p>
          <a:p>
            <a:pPr marL="0" lvl="0" indent="0" algn="l" rtl="0">
              <a:spcBef>
                <a:spcPts val="0"/>
              </a:spcBef>
              <a:spcAft>
                <a:spcPts val="0"/>
              </a:spcAft>
              <a:buNone/>
            </a:pPr>
            <a:r>
              <a:rPr lang="en-US" sz="800">
                <a:solidFill>
                  <a:srgbClr val="666E86"/>
                </a:solidFill>
                <a:latin typeface="Lato"/>
                <a:ea typeface="Lato"/>
                <a:cs typeface="Lato"/>
                <a:sym typeface="Lato"/>
              </a:rPr>
              <a:t>Head of Workplace</a:t>
            </a:r>
            <a:endParaRPr sz="800">
              <a:solidFill>
                <a:srgbClr val="666E86"/>
              </a:solidFill>
              <a:latin typeface="Lato"/>
              <a:ea typeface="Lato"/>
              <a:cs typeface="Lato"/>
              <a:sym typeface="Lato"/>
            </a:endParaRPr>
          </a:p>
          <a:p>
            <a:pPr marL="0" lvl="0" indent="0" algn="l" rtl="0">
              <a:spcBef>
                <a:spcPts val="0"/>
              </a:spcBef>
              <a:spcAft>
                <a:spcPts val="0"/>
              </a:spcAft>
              <a:buNone/>
            </a:pPr>
            <a:endParaRPr sz="800">
              <a:solidFill>
                <a:srgbClr val="666E86"/>
              </a:solidFill>
              <a:latin typeface="Lato"/>
              <a:ea typeface="Lato"/>
              <a:cs typeface="Lato"/>
              <a:sym typeface="Lato"/>
            </a:endParaRPr>
          </a:p>
          <a:p>
            <a:pPr marL="0" lvl="0" indent="0" algn="l" rtl="0">
              <a:spcBef>
                <a:spcPts val="0"/>
              </a:spcBef>
              <a:spcAft>
                <a:spcPts val="0"/>
              </a:spcAft>
              <a:buNone/>
            </a:pPr>
            <a:endParaRPr sz="800">
              <a:solidFill>
                <a:srgbClr val="666E86"/>
              </a:solidFill>
              <a:latin typeface="Lato"/>
              <a:ea typeface="Lato"/>
              <a:cs typeface="Lato"/>
              <a:sym typeface="Lato"/>
            </a:endParaRPr>
          </a:p>
          <a:p>
            <a:pPr marL="0" lvl="0" indent="0" algn="l" rtl="0">
              <a:spcBef>
                <a:spcPts val="0"/>
              </a:spcBef>
              <a:spcAft>
                <a:spcPts val="0"/>
              </a:spcAft>
              <a:buNone/>
            </a:pPr>
            <a:endParaRPr sz="900" b="1">
              <a:solidFill>
                <a:srgbClr val="666E86"/>
              </a:solidFill>
              <a:latin typeface="Lato"/>
              <a:ea typeface="Lato"/>
              <a:cs typeface="Lato"/>
              <a:sym typeface="Lato"/>
            </a:endParaRPr>
          </a:p>
        </p:txBody>
      </p:sp>
      <p:sp>
        <p:nvSpPr>
          <p:cNvPr id="647" name="Google Shape;647;p20"/>
          <p:cNvSpPr txBox="1">
            <a:spLocks noGrp="1"/>
          </p:cNvSpPr>
          <p:nvPr>
            <p:ph type="subTitle" idx="1"/>
          </p:nvPr>
        </p:nvSpPr>
        <p:spPr>
          <a:xfrm>
            <a:off x="567850" y="358200"/>
            <a:ext cx="11333100" cy="83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1pPr>
            <a:lvl2pPr lvl="1"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2pPr>
            <a:lvl3pPr lvl="2"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3pPr>
            <a:lvl4pPr lvl="3"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4pPr>
            <a:lvl5pPr lvl="4"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5pPr>
            <a:lvl6pPr lvl="5"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6pPr>
            <a:lvl7pPr lvl="6"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7pPr>
            <a:lvl8pPr lvl="7"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8pPr>
            <a:lvl9pPr lvl="8" algn="ctr" rtl="0">
              <a:spcBef>
                <a:spcPts val="0"/>
              </a:spcBef>
              <a:spcAft>
                <a:spcPts val="0"/>
              </a:spcAft>
              <a:buClr>
                <a:srgbClr val="005058"/>
              </a:buClr>
              <a:buSzPts val="2100"/>
              <a:buFont typeface="Lato Black"/>
              <a:buNone/>
              <a:defRPr sz="2100">
                <a:solidFill>
                  <a:srgbClr val="005058"/>
                </a:solidFill>
                <a:latin typeface="Lato Black"/>
                <a:ea typeface="Lato Black"/>
                <a:cs typeface="Lato Black"/>
                <a:sym typeface="Lato Black"/>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pen Banking Map">
  <p:cSld name="CUSTOM_17">
    <p:spTree>
      <p:nvGrpSpPr>
        <p:cNvPr id="1" name="Shape 648"/>
        <p:cNvGrpSpPr/>
        <p:nvPr/>
      </p:nvGrpSpPr>
      <p:grpSpPr>
        <a:xfrm>
          <a:off x="0" y="0"/>
          <a:ext cx="0" cy="0"/>
          <a:chOff x="0" y="0"/>
          <a:chExt cx="0" cy="0"/>
        </a:xfrm>
      </p:grpSpPr>
      <p:sp>
        <p:nvSpPr>
          <p:cNvPr id="649" name="Google Shape;649;p21"/>
          <p:cNvSpPr/>
          <p:nvPr/>
        </p:nvSpPr>
        <p:spPr>
          <a:xfrm>
            <a:off x="1711918" y="2108092"/>
            <a:ext cx="2706354" cy="2165406"/>
          </a:xfrm>
          <a:custGeom>
            <a:avLst/>
            <a:gdLst/>
            <a:ahLst/>
            <a:cxnLst/>
            <a:rect l="l" t="t" r="r" b="b"/>
            <a:pathLst>
              <a:path w="1696" h="1357" extrusionOk="0">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solidFill>
            <a:srgbClr val="C1D2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grpSp>
        <p:nvGrpSpPr>
          <p:cNvPr id="650" name="Google Shape;650;p21"/>
          <p:cNvGrpSpPr/>
          <p:nvPr/>
        </p:nvGrpSpPr>
        <p:grpSpPr>
          <a:xfrm>
            <a:off x="1704786" y="515365"/>
            <a:ext cx="9349678" cy="5973808"/>
            <a:chOff x="-341709" y="-621042"/>
            <a:chExt cx="9985772" cy="6380229"/>
          </a:xfrm>
        </p:grpSpPr>
        <p:sp>
          <p:nvSpPr>
            <p:cNvPr id="651" name="Google Shape;651;p21"/>
            <p:cNvSpPr/>
            <p:nvPr/>
          </p:nvSpPr>
          <p:spPr>
            <a:xfrm>
              <a:off x="7160829" y="3288732"/>
              <a:ext cx="211665" cy="250783"/>
            </a:xfrm>
            <a:custGeom>
              <a:avLst/>
              <a:gdLst/>
              <a:ahLst/>
              <a:cxnLst/>
              <a:rect l="l" t="t" r="r" b="b"/>
              <a:pathLst>
                <a:path w="282220" h="334378" extrusionOk="0">
                  <a:moveTo>
                    <a:pt x="74991" y="0"/>
                  </a:moveTo>
                  <a:lnTo>
                    <a:pt x="80892" y="7868"/>
                  </a:lnTo>
                  <a:lnTo>
                    <a:pt x="84515" y="7143"/>
                  </a:lnTo>
                  <a:lnTo>
                    <a:pt x="104968" y="34413"/>
                  </a:lnTo>
                  <a:lnTo>
                    <a:pt x="117750" y="63629"/>
                  </a:lnTo>
                  <a:lnTo>
                    <a:pt x="154528" y="63629"/>
                  </a:lnTo>
                  <a:lnTo>
                    <a:pt x="157469" y="70772"/>
                  </a:lnTo>
                  <a:lnTo>
                    <a:pt x="164052" y="70772"/>
                  </a:lnTo>
                  <a:lnTo>
                    <a:pt x="179959" y="109404"/>
                  </a:lnTo>
                  <a:lnTo>
                    <a:pt x="154962" y="113949"/>
                  </a:lnTo>
                  <a:lnTo>
                    <a:pt x="148982" y="129894"/>
                  </a:lnTo>
                  <a:lnTo>
                    <a:pt x="181797" y="145438"/>
                  </a:lnTo>
                  <a:lnTo>
                    <a:pt x="184776" y="149481"/>
                  </a:lnTo>
                  <a:lnTo>
                    <a:pt x="191321" y="152581"/>
                  </a:lnTo>
                  <a:lnTo>
                    <a:pt x="223136" y="195758"/>
                  </a:lnTo>
                  <a:lnTo>
                    <a:pt x="245861" y="234390"/>
                  </a:lnTo>
                  <a:lnTo>
                    <a:pt x="273130" y="259387"/>
                  </a:lnTo>
                  <a:lnTo>
                    <a:pt x="282220" y="286656"/>
                  </a:lnTo>
                  <a:lnTo>
                    <a:pt x="277675" y="325288"/>
                  </a:lnTo>
                  <a:lnTo>
                    <a:pt x="239043" y="309381"/>
                  </a:lnTo>
                  <a:lnTo>
                    <a:pt x="223136" y="334378"/>
                  </a:lnTo>
                  <a:lnTo>
                    <a:pt x="195866" y="318471"/>
                  </a:lnTo>
                  <a:lnTo>
                    <a:pt x="196666" y="317351"/>
                  </a:lnTo>
                  <a:lnTo>
                    <a:pt x="186342" y="311328"/>
                  </a:lnTo>
                  <a:lnTo>
                    <a:pt x="197705" y="295421"/>
                  </a:lnTo>
                  <a:lnTo>
                    <a:pt x="197705" y="263606"/>
                  </a:lnTo>
                  <a:lnTo>
                    <a:pt x="170435" y="231792"/>
                  </a:lnTo>
                  <a:lnTo>
                    <a:pt x="165890" y="193160"/>
                  </a:lnTo>
                  <a:lnTo>
                    <a:pt x="144743" y="168488"/>
                  </a:lnTo>
                  <a:lnTo>
                    <a:pt x="120875" y="168488"/>
                  </a:lnTo>
                  <a:lnTo>
                    <a:pt x="116330" y="179851"/>
                  </a:lnTo>
                  <a:lnTo>
                    <a:pt x="89060" y="184396"/>
                  </a:lnTo>
                  <a:lnTo>
                    <a:pt x="85786" y="176211"/>
                  </a:lnTo>
                  <a:lnTo>
                    <a:pt x="79536" y="177253"/>
                  </a:lnTo>
                  <a:lnTo>
                    <a:pt x="79008" y="175932"/>
                  </a:lnTo>
                  <a:lnTo>
                    <a:pt x="41339" y="195758"/>
                  </a:lnTo>
                  <a:lnTo>
                    <a:pt x="41339" y="183602"/>
                  </a:lnTo>
                  <a:lnTo>
                    <a:pt x="31815" y="188615"/>
                  </a:lnTo>
                  <a:lnTo>
                    <a:pt x="31815" y="156800"/>
                  </a:lnTo>
                  <a:lnTo>
                    <a:pt x="41619" y="123465"/>
                  </a:lnTo>
                  <a:lnTo>
                    <a:pt x="25431" y="120767"/>
                  </a:lnTo>
                  <a:lnTo>
                    <a:pt x="25431" y="115211"/>
                  </a:lnTo>
                  <a:lnTo>
                    <a:pt x="15907" y="113624"/>
                  </a:lnTo>
                  <a:lnTo>
                    <a:pt x="15907" y="92600"/>
                  </a:lnTo>
                  <a:lnTo>
                    <a:pt x="9524" y="88952"/>
                  </a:lnTo>
                  <a:lnTo>
                    <a:pt x="9896" y="87464"/>
                  </a:lnTo>
                  <a:lnTo>
                    <a:pt x="0" y="81809"/>
                  </a:lnTo>
                  <a:lnTo>
                    <a:pt x="4545" y="63629"/>
                  </a:lnTo>
                  <a:lnTo>
                    <a:pt x="36359" y="38632"/>
                  </a:lnTo>
                  <a:lnTo>
                    <a:pt x="43177" y="47722"/>
                  </a:lnTo>
                  <a:lnTo>
                    <a:pt x="43405" y="47722"/>
                  </a:lnTo>
                  <a:lnTo>
                    <a:pt x="45883" y="45775"/>
                  </a:lnTo>
                  <a:lnTo>
                    <a:pt x="47343" y="47722"/>
                  </a:lnTo>
                  <a:lnTo>
                    <a:pt x="59084" y="47722"/>
                  </a:lnTo>
                  <a:lnTo>
                    <a:pt x="52267"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2" name="Google Shape;652;p21"/>
            <p:cNvSpPr/>
            <p:nvPr/>
          </p:nvSpPr>
          <p:spPr>
            <a:xfrm>
              <a:off x="7082346" y="3341404"/>
              <a:ext cx="226760" cy="426413"/>
            </a:xfrm>
            <a:custGeom>
              <a:avLst/>
              <a:gdLst/>
              <a:ahLst/>
              <a:cxnLst/>
              <a:rect l="l" t="t" r="r" b="b"/>
              <a:pathLst>
                <a:path w="302346" h="568550" extrusionOk="0">
                  <a:moveTo>
                    <a:pt x="102261" y="0"/>
                  </a:moveTo>
                  <a:lnTo>
                    <a:pt x="118168" y="15907"/>
                  </a:lnTo>
                  <a:lnTo>
                    <a:pt x="118168" y="23050"/>
                  </a:lnTo>
                  <a:lnTo>
                    <a:pt x="120549" y="25431"/>
                  </a:lnTo>
                  <a:lnTo>
                    <a:pt x="120549" y="39029"/>
                  </a:lnTo>
                  <a:lnTo>
                    <a:pt x="145438" y="43177"/>
                  </a:lnTo>
                  <a:lnTo>
                    <a:pt x="142879" y="51878"/>
                  </a:lnTo>
                  <a:lnTo>
                    <a:pt x="147819" y="52701"/>
                  </a:lnTo>
                  <a:lnTo>
                    <a:pt x="136456" y="91333"/>
                  </a:lnTo>
                  <a:lnTo>
                    <a:pt x="139561" y="113070"/>
                  </a:lnTo>
                  <a:lnTo>
                    <a:pt x="177252" y="90899"/>
                  </a:lnTo>
                  <a:lnTo>
                    <a:pt x="188614" y="97716"/>
                  </a:lnTo>
                  <a:lnTo>
                    <a:pt x="209067" y="97716"/>
                  </a:lnTo>
                  <a:lnTo>
                    <a:pt x="213611" y="86354"/>
                  </a:lnTo>
                  <a:lnTo>
                    <a:pt x="240881" y="86354"/>
                  </a:lnTo>
                  <a:lnTo>
                    <a:pt x="272695" y="118168"/>
                  </a:lnTo>
                  <a:lnTo>
                    <a:pt x="272695" y="125311"/>
                  </a:lnTo>
                  <a:lnTo>
                    <a:pt x="275076" y="127692"/>
                  </a:lnTo>
                  <a:lnTo>
                    <a:pt x="275076" y="159578"/>
                  </a:lnTo>
                  <a:lnTo>
                    <a:pt x="299965" y="188615"/>
                  </a:lnTo>
                  <a:lnTo>
                    <a:pt x="299965" y="195361"/>
                  </a:lnTo>
                  <a:lnTo>
                    <a:pt x="302346" y="198139"/>
                  </a:lnTo>
                  <a:lnTo>
                    <a:pt x="302346" y="229953"/>
                  </a:lnTo>
                  <a:lnTo>
                    <a:pt x="290984" y="245860"/>
                  </a:lnTo>
                  <a:lnTo>
                    <a:pt x="259169" y="241316"/>
                  </a:lnTo>
                  <a:lnTo>
                    <a:pt x="211448" y="252678"/>
                  </a:lnTo>
                  <a:lnTo>
                    <a:pt x="184178" y="279947"/>
                  </a:lnTo>
                  <a:lnTo>
                    <a:pt x="195540" y="327669"/>
                  </a:lnTo>
                  <a:lnTo>
                    <a:pt x="163726" y="311762"/>
                  </a:lnTo>
                  <a:lnTo>
                    <a:pt x="129639" y="311762"/>
                  </a:lnTo>
                  <a:lnTo>
                    <a:pt x="131680" y="302238"/>
                  </a:lnTo>
                  <a:lnTo>
                    <a:pt x="127258" y="302238"/>
                  </a:lnTo>
                  <a:lnTo>
                    <a:pt x="132034" y="279947"/>
                  </a:lnTo>
                  <a:lnTo>
                    <a:pt x="104642" y="279947"/>
                  </a:lnTo>
                  <a:lnTo>
                    <a:pt x="97824" y="323124"/>
                  </a:lnTo>
                  <a:lnTo>
                    <a:pt x="81917" y="375391"/>
                  </a:lnTo>
                  <a:lnTo>
                    <a:pt x="66010" y="407205"/>
                  </a:lnTo>
                  <a:lnTo>
                    <a:pt x="68968" y="424951"/>
                  </a:lnTo>
                  <a:lnTo>
                    <a:pt x="90898" y="424951"/>
                  </a:lnTo>
                  <a:lnTo>
                    <a:pt x="106806" y="463583"/>
                  </a:lnTo>
                  <a:lnTo>
                    <a:pt x="107854" y="469869"/>
                  </a:lnTo>
                  <a:lnTo>
                    <a:pt x="109187" y="473107"/>
                  </a:lnTo>
                  <a:lnTo>
                    <a:pt x="112323" y="491921"/>
                  </a:lnTo>
                  <a:lnTo>
                    <a:pt x="134075" y="515849"/>
                  </a:lnTo>
                  <a:lnTo>
                    <a:pt x="154527" y="515849"/>
                  </a:lnTo>
                  <a:lnTo>
                    <a:pt x="177252" y="538574"/>
                  </a:lnTo>
                  <a:lnTo>
                    <a:pt x="174276" y="542741"/>
                  </a:lnTo>
                  <a:lnTo>
                    <a:pt x="179633" y="548098"/>
                  </a:lnTo>
                  <a:lnTo>
                    <a:pt x="168271" y="564005"/>
                  </a:lnTo>
                  <a:lnTo>
                    <a:pt x="141001" y="568550"/>
                  </a:lnTo>
                  <a:lnTo>
                    <a:pt x="141001" y="558629"/>
                  </a:lnTo>
                  <a:lnTo>
                    <a:pt x="138620" y="559026"/>
                  </a:lnTo>
                  <a:lnTo>
                    <a:pt x="138620" y="546908"/>
                  </a:lnTo>
                  <a:lnTo>
                    <a:pt x="109187" y="532191"/>
                  </a:lnTo>
                  <a:lnTo>
                    <a:pt x="104642" y="536736"/>
                  </a:lnTo>
                  <a:lnTo>
                    <a:pt x="88735" y="525373"/>
                  </a:lnTo>
                  <a:lnTo>
                    <a:pt x="81917" y="504921"/>
                  </a:lnTo>
                  <a:lnTo>
                    <a:pt x="61465" y="484469"/>
                  </a:lnTo>
                  <a:lnTo>
                    <a:pt x="45558" y="466289"/>
                  </a:lnTo>
                  <a:lnTo>
                    <a:pt x="38740" y="489014"/>
                  </a:lnTo>
                  <a:lnTo>
                    <a:pt x="29651" y="466289"/>
                  </a:lnTo>
                  <a:lnTo>
                    <a:pt x="30161" y="463994"/>
                  </a:lnTo>
                  <a:lnTo>
                    <a:pt x="27270" y="456765"/>
                  </a:lnTo>
                  <a:lnTo>
                    <a:pt x="31814" y="436313"/>
                  </a:lnTo>
                  <a:lnTo>
                    <a:pt x="43177" y="397681"/>
                  </a:lnTo>
                  <a:lnTo>
                    <a:pt x="63629" y="361322"/>
                  </a:lnTo>
                  <a:lnTo>
                    <a:pt x="79271" y="330036"/>
                  </a:lnTo>
                  <a:lnTo>
                    <a:pt x="70555" y="300400"/>
                  </a:lnTo>
                  <a:lnTo>
                    <a:pt x="70555" y="298971"/>
                  </a:lnTo>
                  <a:lnTo>
                    <a:pt x="68174" y="290876"/>
                  </a:lnTo>
                  <a:lnTo>
                    <a:pt x="68174" y="274968"/>
                  </a:lnTo>
                  <a:lnTo>
                    <a:pt x="65427" y="261233"/>
                  </a:lnTo>
                  <a:lnTo>
                    <a:pt x="38740" y="236771"/>
                  </a:lnTo>
                  <a:lnTo>
                    <a:pt x="36942" y="227781"/>
                  </a:lnTo>
                  <a:lnTo>
                    <a:pt x="36359" y="227247"/>
                  </a:lnTo>
                  <a:lnTo>
                    <a:pt x="31814" y="204522"/>
                  </a:lnTo>
                  <a:lnTo>
                    <a:pt x="43177" y="199977"/>
                  </a:lnTo>
                  <a:lnTo>
                    <a:pt x="57619" y="171093"/>
                  </a:lnTo>
                  <a:lnTo>
                    <a:pt x="45558" y="150417"/>
                  </a:lnTo>
                  <a:lnTo>
                    <a:pt x="22833" y="123147"/>
                  </a:lnTo>
                  <a:lnTo>
                    <a:pt x="2381" y="91333"/>
                  </a:lnTo>
                  <a:lnTo>
                    <a:pt x="4945" y="89501"/>
                  </a:lnTo>
                  <a:lnTo>
                    <a:pt x="0" y="81809"/>
                  </a:lnTo>
                  <a:lnTo>
                    <a:pt x="15907" y="70447"/>
                  </a:lnTo>
                  <a:lnTo>
                    <a:pt x="31814" y="31815"/>
                  </a:lnTo>
                  <a:lnTo>
                    <a:pt x="59084" y="27270"/>
                  </a:lnTo>
                  <a:lnTo>
                    <a:pt x="79536" y="11363"/>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3" name="Google Shape;653;p21"/>
            <p:cNvSpPr/>
            <p:nvPr/>
          </p:nvSpPr>
          <p:spPr>
            <a:xfrm>
              <a:off x="6850638" y="3109694"/>
              <a:ext cx="88626" cy="53079"/>
            </a:xfrm>
            <a:custGeom>
              <a:avLst/>
              <a:gdLst/>
              <a:ahLst/>
              <a:cxnLst/>
              <a:rect l="l" t="t" r="r" b="b"/>
              <a:pathLst>
                <a:path w="118168" h="70772" extrusionOk="0">
                  <a:moveTo>
                    <a:pt x="40904" y="0"/>
                  </a:moveTo>
                  <a:lnTo>
                    <a:pt x="68174" y="4545"/>
                  </a:lnTo>
                  <a:lnTo>
                    <a:pt x="84081" y="11362"/>
                  </a:lnTo>
                  <a:lnTo>
                    <a:pt x="99988" y="20452"/>
                  </a:lnTo>
                  <a:lnTo>
                    <a:pt x="118168" y="31815"/>
                  </a:lnTo>
                  <a:lnTo>
                    <a:pt x="118168" y="38958"/>
                  </a:lnTo>
                  <a:lnTo>
                    <a:pt x="118168" y="59084"/>
                  </a:lnTo>
                  <a:lnTo>
                    <a:pt x="118168" y="66227"/>
                  </a:lnTo>
                  <a:lnTo>
                    <a:pt x="84081" y="66227"/>
                  </a:lnTo>
                  <a:lnTo>
                    <a:pt x="52267" y="66227"/>
                  </a:lnTo>
                  <a:lnTo>
                    <a:pt x="31814" y="70772"/>
                  </a:lnTo>
                  <a:lnTo>
                    <a:pt x="0" y="54865"/>
                  </a:lnTo>
                  <a:lnTo>
                    <a:pt x="0" y="47722"/>
                  </a:lnTo>
                  <a:lnTo>
                    <a:pt x="0" y="45775"/>
                  </a:lnTo>
                  <a:lnTo>
                    <a:pt x="0" y="38632"/>
                  </a:lnTo>
                  <a:lnTo>
                    <a:pt x="20452"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4" name="Google Shape;654;p21"/>
            <p:cNvSpPr/>
            <p:nvPr/>
          </p:nvSpPr>
          <p:spPr>
            <a:xfrm>
              <a:off x="6823287" y="3164152"/>
              <a:ext cx="133102" cy="179201"/>
            </a:xfrm>
            <a:custGeom>
              <a:avLst/>
              <a:gdLst/>
              <a:ahLst/>
              <a:cxnLst/>
              <a:rect l="l" t="t" r="r" b="b"/>
              <a:pathLst>
                <a:path w="177469" h="238934" extrusionOk="0">
                  <a:moveTo>
                    <a:pt x="27487" y="0"/>
                  </a:moveTo>
                  <a:lnTo>
                    <a:pt x="54756" y="15907"/>
                  </a:lnTo>
                  <a:lnTo>
                    <a:pt x="70663" y="15907"/>
                  </a:lnTo>
                  <a:lnTo>
                    <a:pt x="75208" y="47722"/>
                  </a:lnTo>
                  <a:lnTo>
                    <a:pt x="107023" y="54539"/>
                  </a:lnTo>
                  <a:lnTo>
                    <a:pt x="145655" y="54539"/>
                  </a:lnTo>
                  <a:lnTo>
                    <a:pt x="166107" y="59084"/>
                  </a:lnTo>
                  <a:lnTo>
                    <a:pt x="150199" y="90899"/>
                  </a:lnTo>
                  <a:lnTo>
                    <a:pt x="148684" y="91548"/>
                  </a:lnTo>
                  <a:lnTo>
                    <a:pt x="145437" y="98042"/>
                  </a:lnTo>
                  <a:lnTo>
                    <a:pt x="129530" y="104859"/>
                  </a:lnTo>
                  <a:lnTo>
                    <a:pt x="118811" y="118641"/>
                  </a:lnTo>
                  <a:lnTo>
                    <a:pt x="136508" y="138305"/>
                  </a:lnTo>
                  <a:lnTo>
                    <a:pt x="140893" y="120766"/>
                  </a:lnTo>
                  <a:lnTo>
                    <a:pt x="143869" y="120766"/>
                  </a:lnTo>
                  <a:lnTo>
                    <a:pt x="145655" y="113623"/>
                  </a:lnTo>
                  <a:lnTo>
                    <a:pt x="157017" y="113623"/>
                  </a:lnTo>
                  <a:lnTo>
                    <a:pt x="177469" y="177252"/>
                  </a:lnTo>
                  <a:lnTo>
                    <a:pt x="177469" y="204522"/>
                  </a:lnTo>
                  <a:lnTo>
                    <a:pt x="172707" y="203161"/>
                  </a:lnTo>
                  <a:lnTo>
                    <a:pt x="172707" y="211665"/>
                  </a:lnTo>
                  <a:lnTo>
                    <a:pt x="162829" y="208842"/>
                  </a:lnTo>
                  <a:lnTo>
                    <a:pt x="166107" y="231791"/>
                  </a:lnTo>
                  <a:lnTo>
                    <a:pt x="157112" y="209305"/>
                  </a:lnTo>
                  <a:lnTo>
                    <a:pt x="161345" y="238934"/>
                  </a:lnTo>
                  <a:lnTo>
                    <a:pt x="152255" y="216210"/>
                  </a:lnTo>
                  <a:lnTo>
                    <a:pt x="145437" y="195757"/>
                  </a:lnTo>
                  <a:lnTo>
                    <a:pt x="140893" y="179850"/>
                  </a:lnTo>
                  <a:lnTo>
                    <a:pt x="124985" y="152581"/>
                  </a:lnTo>
                  <a:lnTo>
                    <a:pt x="99974" y="152581"/>
                  </a:lnTo>
                  <a:lnTo>
                    <a:pt x="102478" y="161345"/>
                  </a:lnTo>
                  <a:lnTo>
                    <a:pt x="97647" y="168246"/>
                  </a:lnTo>
                  <a:lnTo>
                    <a:pt x="97716" y="168488"/>
                  </a:lnTo>
                  <a:lnTo>
                    <a:pt x="81809" y="191213"/>
                  </a:lnTo>
                  <a:lnTo>
                    <a:pt x="70446" y="184395"/>
                  </a:lnTo>
                  <a:lnTo>
                    <a:pt x="65901" y="191213"/>
                  </a:lnTo>
                  <a:lnTo>
                    <a:pt x="49994" y="184395"/>
                  </a:lnTo>
                  <a:lnTo>
                    <a:pt x="38632" y="179850"/>
                  </a:lnTo>
                  <a:lnTo>
                    <a:pt x="34087" y="152581"/>
                  </a:lnTo>
                  <a:lnTo>
                    <a:pt x="22725" y="120766"/>
                  </a:lnTo>
                  <a:lnTo>
                    <a:pt x="27270" y="98042"/>
                  </a:lnTo>
                  <a:lnTo>
                    <a:pt x="0" y="82134"/>
                  </a:lnTo>
                  <a:lnTo>
                    <a:pt x="6266" y="75868"/>
                  </a:lnTo>
                  <a:lnTo>
                    <a:pt x="4762" y="74991"/>
                  </a:lnTo>
                  <a:lnTo>
                    <a:pt x="16124" y="63629"/>
                  </a:lnTo>
                  <a:lnTo>
                    <a:pt x="31460" y="52894"/>
                  </a:lnTo>
                  <a:lnTo>
                    <a:pt x="6817" y="34413"/>
                  </a:lnTo>
                  <a:lnTo>
                    <a:pt x="22725" y="7143"/>
                  </a:lnTo>
                  <a:lnTo>
                    <a:pt x="23169" y="740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5" name="Google Shape;655;p21"/>
            <p:cNvSpPr/>
            <p:nvPr/>
          </p:nvSpPr>
          <p:spPr>
            <a:xfrm>
              <a:off x="6431368" y="2179202"/>
              <a:ext cx="1692417" cy="1233948"/>
            </a:xfrm>
            <a:custGeom>
              <a:avLst/>
              <a:gdLst/>
              <a:ahLst/>
              <a:cxnLst/>
              <a:rect l="l" t="t" r="r" b="b"/>
              <a:pathLst>
                <a:path w="993" h="724" extrusionOk="0">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6" name="Google Shape;656;p21"/>
            <p:cNvSpPr/>
            <p:nvPr/>
          </p:nvSpPr>
          <p:spPr>
            <a:xfrm>
              <a:off x="7213500" y="3257892"/>
              <a:ext cx="203062" cy="429821"/>
            </a:xfrm>
            <a:custGeom>
              <a:avLst/>
              <a:gdLst/>
              <a:ahLst/>
              <a:cxnLst/>
              <a:rect l="l" t="t" r="r" b="b"/>
              <a:pathLst>
                <a:path w="270749" h="573095" extrusionOk="0">
                  <a:moveTo>
                    <a:pt x="118494" y="0"/>
                  </a:moveTo>
                  <a:lnTo>
                    <a:pt x="141218" y="15907"/>
                  </a:lnTo>
                  <a:lnTo>
                    <a:pt x="173033" y="24997"/>
                  </a:lnTo>
                  <a:lnTo>
                    <a:pt x="168488" y="47722"/>
                  </a:lnTo>
                  <a:lnTo>
                    <a:pt x="184395" y="63629"/>
                  </a:lnTo>
                  <a:lnTo>
                    <a:pt x="220755" y="74992"/>
                  </a:lnTo>
                  <a:lnTo>
                    <a:pt x="208749" y="82996"/>
                  </a:lnTo>
                  <a:lnTo>
                    <a:pt x="213612" y="84516"/>
                  </a:lnTo>
                  <a:lnTo>
                    <a:pt x="165890" y="116330"/>
                  </a:lnTo>
                  <a:lnTo>
                    <a:pt x="140865" y="144929"/>
                  </a:lnTo>
                  <a:lnTo>
                    <a:pt x="136674" y="165890"/>
                  </a:lnTo>
                  <a:lnTo>
                    <a:pt x="161671" y="209067"/>
                  </a:lnTo>
                  <a:lnTo>
                    <a:pt x="195758" y="256789"/>
                  </a:lnTo>
                  <a:lnTo>
                    <a:pt x="232117" y="284058"/>
                  </a:lnTo>
                  <a:lnTo>
                    <a:pt x="254842" y="311328"/>
                  </a:lnTo>
                  <a:lnTo>
                    <a:pt x="270749" y="381774"/>
                  </a:lnTo>
                  <a:lnTo>
                    <a:pt x="263932" y="449948"/>
                  </a:lnTo>
                  <a:lnTo>
                    <a:pt x="257265" y="454710"/>
                  </a:lnTo>
                  <a:lnTo>
                    <a:pt x="256789" y="459472"/>
                  </a:lnTo>
                  <a:lnTo>
                    <a:pt x="224974" y="482197"/>
                  </a:lnTo>
                  <a:lnTo>
                    <a:pt x="188615" y="509466"/>
                  </a:lnTo>
                  <a:lnTo>
                    <a:pt x="154528" y="541281"/>
                  </a:lnTo>
                  <a:lnTo>
                    <a:pt x="106806" y="573095"/>
                  </a:lnTo>
                  <a:lnTo>
                    <a:pt x="95444" y="545826"/>
                  </a:lnTo>
                  <a:lnTo>
                    <a:pt x="106806" y="525373"/>
                  </a:lnTo>
                  <a:lnTo>
                    <a:pt x="79536" y="502649"/>
                  </a:lnTo>
                  <a:lnTo>
                    <a:pt x="91144" y="496845"/>
                  </a:lnTo>
                  <a:lnTo>
                    <a:pt x="86679" y="493125"/>
                  </a:lnTo>
                  <a:lnTo>
                    <a:pt x="118494" y="477218"/>
                  </a:lnTo>
                  <a:lnTo>
                    <a:pt x="144427" y="477218"/>
                  </a:lnTo>
                  <a:lnTo>
                    <a:pt x="134075" y="459472"/>
                  </a:lnTo>
                  <a:lnTo>
                    <a:pt x="144260" y="455163"/>
                  </a:lnTo>
                  <a:lnTo>
                    <a:pt x="141218" y="449948"/>
                  </a:lnTo>
                  <a:lnTo>
                    <a:pt x="193876" y="427670"/>
                  </a:lnTo>
                  <a:lnTo>
                    <a:pt x="197704" y="391298"/>
                  </a:lnTo>
                  <a:lnTo>
                    <a:pt x="193160" y="364029"/>
                  </a:lnTo>
                  <a:lnTo>
                    <a:pt x="197704" y="325397"/>
                  </a:lnTo>
                  <a:lnTo>
                    <a:pt x="188615" y="298127"/>
                  </a:lnTo>
                  <a:lnTo>
                    <a:pt x="161345" y="273130"/>
                  </a:lnTo>
                  <a:lnTo>
                    <a:pt x="138620" y="239043"/>
                  </a:lnTo>
                  <a:lnTo>
                    <a:pt x="106806" y="191321"/>
                  </a:lnTo>
                  <a:lnTo>
                    <a:pt x="63629" y="170869"/>
                  </a:lnTo>
                  <a:lnTo>
                    <a:pt x="72387" y="162110"/>
                  </a:lnTo>
                  <a:lnTo>
                    <a:pt x="70772" y="161345"/>
                  </a:lnTo>
                  <a:lnTo>
                    <a:pt x="82134" y="149983"/>
                  </a:lnTo>
                  <a:lnTo>
                    <a:pt x="93582" y="143623"/>
                  </a:lnTo>
                  <a:lnTo>
                    <a:pt x="79536" y="109513"/>
                  </a:lnTo>
                  <a:lnTo>
                    <a:pt x="36359" y="109513"/>
                  </a:lnTo>
                  <a:lnTo>
                    <a:pt x="20452" y="77698"/>
                  </a:lnTo>
                  <a:lnTo>
                    <a:pt x="0" y="45884"/>
                  </a:lnTo>
                  <a:lnTo>
                    <a:pt x="9775" y="40453"/>
                  </a:lnTo>
                  <a:lnTo>
                    <a:pt x="7143" y="36360"/>
                  </a:lnTo>
                  <a:lnTo>
                    <a:pt x="27595" y="24997"/>
                  </a:lnTo>
                  <a:lnTo>
                    <a:pt x="54865" y="24997"/>
                  </a:lnTo>
                  <a:lnTo>
                    <a:pt x="93497" y="2499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7" name="Google Shape;657;p21"/>
            <p:cNvSpPr/>
            <p:nvPr/>
          </p:nvSpPr>
          <p:spPr>
            <a:xfrm>
              <a:off x="5360955" y="2973428"/>
              <a:ext cx="17125" cy="40904"/>
            </a:xfrm>
            <a:custGeom>
              <a:avLst/>
              <a:gdLst/>
              <a:ahLst/>
              <a:cxnLst/>
              <a:rect l="l" t="t" r="r" b="b"/>
              <a:pathLst>
                <a:path w="22834" h="54539" extrusionOk="0">
                  <a:moveTo>
                    <a:pt x="4545" y="0"/>
                  </a:moveTo>
                  <a:lnTo>
                    <a:pt x="6719" y="1553"/>
                  </a:lnTo>
                  <a:lnTo>
                    <a:pt x="6926" y="0"/>
                  </a:lnTo>
                  <a:lnTo>
                    <a:pt x="22834" y="11362"/>
                  </a:lnTo>
                  <a:lnTo>
                    <a:pt x="22834" y="38632"/>
                  </a:lnTo>
                  <a:lnTo>
                    <a:pt x="18289" y="49994"/>
                  </a:lnTo>
                  <a:lnTo>
                    <a:pt x="2381" y="54539"/>
                  </a:lnTo>
                  <a:lnTo>
                    <a:pt x="2381" y="53859"/>
                  </a:lnTo>
                  <a:lnTo>
                    <a:pt x="0" y="54539"/>
                  </a:lnTo>
                  <a:lnTo>
                    <a:pt x="0" y="43177"/>
                  </a:lnTo>
                  <a:lnTo>
                    <a:pt x="9090" y="38632"/>
                  </a:lnTo>
                  <a:lnTo>
                    <a:pt x="0" y="3408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8" name="Google Shape;658;p21"/>
            <p:cNvSpPr/>
            <p:nvPr/>
          </p:nvSpPr>
          <p:spPr>
            <a:xfrm>
              <a:off x="5359170" y="2947782"/>
              <a:ext cx="121253" cy="138296"/>
            </a:xfrm>
            <a:custGeom>
              <a:avLst/>
              <a:gdLst/>
              <a:ahLst/>
              <a:cxnLst/>
              <a:rect l="l" t="t" r="r" b="b"/>
              <a:pathLst>
                <a:path w="161671" h="184395" extrusionOk="0">
                  <a:moveTo>
                    <a:pt x="138621" y="0"/>
                  </a:moveTo>
                  <a:lnTo>
                    <a:pt x="141471" y="9774"/>
                  </a:lnTo>
                  <a:lnTo>
                    <a:pt x="145764" y="7143"/>
                  </a:lnTo>
                  <a:lnTo>
                    <a:pt x="161671" y="61682"/>
                  </a:lnTo>
                  <a:lnTo>
                    <a:pt x="157126" y="66227"/>
                  </a:lnTo>
                  <a:lnTo>
                    <a:pt x="82135" y="88952"/>
                  </a:lnTo>
                  <a:lnTo>
                    <a:pt x="104227" y="111044"/>
                  </a:lnTo>
                  <a:lnTo>
                    <a:pt x="118494" y="125311"/>
                  </a:lnTo>
                  <a:lnTo>
                    <a:pt x="102587" y="136673"/>
                  </a:lnTo>
                  <a:lnTo>
                    <a:pt x="98042" y="152581"/>
                  </a:lnTo>
                  <a:lnTo>
                    <a:pt x="70772" y="159398"/>
                  </a:lnTo>
                  <a:lnTo>
                    <a:pt x="59410" y="168488"/>
                  </a:lnTo>
                  <a:lnTo>
                    <a:pt x="43503" y="184395"/>
                  </a:lnTo>
                  <a:lnTo>
                    <a:pt x="7143" y="175305"/>
                  </a:lnTo>
                  <a:lnTo>
                    <a:pt x="7143" y="169948"/>
                  </a:lnTo>
                  <a:lnTo>
                    <a:pt x="0" y="168162"/>
                  </a:lnTo>
                  <a:lnTo>
                    <a:pt x="0" y="161345"/>
                  </a:lnTo>
                  <a:lnTo>
                    <a:pt x="15908" y="97716"/>
                  </a:lnTo>
                  <a:lnTo>
                    <a:pt x="15908" y="81809"/>
                  </a:lnTo>
                  <a:lnTo>
                    <a:pt x="20452" y="65902"/>
                  </a:lnTo>
                  <a:lnTo>
                    <a:pt x="20452" y="43177"/>
                  </a:lnTo>
                  <a:lnTo>
                    <a:pt x="27270" y="27270"/>
                  </a:lnTo>
                  <a:lnTo>
                    <a:pt x="68174" y="4317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59" name="Google Shape;659;p21"/>
            <p:cNvSpPr/>
            <p:nvPr/>
          </p:nvSpPr>
          <p:spPr>
            <a:xfrm>
              <a:off x="5366150" y="2910367"/>
              <a:ext cx="42690" cy="51293"/>
            </a:xfrm>
            <a:custGeom>
              <a:avLst/>
              <a:gdLst/>
              <a:ahLst/>
              <a:cxnLst/>
              <a:rect l="l" t="t" r="r" b="b"/>
              <a:pathLst>
                <a:path w="56920" h="68391" extrusionOk="0">
                  <a:moveTo>
                    <a:pt x="31815" y="0"/>
                  </a:moveTo>
                  <a:lnTo>
                    <a:pt x="47722" y="0"/>
                  </a:lnTo>
                  <a:lnTo>
                    <a:pt x="49763" y="4762"/>
                  </a:lnTo>
                  <a:lnTo>
                    <a:pt x="50103" y="4762"/>
                  </a:lnTo>
                  <a:lnTo>
                    <a:pt x="56920" y="20669"/>
                  </a:lnTo>
                  <a:lnTo>
                    <a:pt x="41013" y="36577"/>
                  </a:lnTo>
                  <a:lnTo>
                    <a:pt x="29651" y="57029"/>
                  </a:lnTo>
                  <a:lnTo>
                    <a:pt x="18288" y="63846"/>
                  </a:lnTo>
                  <a:lnTo>
                    <a:pt x="13744" y="68391"/>
                  </a:lnTo>
                  <a:lnTo>
                    <a:pt x="2381" y="68391"/>
                  </a:lnTo>
                  <a:lnTo>
                    <a:pt x="4082" y="63629"/>
                  </a:lnTo>
                  <a:lnTo>
                    <a:pt x="0" y="63629"/>
                  </a:lnTo>
                  <a:lnTo>
                    <a:pt x="11363" y="3181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0" name="Google Shape;660;p21"/>
            <p:cNvSpPr/>
            <p:nvPr/>
          </p:nvSpPr>
          <p:spPr>
            <a:xfrm>
              <a:off x="5383194" y="2814842"/>
              <a:ext cx="180661" cy="170680"/>
            </a:xfrm>
            <a:custGeom>
              <a:avLst/>
              <a:gdLst/>
              <a:ahLst/>
              <a:cxnLst/>
              <a:rect l="l" t="t" r="r" b="b"/>
              <a:pathLst>
                <a:path w="240881" h="227573" extrusionOk="0">
                  <a:moveTo>
                    <a:pt x="240881" y="0"/>
                  </a:moveTo>
                  <a:lnTo>
                    <a:pt x="235354" y="8598"/>
                  </a:lnTo>
                  <a:lnTo>
                    <a:pt x="240881" y="7143"/>
                  </a:lnTo>
                  <a:lnTo>
                    <a:pt x="220429" y="38958"/>
                  </a:lnTo>
                  <a:lnTo>
                    <a:pt x="203599" y="49476"/>
                  </a:lnTo>
                  <a:lnTo>
                    <a:pt x="209067" y="74992"/>
                  </a:lnTo>
                  <a:lnTo>
                    <a:pt x="208184" y="78017"/>
                  </a:lnTo>
                  <a:lnTo>
                    <a:pt x="209067" y="82135"/>
                  </a:lnTo>
                  <a:lnTo>
                    <a:pt x="193160" y="136674"/>
                  </a:lnTo>
                  <a:lnTo>
                    <a:pt x="111351" y="184396"/>
                  </a:lnTo>
                  <a:lnTo>
                    <a:pt x="40905" y="227573"/>
                  </a:lnTo>
                  <a:lnTo>
                    <a:pt x="0" y="211666"/>
                  </a:lnTo>
                  <a:lnTo>
                    <a:pt x="4545" y="207121"/>
                  </a:lnTo>
                  <a:lnTo>
                    <a:pt x="4545" y="206290"/>
                  </a:lnTo>
                  <a:lnTo>
                    <a:pt x="0" y="204523"/>
                  </a:lnTo>
                  <a:lnTo>
                    <a:pt x="4545" y="199978"/>
                  </a:lnTo>
                  <a:lnTo>
                    <a:pt x="4545" y="184396"/>
                  </a:lnTo>
                  <a:lnTo>
                    <a:pt x="4545" y="177253"/>
                  </a:lnTo>
                  <a:lnTo>
                    <a:pt x="9090" y="156801"/>
                  </a:lnTo>
                  <a:lnTo>
                    <a:pt x="29460" y="142542"/>
                  </a:lnTo>
                  <a:lnTo>
                    <a:pt x="24997" y="132129"/>
                  </a:lnTo>
                  <a:lnTo>
                    <a:pt x="9090" y="125312"/>
                  </a:lnTo>
                  <a:lnTo>
                    <a:pt x="9090" y="118169"/>
                  </a:lnTo>
                  <a:lnTo>
                    <a:pt x="9090" y="93497"/>
                  </a:lnTo>
                  <a:lnTo>
                    <a:pt x="9090" y="86354"/>
                  </a:lnTo>
                  <a:lnTo>
                    <a:pt x="15907" y="65902"/>
                  </a:lnTo>
                  <a:lnTo>
                    <a:pt x="24997" y="54540"/>
                  </a:lnTo>
                  <a:lnTo>
                    <a:pt x="36360" y="47722"/>
                  </a:lnTo>
                  <a:lnTo>
                    <a:pt x="36360" y="29868"/>
                  </a:lnTo>
                  <a:lnTo>
                    <a:pt x="36360" y="22725"/>
                  </a:lnTo>
                  <a:lnTo>
                    <a:pt x="47722" y="31815"/>
                  </a:lnTo>
                  <a:lnTo>
                    <a:pt x="90899" y="15907"/>
                  </a:lnTo>
                  <a:lnTo>
                    <a:pt x="111351" y="27270"/>
                  </a:lnTo>
                  <a:lnTo>
                    <a:pt x="138620" y="27270"/>
                  </a:lnTo>
                  <a:lnTo>
                    <a:pt x="181797" y="11362"/>
                  </a:lnTo>
                  <a:lnTo>
                    <a:pt x="197704"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1" name="Google Shape;661;p21"/>
            <p:cNvSpPr/>
            <p:nvPr/>
          </p:nvSpPr>
          <p:spPr>
            <a:xfrm>
              <a:off x="5461350" y="2811434"/>
              <a:ext cx="279920" cy="276186"/>
            </a:xfrm>
            <a:custGeom>
              <a:avLst/>
              <a:gdLst/>
              <a:ahLst/>
              <a:cxnLst/>
              <a:rect l="l" t="t" r="r" b="b"/>
              <a:pathLst>
                <a:path w="373227" h="368248" extrusionOk="0">
                  <a:moveTo>
                    <a:pt x="145438" y="0"/>
                  </a:moveTo>
                  <a:lnTo>
                    <a:pt x="188615" y="4545"/>
                  </a:lnTo>
                  <a:lnTo>
                    <a:pt x="189875" y="5806"/>
                  </a:lnTo>
                  <a:lnTo>
                    <a:pt x="200520" y="6926"/>
                  </a:lnTo>
                  <a:lnTo>
                    <a:pt x="210583" y="16989"/>
                  </a:lnTo>
                  <a:lnTo>
                    <a:pt x="220429" y="11362"/>
                  </a:lnTo>
                  <a:lnTo>
                    <a:pt x="223628" y="18719"/>
                  </a:lnTo>
                  <a:lnTo>
                    <a:pt x="232334" y="13743"/>
                  </a:lnTo>
                  <a:lnTo>
                    <a:pt x="255059" y="66010"/>
                  </a:lnTo>
                  <a:lnTo>
                    <a:pt x="280056" y="81917"/>
                  </a:lnTo>
                  <a:lnTo>
                    <a:pt x="280056" y="109187"/>
                  </a:lnTo>
                  <a:lnTo>
                    <a:pt x="264149" y="125094"/>
                  </a:lnTo>
                  <a:lnTo>
                    <a:pt x="255059" y="156909"/>
                  </a:lnTo>
                  <a:lnTo>
                    <a:pt x="280056" y="200086"/>
                  </a:lnTo>
                  <a:lnTo>
                    <a:pt x="323233" y="222810"/>
                  </a:lnTo>
                  <a:lnTo>
                    <a:pt x="345958" y="254625"/>
                  </a:lnTo>
                  <a:lnTo>
                    <a:pt x="341413" y="286439"/>
                  </a:lnTo>
                  <a:lnTo>
                    <a:pt x="350503" y="286439"/>
                  </a:lnTo>
                  <a:lnTo>
                    <a:pt x="350503" y="309164"/>
                  </a:lnTo>
                  <a:lnTo>
                    <a:pt x="373227" y="329616"/>
                  </a:lnTo>
                  <a:lnTo>
                    <a:pt x="350503" y="329616"/>
                  </a:lnTo>
                  <a:lnTo>
                    <a:pt x="323233" y="325071"/>
                  </a:lnTo>
                  <a:lnTo>
                    <a:pt x="298236" y="368248"/>
                  </a:lnTo>
                  <a:lnTo>
                    <a:pt x="232334" y="361431"/>
                  </a:lnTo>
                  <a:lnTo>
                    <a:pt x="230653" y="360107"/>
                  </a:lnTo>
                  <a:lnTo>
                    <a:pt x="220429" y="359050"/>
                  </a:lnTo>
                  <a:lnTo>
                    <a:pt x="113624" y="274969"/>
                  </a:lnTo>
                  <a:lnTo>
                    <a:pt x="59084" y="247699"/>
                  </a:lnTo>
                  <a:lnTo>
                    <a:pt x="15908" y="236337"/>
                  </a:lnTo>
                  <a:lnTo>
                    <a:pt x="0" y="181797"/>
                  </a:lnTo>
                  <a:lnTo>
                    <a:pt x="81809" y="134076"/>
                  </a:lnTo>
                  <a:lnTo>
                    <a:pt x="97716" y="79536"/>
                  </a:lnTo>
                  <a:lnTo>
                    <a:pt x="90899" y="47722"/>
                  </a:lnTo>
                  <a:lnTo>
                    <a:pt x="113624" y="36360"/>
                  </a:lnTo>
                  <a:lnTo>
                    <a:pt x="129531"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2" name="Google Shape;662;p21"/>
            <p:cNvSpPr/>
            <p:nvPr/>
          </p:nvSpPr>
          <p:spPr>
            <a:xfrm>
              <a:off x="5611333" y="2726054"/>
              <a:ext cx="539063" cy="484361"/>
            </a:xfrm>
            <a:custGeom>
              <a:avLst/>
              <a:gdLst/>
              <a:ahLst/>
              <a:cxnLst/>
              <a:rect l="l" t="t" r="r" b="b"/>
              <a:pathLst>
                <a:path w="718750" h="645814" extrusionOk="0">
                  <a:moveTo>
                    <a:pt x="20452" y="0"/>
                  </a:moveTo>
                  <a:lnTo>
                    <a:pt x="25871" y="14450"/>
                  </a:lnTo>
                  <a:lnTo>
                    <a:pt x="34738" y="9524"/>
                  </a:lnTo>
                  <a:lnTo>
                    <a:pt x="41556" y="27704"/>
                  </a:lnTo>
                  <a:lnTo>
                    <a:pt x="53845" y="39993"/>
                  </a:lnTo>
                  <a:lnTo>
                    <a:pt x="68174" y="43177"/>
                  </a:lnTo>
                  <a:lnTo>
                    <a:pt x="86354" y="43177"/>
                  </a:lnTo>
                  <a:lnTo>
                    <a:pt x="129531" y="11362"/>
                  </a:lnTo>
                  <a:lnTo>
                    <a:pt x="138621" y="6818"/>
                  </a:lnTo>
                  <a:lnTo>
                    <a:pt x="147393" y="19099"/>
                  </a:lnTo>
                  <a:lnTo>
                    <a:pt x="152907" y="16342"/>
                  </a:lnTo>
                  <a:lnTo>
                    <a:pt x="164269" y="32249"/>
                  </a:lnTo>
                  <a:lnTo>
                    <a:pt x="152907" y="52701"/>
                  </a:lnTo>
                  <a:lnTo>
                    <a:pt x="166107" y="65902"/>
                  </a:lnTo>
                  <a:lnTo>
                    <a:pt x="170435" y="65902"/>
                  </a:lnTo>
                  <a:lnTo>
                    <a:pt x="172840" y="72634"/>
                  </a:lnTo>
                  <a:lnTo>
                    <a:pt x="175631" y="75426"/>
                  </a:lnTo>
                  <a:lnTo>
                    <a:pt x="184721" y="75426"/>
                  </a:lnTo>
                  <a:lnTo>
                    <a:pt x="193959" y="101293"/>
                  </a:lnTo>
                  <a:lnTo>
                    <a:pt x="220429" y="109078"/>
                  </a:lnTo>
                  <a:lnTo>
                    <a:pt x="232104" y="117834"/>
                  </a:lnTo>
                  <a:lnTo>
                    <a:pt x="234715" y="118602"/>
                  </a:lnTo>
                  <a:lnTo>
                    <a:pt x="250024" y="130084"/>
                  </a:lnTo>
                  <a:lnTo>
                    <a:pt x="295421" y="140893"/>
                  </a:lnTo>
                  <a:lnTo>
                    <a:pt x="354505" y="129531"/>
                  </a:lnTo>
                  <a:lnTo>
                    <a:pt x="359050" y="120441"/>
                  </a:lnTo>
                  <a:lnTo>
                    <a:pt x="390864" y="109078"/>
                  </a:lnTo>
                  <a:lnTo>
                    <a:pt x="418134" y="81809"/>
                  </a:lnTo>
                  <a:lnTo>
                    <a:pt x="440858" y="81809"/>
                  </a:lnTo>
                  <a:lnTo>
                    <a:pt x="456766" y="77264"/>
                  </a:lnTo>
                  <a:lnTo>
                    <a:pt x="484035" y="81809"/>
                  </a:lnTo>
                  <a:lnTo>
                    <a:pt x="520395" y="102261"/>
                  </a:lnTo>
                  <a:lnTo>
                    <a:pt x="552209" y="109078"/>
                  </a:lnTo>
                  <a:lnTo>
                    <a:pt x="562503" y="117747"/>
                  </a:lnTo>
                  <a:lnTo>
                    <a:pt x="566495" y="118602"/>
                  </a:lnTo>
                  <a:lnTo>
                    <a:pt x="599619" y="146496"/>
                  </a:lnTo>
                  <a:lnTo>
                    <a:pt x="622655" y="152255"/>
                  </a:lnTo>
                  <a:lnTo>
                    <a:pt x="622655" y="158208"/>
                  </a:lnTo>
                  <a:lnTo>
                    <a:pt x="636941" y="161779"/>
                  </a:lnTo>
                  <a:lnTo>
                    <a:pt x="636941" y="198139"/>
                  </a:lnTo>
                  <a:lnTo>
                    <a:pt x="625579" y="252678"/>
                  </a:lnTo>
                  <a:lnTo>
                    <a:pt x="617355" y="281462"/>
                  </a:lnTo>
                  <a:lnTo>
                    <a:pt x="618111" y="281786"/>
                  </a:lnTo>
                  <a:lnTo>
                    <a:pt x="616572" y="284204"/>
                  </a:lnTo>
                  <a:lnTo>
                    <a:pt x="616489" y="284492"/>
                  </a:lnTo>
                  <a:lnTo>
                    <a:pt x="632397" y="291310"/>
                  </a:lnTo>
                  <a:lnTo>
                    <a:pt x="616489" y="316307"/>
                  </a:lnTo>
                  <a:lnTo>
                    <a:pt x="625579" y="350394"/>
                  </a:lnTo>
                  <a:lnTo>
                    <a:pt x="630655" y="369003"/>
                  </a:lnTo>
                  <a:lnTo>
                    <a:pt x="645380" y="372684"/>
                  </a:lnTo>
                  <a:lnTo>
                    <a:pt x="645380" y="378637"/>
                  </a:lnTo>
                  <a:lnTo>
                    <a:pt x="659666" y="382208"/>
                  </a:lnTo>
                  <a:lnTo>
                    <a:pt x="659666" y="414023"/>
                  </a:lnTo>
                  <a:lnTo>
                    <a:pt x="625579" y="452655"/>
                  </a:lnTo>
                  <a:lnTo>
                    <a:pt x="641486" y="473107"/>
                  </a:lnTo>
                  <a:lnTo>
                    <a:pt x="656585" y="495754"/>
                  </a:lnTo>
                  <a:lnTo>
                    <a:pt x="681740" y="506760"/>
                  </a:lnTo>
                  <a:lnTo>
                    <a:pt x="681740" y="510034"/>
                  </a:lnTo>
                  <a:lnTo>
                    <a:pt x="696026" y="516284"/>
                  </a:lnTo>
                  <a:lnTo>
                    <a:pt x="696026" y="549473"/>
                  </a:lnTo>
                  <a:lnTo>
                    <a:pt x="697647" y="549937"/>
                  </a:lnTo>
                  <a:lnTo>
                    <a:pt x="699652" y="555952"/>
                  </a:lnTo>
                  <a:lnTo>
                    <a:pt x="711933" y="559461"/>
                  </a:lnTo>
                  <a:lnTo>
                    <a:pt x="718750" y="579913"/>
                  </a:lnTo>
                  <a:lnTo>
                    <a:pt x="664211" y="602637"/>
                  </a:lnTo>
                  <a:lnTo>
                    <a:pt x="648304" y="645814"/>
                  </a:lnTo>
                  <a:lnTo>
                    <a:pt x="582402" y="634452"/>
                  </a:lnTo>
                  <a:lnTo>
                    <a:pt x="541498" y="629907"/>
                  </a:lnTo>
                  <a:lnTo>
                    <a:pt x="498321" y="623090"/>
                  </a:lnTo>
                  <a:lnTo>
                    <a:pt x="496685" y="615563"/>
                  </a:lnTo>
                  <a:lnTo>
                    <a:pt x="484035" y="613566"/>
                  </a:lnTo>
                  <a:lnTo>
                    <a:pt x="473891" y="566903"/>
                  </a:lnTo>
                  <a:lnTo>
                    <a:pt x="464234" y="564006"/>
                  </a:lnTo>
                  <a:lnTo>
                    <a:pt x="439237" y="570823"/>
                  </a:lnTo>
                  <a:lnTo>
                    <a:pt x="400605" y="591275"/>
                  </a:lnTo>
                  <a:lnTo>
                    <a:pt x="357428" y="575368"/>
                  </a:lnTo>
                  <a:lnTo>
                    <a:pt x="349017" y="568008"/>
                  </a:lnTo>
                  <a:lnTo>
                    <a:pt x="343142" y="565844"/>
                  </a:lnTo>
                  <a:lnTo>
                    <a:pt x="315945" y="542046"/>
                  </a:lnTo>
                  <a:lnTo>
                    <a:pt x="282437" y="532191"/>
                  </a:lnTo>
                  <a:lnTo>
                    <a:pt x="279100" y="525887"/>
                  </a:lnTo>
                  <a:lnTo>
                    <a:pt x="268151" y="522667"/>
                  </a:lnTo>
                  <a:lnTo>
                    <a:pt x="247699" y="484035"/>
                  </a:lnTo>
                  <a:lnTo>
                    <a:pt x="226679" y="438493"/>
                  </a:lnTo>
                  <a:lnTo>
                    <a:pt x="211991" y="445837"/>
                  </a:lnTo>
                  <a:lnTo>
                    <a:pt x="198947" y="435692"/>
                  </a:lnTo>
                  <a:lnTo>
                    <a:pt x="197705" y="436313"/>
                  </a:lnTo>
                  <a:lnTo>
                    <a:pt x="190645" y="430823"/>
                  </a:lnTo>
                  <a:lnTo>
                    <a:pt x="175631" y="445837"/>
                  </a:lnTo>
                  <a:lnTo>
                    <a:pt x="163100" y="434559"/>
                  </a:lnTo>
                  <a:lnTo>
                    <a:pt x="161345" y="436313"/>
                  </a:lnTo>
                  <a:lnTo>
                    <a:pt x="138621" y="415861"/>
                  </a:lnTo>
                  <a:lnTo>
                    <a:pt x="138621" y="393136"/>
                  </a:lnTo>
                  <a:lnTo>
                    <a:pt x="129531" y="393136"/>
                  </a:lnTo>
                  <a:lnTo>
                    <a:pt x="134076" y="361322"/>
                  </a:lnTo>
                  <a:lnTo>
                    <a:pt x="120129" y="333429"/>
                  </a:lnTo>
                  <a:lnTo>
                    <a:pt x="82460" y="316307"/>
                  </a:lnTo>
                  <a:lnTo>
                    <a:pt x="80079" y="312194"/>
                  </a:lnTo>
                  <a:lnTo>
                    <a:pt x="68174" y="306783"/>
                  </a:lnTo>
                  <a:lnTo>
                    <a:pt x="43177" y="263606"/>
                  </a:lnTo>
                  <a:lnTo>
                    <a:pt x="52267" y="227247"/>
                  </a:lnTo>
                  <a:lnTo>
                    <a:pt x="68174" y="211339"/>
                  </a:lnTo>
                  <a:lnTo>
                    <a:pt x="68174" y="189048"/>
                  </a:lnTo>
                  <a:lnTo>
                    <a:pt x="57463" y="182231"/>
                  </a:lnTo>
                  <a:lnTo>
                    <a:pt x="57203" y="181633"/>
                  </a:lnTo>
                  <a:lnTo>
                    <a:pt x="43177" y="172707"/>
                  </a:lnTo>
                  <a:lnTo>
                    <a:pt x="20452" y="120441"/>
                  </a:lnTo>
                  <a:lnTo>
                    <a:pt x="0" y="81809"/>
                  </a:lnTo>
                  <a:lnTo>
                    <a:pt x="4545" y="65902"/>
                  </a:lnTo>
                  <a:lnTo>
                    <a:pt x="0"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3" name="Google Shape;663;p21"/>
            <p:cNvSpPr/>
            <p:nvPr/>
          </p:nvSpPr>
          <p:spPr>
            <a:xfrm>
              <a:off x="5632029" y="2654715"/>
              <a:ext cx="153392" cy="129530"/>
            </a:xfrm>
            <a:custGeom>
              <a:avLst/>
              <a:gdLst/>
              <a:ahLst/>
              <a:cxnLst/>
              <a:rect l="l" t="t" r="r" b="b"/>
              <a:pathLst>
                <a:path w="90" h="76" extrusionOk="0">
                  <a:moveTo>
                    <a:pt x="3" y="45"/>
                  </a:moveTo>
                  <a:lnTo>
                    <a:pt x="3" y="45"/>
                  </a:lnTo>
                  <a:lnTo>
                    <a:pt x="7" y="50"/>
                  </a:lnTo>
                  <a:lnTo>
                    <a:pt x="17" y="50"/>
                  </a:lnTo>
                  <a:lnTo>
                    <a:pt x="14" y="55"/>
                  </a:lnTo>
                  <a:lnTo>
                    <a:pt x="21" y="67"/>
                  </a:lnTo>
                  <a:lnTo>
                    <a:pt x="10" y="64"/>
                  </a:lnTo>
                  <a:lnTo>
                    <a:pt x="3" y="53"/>
                  </a:lnTo>
                  <a:lnTo>
                    <a:pt x="0" y="45"/>
                  </a:lnTo>
                  <a:lnTo>
                    <a:pt x="3" y="45"/>
                  </a:lnTo>
                  <a:close/>
                  <a:moveTo>
                    <a:pt x="43" y="12"/>
                  </a:moveTo>
                  <a:lnTo>
                    <a:pt x="43" y="12"/>
                  </a:lnTo>
                  <a:lnTo>
                    <a:pt x="50" y="15"/>
                  </a:lnTo>
                  <a:lnTo>
                    <a:pt x="52" y="10"/>
                  </a:lnTo>
                  <a:lnTo>
                    <a:pt x="62" y="0"/>
                  </a:lnTo>
                  <a:lnTo>
                    <a:pt x="69" y="12"/>
                  </a:lnTo>
                  <a:lnTo>
                    <a:pt x="78" y="29"/>
                  </a:lnTo>
                  <a:lnTo>
                    <a:pt x="85" y="29"/>
                  </a:lnTo>
                  <a:lnTo>
                    <a:pt x="90" y="34"/>
                  </a:lnTo>
                  <a:lnTo>
                    <a:pt x="78" y="36"/>
                  </a:lnTo>
                  <a:lnTo>
                    <a:pt x="74" y="53"/>
                  </a:lnTo>
                  <a:lnTo>
                    <a:pt x="71" y="60"/>
                  </a:lnTo>
                  <a:lnTo>
                    <a:pt x="66" y="64"/>
                  </a:lnTo>
                  <a:lnTo>
                    <a:pt x="66" y="74"/>
                  </a:lnTo>
                  <a:lnTo>
                    <a:pt x="62" y="76"/>
                  </a:lnTo>
                  <a:lnTo>
                    <a:pt x="52" y="64"/>
                  </a:lnTo>
                  <a:lnTo>
                    <a:pt x="57" y="55"/>
                  </a:lnTo>
                  <a:lnTo>
                    <a:pt x="52" y="48"/>
                  </a:lnTo>
                  <a:lnTo>
                    <a:pt x="48" y="50"/>
                  </a:lnTo>
                  <a:lnTo>
                    <a:pt x="29" y="64"/>
                  </a:lnTo>
                  <a:lnTo>
                    <a:pt x="29" y="50"/>
                  </a:lnTo>
                  <a:lnTo>
                    <a:pt x="19" y="48"/>
                  </a:lnTo>
                  <a:lnTo>
                    <a:pt x="14" y="41"/>
                  </a:lnTo>
                  <a:lnTo>
                    <a:pt x="19" y="36"/>
                  </a:lnTo>
                  <a:lnTo>
                    <a:pt x="10" y="29"/>
                  </a:lnTo>
                  <a:lnTo>
                    <a:pt x="12" y="22"/>
                  </a:lnTo>
                  <a:lnTo>
                    <a:pt x="5" y="19"/>
                  </a:lnTo>
                  <a:lnTo>
                    <a:pt x="3" y="12"/>
                  </a:lnTo>
                  <a:lnTo>
                    <a:pt x="7" y="10"/>
                  </a:lnTo>
                  <a:lnTo>
                    <a:pt x="19" y="15"/>
                  </a:lnTo>
                  <a:lnTo>
                    <a:pt x="29" y="17"/>
                  </a:lnTo>
                  <a:lnTo>
                    <a:pt x="31" y="15"/>
                  </a:lnTo>
                  <a:lnTo>
                    <a:pt x="21" y="3"/>
                  </a:lnTo>
                  <a:lnTo>
                    <a:pt x="26" y="0"/>
                  </a:lnTo>
                  <a:lnTo>
                    <a:pt x="31" y="0"/>
                  </a:lnTo>
                  <a:lnTo>
                    <a:pt x="43" y="1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4" name="Google Shape;664;p21"/>
            <p:cNvSpPr/>
            <p:nvPr/>
          </p:nvSpPr>
          <p:spPr>
            <a:xfrm>
              <a:off x="5596075" y="2673381"/>
              <a:ext cx="90737" cy="93983"/>
            </a:xfrm>
            <a:custGeom>
              <a:avLst/>
              <a:gdLst/>
              <a:ahLst/>
              <a:cxnLst/>
              <a:rect l="l" t="t" r="r" b="b"/>
              <a:pathLst>
                <a:path w="120983" h="125311" extrusionOk="0">
                  <a:moveTo>
                    <a:pt x="84498" y="86354"/>
                  </a:moveTo>
                  <a:lnTo>
                    <a:pt x="86354" y="88952"/>
                  </a:lnTo>
                  <a:lnTo>
                    <a:pt x="91533" y="89988"/>
                  </a:lnTo>
                  <a:lnTo>
                    <a:pt x="93714" y="86354"/>
                  </a:lnTo>
                  <a:close/>
                  <a:moveTo>
                    <a:pt x="61899" y="0"/>
                  </a:moveTo>
                  <a:lnTo>
                    <a:pt x="70989" y="15907"/>
                  </a:lnTo>
                  <a:lnTo>
                    <a:pt x="82351" y="22725"/>
                  </a:lnTo>
                  <a:lnTo>
                    <a:pt x="77807" y="38632"/>
                  </a:lnTo>
                  <a:lnTo>
                    <a:pt x="98259" y="49994"/>
                  </a:lnTo>
                  <a:lnTo>
                    <a:pt x="86896" y="65902"/>
                  </a:lnTo>
                  <a:lnTo>
                    <a:pt x="98259" y="81809"/>
                  </a:lnTo>
                  <a:lnTo>
                    <a:pt x="120983" y="86354"/>
                  </a:lnTo>
                  <a:lnTo>
                    <a:pt x="120983" y="118168"/>
                  </a:lnTo>
                  <a:lnTo>
                    <a:pt x="109078" y="118168"/>
                  </a:lnTo>
                  <a:lnTo>
                    <a:pt x="109078" y="125311"/>
                  </a:lnTo>
                  <a:lnTo>
                    <a:pt x="90899" y="125311"/>
                  </a:lnTo>
                  <a:lnTo>
                    <a:pt x="74991" y="104859"/>
                  </a:lnTo>
                  <a:lnTo>
                    <a:pt x="81809" y="93497"/>
                  </a:lnTo>
                  <a:lnTo>
                    <a:pt x="65902" y="93497"/>
                  </a:lnTo>
                  <a:lnTo>
                    <a:pt x="54539" y="82134"/>
                  </a:lnTo>
                  <a:lnTo>
                    <a:pt x="43177" y="82134"/>
                  </a:lnTo>
                  <a:lnTo>
                    <a:pt x="31815" y="66227"/>
                  </a:lnTo>
                  <a:lnTo>
                    <a:pt x="0" y="57137"/>
                  </a:lnTo>
                  <a:lnTo>
                    <a:pt x="6818" y="34413"/>
                  </a:lnTo>
                  <a:lnTo>
                    <a:pt x="0" y="18505"/>
                  </a:lnTo>
                  <a:lnTo>
                    <a:pt x="13638" y="15406"/>
                  </a:lnTo>
                  <a:lnTo>
                    <a:pt x="11905"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5" name="Google Shape;665;p21"/>
            <p:cNvSpPr/>
            <p:nvPr/>
          </p:nvSpPr>
          <p:spPr>
            <a:xfrm>
              <a:off x="5500875" y="2588083"/>
              <a:ext cx="186370" cy="100369"/>
            </a:xfrm>
            <a:custGeom>
              <a:avLst/>
              <a:gdLst/>
              <a:ahLst/>
              <a:cxnLst/>
              <a:rect l="l" t="t" r="r" b="b"/>
              <a:pathLst>
                <a:path w="248493" h="133825" extrusionOk="0">
                  <a:moveTo>
                    <a:pt x="6818" y="0"/>
                  </a:moveTo>
                  <a:lnTo>
                    <a:pt x="38632" y="9090"/>
                  </a:lnTo>
                  <a:lnTo>
                    <a:pt x="90899" y="15907"/>
                  </a:lnTo>
                  <a:lnTo>
                    <a:pt x="140893" y="43177"/>
                  </a:lnTo>
                  <a:lnTo>
                    <a:pt x="145438" y="52267"/>
                  </a:lnTo>
                  <a:lnTo>
                    <a:pt x="165890" y="43177"/>
                  </a:lnTo>
                  <a:lnTo>
                    <a:pt x="204522" y="52267"/>
                  </a:lnTo>
                  <a:lnTo>
                    <a:pt x="215885" y="74991"/>
                  </a:lnTo>
                  <a:lnTo>
                    <a:pt x="236337" y="84081"/>
                  </a:lnTo>
                  <a:lnTo>
                    <a:pt x="226036" y="90262"/>
                  </a:lnTo>
                  <a:lnTo>
                    <a:pt x="237131" y="95193"/>
                  </a:lnTo>
                  <a:lnTo>
                    <a:pt x="231413" y="98624"/>
                  </a:lnTo>
                  <a:lnTo>
                    <a:pt x="247699" y="118168"/>
                  </a:lnTo>
                  <a:lnTo>
                    <a:pt x="243154" y="122713"/>
                  </a:lnTo>
                  <a:lnTo>
                    <a:pt x="242994" y="122681"/>
                  </a:lnTo>
                  <a:lnTo>
                    <a:pt x="248493" y="129280"/>
                  </a:lnTo>
                  <a:lnTo>
                    <a:pt x="243948" y="133825"/>
                  </a:lnTo>
                  <a:lnTo>
                    <a:pt x="221224" y="129280"/>
                  </a:lnTo>
                  <a:lnTo>
                    <a:pt x="193954" y="117918"/>
                  </a:lnTo>
                  <a:lnTo>
                    <a:pt x="184864" y="129280"/>
                  </a:lnTo>
                  <a:lnTo>
                    <a:pt x="134870" y="133825"/>
                  </a:lnTo>
                  <a:lnTo>
                    <a:pt x="98510" y="113373"/>
                  </a:lnTo>
                  <a:lnTo>
                    <a:pt x="59878" y="113373"/>
                  </a:lnTo>
                  <a:lnTo>
                    <a:pt x="63212" y="102261"/>
                  </a:lnTo>
                  <a:lnTo>
                    <a:pt x="59084" y="102261"/>
                  </a:lnTo>
                  <a:lnTo>
                    <a:pt x="64452" y="84367"/>
                  </a:lnTo>
                  <a:lnTo>
                    <a:pt x="55333" y="58834"/>
                  </a:lnTo>
                  <a:lnTo>
                    <a:pt x="39426" y="36109"/>
                  </a:lnTo>
                  <a:lnTo>
                    <a:pt x="16702" y="31564"/>
                  </a:lnTo>
                  <a:lnTo>
                    <a:pt x="794" y="20202"/>
                  </a:lnTo>
                  <a:lnTo>
                    <a:pt x="5944" y="13336"/>
                  </a:lnTo>
                  <a:lnTo>
                    <a:pt x="0" y="909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6" name="Google Shape;666;p21"/>
            <p:cNvSpPr/>
            <p:nvPr/>
          </p:nvSpPr>
          <p:spPr>
            <a:xfrm>
              <a:off x="5846777" y="2620465"/>
              <a:ext cx="386888" cy="269695"/>
            </a:xfrm>
            <a:custGeom>
              <a:avLst/>
              <a:gdLst/>
              <a:ahLst/>
              <a:cxnLst/>
              <a:rect l="l" t="t" r="r" b="b"/>
              <a:pathLst>
                <a:path w="515850" h="359593" extrusionOk="0">
                  <a:moveTo>
                    <a:pt x="40905" y="31815"/>
                  </a:moveTo>
                  <a:lnTo>
                    <a:pt x="15908" y="40905"/>
                  </a:lnTo>
                  <a:lnTo>
                    <a:pt x="15204" y="44423"/>
                  </a:lnTo>
                  <a:lnTo>
                    <a:pt x="15908" y="43720"/>
                  </a:lnTo>
                  <a:lnTo>
                    <a:pt x="42414" y="35436"/>
                  </a:lnTo>
                  <a:close/>
                  <a:moveTo>
                    <a:pt x="224974" y="0"/>
                  </a:moveTo>
                  <a:lnTo>
                    <a:pt x="272696" y="24997"/>
                  </a:lnTo>
                  <a:lnTo>
                    <a:pt x="279514" y="63629"/>
                  </a:lnTo>
                  <a:lnTo>
                    <a:pt x="288604" y="74992"/>
                  </a:lnTo>
                  <a:lnTo>
                    <a:pt x="331780" y="68174"/>
                  </a:lnTo>
                  <a:lnTo>
                    <a:pt x="343143" y="79537"/>
                  </a:lnTo>
                  <a:lnTo>
                    <a:pt x="363595" y="127258"/>
                  </a:lnTo>
                  <a:lnTo>
                    <a:pt x="402227" y="161346"/>
                  </a:lnTo>
                  <a:lnTo>
                    <a:pt x="429496" y="181798"/>
                  </a:lnTo>
                  <a:lnTo>
                    <a:pt x="465856" y="209067"/>
                  </a:lnTo>
                  <a:lnTo>
                    <a:pt x="515850" y="224975"/>
                  </a:lnTo>
                  <a:lnTo>
                    <a:pt x="515850" y="236880"/>
                  </a:lnTo>
                  <a:lnTo>
                    <a:pt x="515850" y="252244"/>
                  </a:lnTo>
                  <a:lnTo>
                    <a:pt x="515850" y="264149"/>
                  </a:lnTo>
                  <a:lnTo>
                    <a:pt x="504488" y="264149"/>
                  </a:lnTo>
                  <a:lnTo>
                    <a:pt x="488581" y="252787"/>
                  </a:lnTo>
                  <a:lnTo>
                    <a:pt x="481763" y="268694"/>
                  </a:lnTo>
                  <a:lnTo>
                    <a:pt x="449949" y="275512"/>
                  </a:lnTo>
                  <a:lnTo>
                    <a:pt x="440859" y="311871"/>
                  </a:lnTo>
                  <a:lnTo>
                    <a:pt x="422679" y="327779"/>
                  </a:lnTo>
                  <a:lnTo>
                    <a:pt x="390865" y="334596"/>
                  </a:lnTo>
                  <a:lnTo>
                    <a:pt x="386320" y="355048"/>
                  </a:lnTo>
                  <a:lnTo>
                    <a:pt x="354505" y="359593"/>
                  </a:lnTo>
                  <a:lnTo>
                    <a:pt x="315873" y="343686"/>
                  </a:lnTo>
                  <a:lnTo>
                    <a:pt x="315873" y="331781"/>
                  </a:lnTo>
                  <a:lnTo>
                    <a:pt x="315873" y="307326"/>
                  </a:lnTo>
                  <a:lnTo>
                    <a:pt x="288604" y="300509"/>
                  </a:lnTo>
                  <a:lnTo>
                    <a:pt x="245427" y="264149"/>
                  </a:lnTo>
                  <a:lnTo>
                    <a:pt x="213612" y="257332"/>
                  </a:lnTo>
                  <a:lnTo>
                    <a:pt x="177253" y="236880"/>
                  </a:lnTo>
                  <a:lnTo>
                    <a:pt x="149983" y="232335"/>
                  </a:lnTo>
                  <a:lnTo>
                    <a:pt x="134076" y="236880"/>
                  </a:lnTo>
                  <a:lnTo>
                    <a:pt x="111351" y="236880"/>
                  </a:lnTo>
                  <a:lnTo>
                    <a:pt x="84082" y="264149"/>
                  </a:lnTo>
                  <a:lnTo>
                    <a:pt x="52267" y="275512"/>
                  </a:lnTo>
                  <a:lnTo>
                    <a:pt x="40905" y="241425"/>
                  </a:lnTo>
                  <a:lnTo>
                    <a:pt x="42095" y="233091"/>
                  </a:lnTo>
                  <a:lnTo>
                    <a:pt x="40905" y="229520"/>
                  </a:lnTo>
                  <a:lnTo>
                    <a:pt x="46152" y="192787"/>
                  </a:lnTo>
                  <a:lnTo>
                    <a:pt x="20452" y="177795"/>
                  </a:lnTo>
                  <a:lnTo>
                    <a:pt x="23971" y="167943"/>
                  </a:lnTo>
                  <a:lnTo>
                    <a:pt x="20452" y="165890"/>
                  </a:lnTo>
                  <a:lnTo>
                    <a:pt x="27911" y="145005"/>
                  </a:lnTo>
                  <a:lnTo>
                    <a:pt x="4545" y="139163"/>
                  </a:lnTo>
                  <a:lnTo>
                    <a:pt x="7996" y="128121"/>
                  </a:lnTo>
                  <a:lnTo>
                    <a:pt x="4545" y="127258"/>
                  </a:lnTo>
                  <a:lnTo>
                    <a:pt x="15908" y="90899"/>
                  </a:lnTo>
                  <a:lnTo>
                    <a:pt x="47722" y="102261"/>
                  </a:lnTo>
                  <a:lnTo>
                    <a:pt x="71537" y="88653"/>
                  </a:lnTo>
                  <a:lnTo>
                    <a:pt x="52267" y="70989"/>
                  </a:lnTo>
                  <a:lnTo>
                    <a:pt x="40905" y="43720"/>
                  </a:lnTo>
                  <a:lnTo>
                    <a:pt x="15908" y="52810"/>
                  </a:lnTo>
                  <a:lnTo>
                    <a:pt x="9090" y="86897"/>
                  </a:lnTo>
                  <a:lnTo>
                    <a:pt x="0" y="59627"/>
                  </a:lnTo>
                  <a:lnTo>
                    <a:pt x="2977" y="56651"/>
                  </a:lnTo>
                  <a:lnTo>
                    <a:pt x="0" y="47722"/>
                  </a:lnTo>
                  <a:lnTo>
                    <a:pt x="15908" y="31815"/>
                  </a:lnTo>
                  <a:lnTo>
                    <a:pt x="52267" y="20452"/>
                  </a:lnTo>
                  <a:lnTo>
                    <a:pt x="79537" y="31815"/>
                  </a:lnTo>
                  <a:lnTo>
                    <a:pt x="106806" y="68174"/>
                  </a:lnTo>
                  <a:lnTo>
                    <a:pt x="122713" y="68174"/>
                  </a:lnTo>
                  <a:lnTo>
                    <a:pt x="166467" y="68174"/>
                  </a:lnTo>
                  <a:lnTo>
                    <a:pt x="161345" y="52810"/>
                  </a:lnTo>
                  <a:lnTo>
                    <a:pt x="164747" y="51109"/>
                  </a:lnTo>
                  <a:lnTo>
                    <a:pt x="161345" y="40905"/>
                  </a:lnTo>
                  <a:lnTo>
                    <a:pt x="193160" y="2499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7" name="Google Shape;667;p21"/>
            <p:cNvSpPr/>
            <p:nvPr/>
          </p:nvSpPr>
          <p:spPr>
            <a:xfrm>
              <a:off x="6068342" y="2770367"/>
              <a:ext cx="402226" cy="314089"/>
            </a:xfrm>
            <a:custGeom>
              <a:avLst/>
              <a:gdLst/>
              <a:ahLst/>
              <a:cxnLst/>
              <a:rect l="l" t="t" r="r" b="b"/>
              <a:pathLst>
                <a:path w="536301" h="418785" extrusionOk="0">
                  <a:moveTo>
                    <a:pt x="420069" y="91466"/>
                  </a:moveTo>
                  <a:lnTo>
                    <a:pt x="413588" y="93171"/>
                  </a:lnTo>
                  <a:lnTo>
                    <a:pt x="412499" y="94571"/>
                  </a:lnTo>
                  <a:lnTo>
                    <a:pt x="413588" y="96095"/>
                  </a:lnTo>
                  <a:close/>
                  <a:moveTo>
                    <a:pt x="374956" y="0"/>
                  </a:moveTo>
                  <a:lnTo>
                    <a:pt x="397681" y="11362"/>
                  </a:lnTo>
                  <a:lnTo>
                    <a:pt x="392638" y="23127"/>
                  </a:lnTo>
                  <a:lnTo>
                    <a:pt x="397681" y="25648"/>
                  </a:lnTo>
                  <a:lnTo>
                    <a:pt x="396986" y="27270"/>
                  </a:lnTo>
                  <a:lnTo>
                    <a:pt x="402226" y="27270"/>
                  </a:lnTo>
                  <a:lnTo>
                    <a:pt x="402226" y="41556"/>
                  </a:lnTo>
                  <a:lnTo>
                    <a:pt x="402226" y="65902"/>
                  </a:lnTo>
                  <a:lnTo>
                    <a:pt x="413588" y="81809"/>
                  </a:lnTo>
                  <a:lnTo>
                    <a:pt x="429495" y="70447"/>
                  </a:lnTo>
                  <a:lnTo>
                    <a:pt x="445403" y="65902"/>
                  </a:lnTo>
                  <a:lnTo>
                    <a:pt x="465855" y="49994"/>
                  </a:lnTo>
                  <a:lnTo>
                    <a:pt x="493124" y="49994"/>
                  </a:lnTo>
                  <a:lnTo>
                    <a:pt x="531756" y="49994"/>
                  </a:lnTo>
                  <a:lnTo>
                    <a:pt x="536301" y="65902"/>
                  </a:lnTo>
                  <a:lnTo>
                    <a:pt x="532463" y="66755"/>
                  </a:lnTo>
                  <a:lnTo>
                    <a:pt x="536301" y="80188"/>
                  </a:lnTo>
                  <a:lnTo>
                    <a:pt x="515849" y="84733"/>
                  </a:lnTo>
                  <a:lnTo>
                    <a:pt x="499942" y="91550"/>
                  </a:lnTo>
                  <a:lnTo>
                    <a:pt x="456765" y="96095"/>
                  </a:lnTo>
                  <a:lnTo>
                    <a:pt x="413588" y="107457"/>
                  </a:lnTo>
                  <a:lnTo>
                    <a:pt x="400666" y="124071"/>
                  </a:lnTo>
                  <a:lnTo>
                    <a:pt x="402226" y="129531"/>
                  </a:lnTo>
                  <a:lnTo>
                    <a:pt x="406771" y="152255"/>
                  </a:lnTo>
                  <a:lnTo>
                    <a:pt x="404498" y="155177"/>
                  </a:lnTo>
                  <a:lnTo>
                    <a:pt x="406771" y="166541"/>
                  </a:lnTo>
                  <a:lnTo>
                    <a:pt x="390863" y="186994"/>
                  </a:lnTo>
                  <a:lnTo>
                    <a:pt x="390863" y="188615"/>
                  </a:lnTo>
                  <a:lnTo>
                    <a:pt x="390863" y="202901"/>
                  </a:lnTo>
                  <a:lnTo>
                    <a:pt x="381774" y="218808"/>
                  </a:lnTo>
                  <a:lnTo>
                    <a:pt x="350731" y="215156"/>
                  </a:lnTo>
                  <a:lnTo>
                    <a:pt x="359049" y="231792"/>
                  </a:lnTo>
                  <a:lnTo>
                    <a:pt x="353459" y="234897"/>
                  </a:lnTo>
                  <a:lnTo>
                    <a:pt x="359049" y="246078"/>
                  </a:lnTo>
                  <a:lnTo>
                    <a:pt x="338597" y="257440"/>
                  </a:lnTo>
                  <a:lnTo>
                    <a:pt x="322690" y="284710"/>
                  </a:lnTo>
                  <a:lnTo>
                    <a:pt x="322690" y="297693"/>
                  </a:lnTo>
                  <a:lnTo>
                    <a:pt x="322690" y="311979"/>
                  </a:lnTo>
                  <a:lnTo>
                    <a:pt x="304510" y="321069"/>
                  </a:lnTo>
                  <a:lnTo>
                    <a:pt x="295420" y="316524"/>
                  </a:lnTo>
                  <a:lnTo>
                    <a:pt x="268151" y="321069"/>
                  </a:lnTo>
                  <a:lnTo>
                    <a:pt x="263606" y="339249"/>
                  </a:lnTo>
                  <a:lnTo>
                    <a:pt x="236336" y="339249"/>
                  </a:lnTo>
                  <a:lnTo>
                    <a:pt x="213612" y="359701"/>
                  </a:lnTo>
                  <a:lnTo>
                    <a:pt x="213612" y="384047"/>
                  </a:lnTo>
                  <a:lnTo>
                    <a:pt x="213612" y="398333"/>
                  </a:lnTo>
                  <a:lnTo>
                    <a:pt x="165890" y="414240"/>
                  </a:lnTo>
                  <a:lnTo>
                    <a:pt x="138620" y="407423"/>
                  </a:lnTo>
                  <a:lnTo>
                    <a:pt x="127258" y="418785"/>
                  </a:lnTo>
                  <a:lnTo>
                    <a:pt x="111351" y="414240"/>
                  </a:lnTo>
                  <a:lnTo>
                    <a:pt x="74991" y="418785"/>
                  </a:lnTo>
                  <a:lnTo>
                    <a:pt x="9090" y="398333"/>
                  </a:lnTo>
                  <a:lnTo>
                    <a:pt x="18986" y="387118"/>
                  </a:lnTo>
                  <a:lnTo>
                    <a:pt x="9090" y="384047"/>
                  </a:lnTo>
                  <a:lnTo>
                    <a:pt x="43177" y="345415"/>
                  </a:lnTo>
                  <a:lnTo>
                    <a:pt x="43177" y="332431"/>
                  </a:lnTo>
                  <a:lnTo>
                    <a:pt x="15907" y="327886"/>
                  </a:lnTo>
                  <a:lnTo>
                    <a:pt x="9090" y="296072"/>
                  </a:lnTo>
                  <a:lnTo>
                    <a:pt x="0" y="261985"/>
                  </a:lnTo>
                  <a:lnTo>
                    <a:pt x="2837" y="258337"/>
                  </a:lnTo>
                  <a:lnTo>
                    <a:pt x="0" y="247699"/>
                  </a:lnTo>
                  <a:lnTo>
                    <a:pt x="8764" y="236431"/>
                  </a:lnTo>
                  <a:lnTo>
                    <a:pt x="0" y="230170"/>
                  </a:lnTo>
                  <a:lnTo>
                    <a:pt x="3390" y="218306"/>
                  </a:lnTo>
                  <a:lnTo>
                    <a:pt x="0" y="215884"/>
                  </a:lnTo>
                  <a:lnTo>
                    <a:pt x="9090" y="184070"/>
                  </a:lnTo>
                  <a:lnTo>
                    <a:pt x="20452" y="129531"/>
                  </a:lnTo>
                  <a:lnTo>
                    <a:pt x="59084" y="145438"/>
                  </a:lnTo>
                  <a:lnTo>
                    <a:pt x="90899" y="140893"/>
                  </a:lnTo>
                  <a:lnTo>
                    <a:pt x="95444" y="120441"/>
                  </a:lnTo>
                  <a:lnTo>
                    <a:pt x="127258" y="113623"/>
                  </a:lnTo>
                  <a:lnTo>
                    <a:pt x="145438" y="97716"/>
                  </a:lnTo>
                  <a:lnTo>
                    <a:pt x="154528" y="65902"/>
                  </a:lnTo>
                  <a:lnTo>
                    <a:pt x="186342" y="54539"/>
                  </a:lnTo>
                  <a:lnTo>
                    <a:pt x="193160" y="38632"/>
                  </a:lnTo>
                  <a:lnTo>
                    <a:pt x="209067" y="49994"/>
                  </a:lnTo>
                  <a:lnTo>
                    <a:pt x="220429" y="49994"/>
                  </a:lnTo>
                  <a:lnTo>
                    <a:pt x="240881" y="49994"/>
                  </a:lnTo>
                  <a:lnTo>
                    <a:pt x="268151" y="61357"/>
                  </a:lnTo>
                  <a:lnTo>
                    <a:pt x="279513" y="70447"/>
                  </a:lnTo>
                  <a:lnTo>
                    <a:pt x="304510" y="54539"/>
                  </a:lnTo>
                  <a:lnTo>
                    <a:pt x="315872" y="61357"/>
                  </a:lnTo>
                  <a:lnTo>
                    <a:pt x="331779" y="43177"/>
                  </a:lnTo>
                  <a:lnTo>
                    <a:pt x="354504" y="43177"/>
                  </a:lnTo>
                  <a:lnTo>
                    <a:pt x="354504" y="38632"/>
                  </a:lnTo>
                  <a:lnTo>
                    <a:pt x="359049" y="1818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8" name="Google Shape;668;p21"/>
            <p:cNvSpPr/>
            <p:nvPr/>
          </p:nvSpPr>
          <p:spPr>
            <a:xfrm>
              <a:off x="6257525" y="2683526"/>
              <a:ext cx="209636" cy="160697"/>
            </a:xfrm>
            <a:custGeom>
              <a:avLst/>
              <a:gdLst/>
              <a:ahLst/>
              <a:cxnLst/>
              <a:rect l="l" t="t" r="r" b="b"/>
              <a:pathLst>
                <a:path w="279514" h="214263" extrusionOk="0">
                  <a:moveTo>
                    <a:pt x="118169" y="0"/>
                  </a:moveTo>
                  <a:lnTo>
                    <a:pt x="115169" y="15000"/>
                  </a:lnTo>
                  <a:lnTo>
                    <a:pt x="118169" y="14286"/>
                  </a:lnTo>
                  <a:lnTo>
                    <a:pt x="115305" y="28607"/>
                  </a:lnTo>
                  <a:lnTo>
                    <a:pt x="118169" y="38632"/>
                  </a:lnTo>
                  <a:lnTo>
                    <a:pt x="134076" y="34087"/>
                  </a:lnTo>
                  <a:lnTo>
                    <a:pt x="118169" y="49994"/>
                  </a:lnTo>
                  <a:lnTo>
                    <a:pt x="117289" y="49839"/>
                  </a:lnTo>
                  <a:lnTo>
                    <a:pt x="118169" y="52918"/>
                  </a:lnTo>
                  <a:lnTo>
                    <a:pt x="134076" y="48373"/>
                  </a:lnTo>
                  <a:lnTo>
                    <a:pt x="118169" y="64280"/>
                  </a:lnTo>
                  <a:lnTo>
                    <a:pt x="79537" y="57463"/>
                  </a:lnTo>
                  <a:lnTo>
                    <a:pt x="77421" y="70161"/>
                  </a:lnTo>
                  <a:lnTo>
                    <a:pt x="113624" y="65902"/>
                  </a:lnTo>
                  <a:lnTo>
                    <a:pt x="161345" y="81809"/>
                  </a:lnTo>
                  <a:lnTo>
                    <a:pt x="231792" y="77264"/>
                  </a:lnTo>
                  <a:lnTo>
                    <a:pt x="240882" y="118168"/>
                  </a:lnTo>
                  <a:lnTo>
                    <a:pt x="252244" y="113623"/>
                  </a:lnTo>
                  <a:lnTo>
                    <a:pt x="272697" y="124986"/>
                  </a:lnTo>
                  <a:lnTo>
                    <a:pt x="272697" y="139272"/>
                  </a:lnTo>
                  <a:lnTo>
                    <a:pt x="272697" y="140893"/>
                  </a:lnTo>
                  <a:lnTo>
                    <a:pt x="279514" y="168163"/>
                  </a:lnTo>
                  <a:lnTo>
                    <a:pt x="275943" y="168163"/>
                  </a:lnTo>
                  <a:lnTo>
                    <a:pt x="279514" y="182449"/>
                  </a:lnTo>
                  <a:lnTo>
                    <a:pt x="240882" y="182449"/>
                  </a:lnTo>
                  <a:lnTo>
                    <a:pt x="213612" y="175631"/>
                  </a:lnTo>
                  <a:lnTo>
                    <a:pt x="193160" y="198356"/>
                  </a:lnTo>
                  <a:lnTo>
                    <a:pt x="177253" y="202901"/>
                  </a:lnTo>
                  <a:lnTo>
                    <a:pt x="161345" y="214263"/>
                  </a:lnTo>
                  <a:lnTo>
                    <a:pt x="149983" y="198356"/>
                  </a:lnTo>
                  <a:lnTo>
                    <a:pt x="149983" y="184070"/>
                  </a:lnTo>
                  <a:lnTo>
                    <a:pt x="149983" y="159724"/>
                  </a:lnTo>
                  <a:lnTo>
                    <a:pt x="138621" y="159724"/>
                  </a:lnTo>
                  <a:lnTo>
                    <a:pt x="144743" y="145438"/>
                  </a:lnTo>
                  <a:lnTo>
                    <a:pt x="138621" y="145438"/>
                  </a:lnTo>
                  <a:lnTo>
                    <a:pt x="140396" y="141296"/>
                  </a:lnTo>
                  <a:lnTo>
                    <a:pt x="122713" y="132454"/>
                  </a:lnTo>
                  <a:lnTo>
                    <a:pt x="106806" y="150634"/>
                  </a:lnTo>
                  <a:lnTo>
                    <a:pt x="102261" y="166541"/>
                  </a:lnTo>
                  <a:lnTo>
                    <a:pt x="102261" y="171086"/>
                  </a:lnTo>
                  <a:lnTo>
                    <a:pt x="79537" y="171086"/>
                  </a:lnTo>
                  <a:lnTo>
                    <a:pt x="63629" y="193811"/>
                  </a:lnTo>
                  <a:lnTo>
                    <a:pt x="52267" y="186994"/>
                  </a:lnTo>
                  <a:lnTo>
                    <a:pt x="27270" y="202901"/>
                  </a:lnTo>
                  <a:lnTo>
                    <a:pt x="15908" y="193811"/>
                  </a:lnTo>
                  <a:lnTo>
                    <a:pt x="20815" y="183451"/>
                  </a:lnTo>
                  <a:lnTo>
                    <a:pt x="15908" y="179525"/>
                  </a:lnTo>
                  <a:lnTo>
                    <a:pt x="35013" y="139190"/>
                  </a:lnTo>
                  <a:lnTo>
                    <a:pt x="31815" y="112002"/>
                  </a:lnTo>
                  <a:lnTo>
                    <a:pt x="0" y="100640"/>
                  </a:lnTo>
                  <a:lnTo>
                    <a:pt x="6623" y="88719"/>
                  </a:lnTo>
                  <a:lnTo>
                    <a:pt x="0" y="86354"/>
                  </a:lnTo>
                  <a:lnTo>
                    <a:pt x="11363" y="65902"/>
                  </a:lnTo>
                  <a:lnTo>
                    <a:pt x="43177" y="70447"/>
                  </a:lnTo>
                  <a:lnTo>
                    <a:pt x="59084" y="43177"/>
                  </a:lnTo>
                  <a:lnTo>
                    <a:pt x="70447"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69" name="Google Shape;669;p21"/>
            <p:cNvSpPr/>
            <p:nvPr/>
          </p:nvSpPr>
          <p:spPr>
            <a:xfrm>
              <a:off x="6311982" y="2596686"/>
              <a:ext cx="305405" cy="160697"/>
            </a:xfrm>
            <a:custGeom>
              <a:avLst/>
              <a:gdLst/>
              <a:ahLst/>
              <a:cxnLst/>
              <a:rect l="l" t="t" r="r" b="b"/>
              <a:pathLst>
                <a:path w="407206" h="214263" extrusionOk="0">
                  <a:moveTo>
                    <a:pt x="177253" y="0"/>
                  </a:moveTo>
                  <a:lnTo>
                    <a:pt x="224974" y="22725"/>
                  </a:lnTo>
                  <a:lnTo>
                    <a:pt x="240882" y="15907"/>
                  </a:lnTo>
                  <a:lnTo>
                    <a:pt x="299966" y="22725"/>
                  </a:lnTo>
                  <a:lnTo>
                    <a:pt x="359050" y="27270"/>
                  </a:lnTo>
                  <a:lnTo>
                    <a:pt x="377230" y="43177"/>
                  </a:lnTo>
                  <a:lnTo>
                    <a:pt x="397682" y="49994"/>
                  </a:lnTo>
                  <a:lnTo>
                    <a:pt x="393137" y="59084"/>
                  </a:lnTo>
                  <a:lnTo>
                    <a:pt x="392500" y="59378"/>
                  </a:lnTo>
                  <a:lnTo>
                    <a:pt x="407206" y="64280"/>
                  </a:lnTo>
                  <a:lnTo>
                    <a:pt x="402661" y="73370"/>
                  </a:lnTo>
                  <a:lnTo>
                    <a:pt x="343577" y="100640"/>
                  </a:lnTo>
                  <a:lnTo>
                    <a:pt x="332215" y="123364"/>
                  </a:lnTo>
                  <a:lnTo>
                    <a:pt x="284493" y="127909"/>
                  </a:lnTo>
                  <a:lnTo>
                    <a:pt x="273130" y="155179"/>
                  </a:lnTo>
                  <a:lnTo>
                    <a:pt x="229953" y="150634"/>
                  </a:lnTo>
                  <a:lnTo>
                    <a:pt x="207229" y="159724"/>
                  </a:lnTo>
                  <a:lnTo>
                    <a:pt x="170869" y="182449"/>
                  </a:lnTo>
                  <a:lnTo>
                    <a:pt x="175414" y="191538"/>
                  </a:lnTo>
                  <a:lnTo>
                    <a:pt x="166324" y="202901"/>
                  </a:lnTo>
                  <a:lnTo>
                    <a:pt x="95878" y="214263"/>
                  </a:lnTo>
                  <a:lnTo>
                    <a:pt x="48156" y="198356"/>
                  </a:lnTo>
                  <a:lnTo>
                    <a:pt x="9524" y="198356"/>
                  </a:lnTo>
                  <a:lnTo>
                    <a:pt x="11905" y="184070"/>
                  </a:lnTo>
                  <a:lnTo>
                    <a:pt x="0" y="184070"/>
                  </a:lnTo>
                  <a:lnTo>
                    <a:pt x="4545" y="156800"/>
                  </a:lnTo>
                  <a:lnTo>
                    <a:pt x="43177" y="168163"/>
                  </a:lnTo>
                  <a:lnTo>
                    <a:pt x="59084" y="152255"/>
                  </a:lnTo>
                  <a:lnTo>
                    <a:pt x="86354" y="156800"/>
                  </a:lnTo>
                  <a:lnTo>
                    <a:pt x="127705" y="129233"/>
                  </a:lnTo>
                  <a:lnTo>
                    <a:pt x="100423" y="112002"/>
                  </a:lnTo>
                  <a:lnTo>
                    <a:pt x="73153" y="123364"/>
                  </a:lnTo>
                  <a:lnTo>
                    <a:pt x="48156" y="107457"/>
                  </a:lnTo>
                  <a:lnTo>
                    <a:pt x="52972" y="102297"/>
                  </a:lnTo>
                  <a:lnTo>
                    <a:pt x="38632" y="93171"/>
                  </a:lnTo>
                  <a:lnTo>
                    <a:pt x="66525" y="63286"/>
                  </a:lnTo>
                  <a:lnTo>
                    <a:pt x="68624" y="58563"/>
                  </a:lnTo>
                  <a:lnTo>
                    <a:pt x="54539" y="54539"/>
                  </a:lnTo>
                  <a:lnTo>
                    <a:pt x="63629" y="34087"/>
                  </a:lnTo>
                  <a:lnTo>
                    <a:pt x="86354" y="27270"/>
                  </a:lnTo>
                  <a:lnTo>
                    <a:pt x="149983" y="43177"/>
                  </a:lnTo>
                  <a:lnTo>
                    <a:pt x="156800"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0" name="Google Shape;670;p21"/>
            <p:cNvSpPr/>
            <p:nvPr/>
          </p:nvSpPr>
          <p:spPr>
            <a:xfrm>
              <a:off x="5940435" y="2514959"/>
              <a:ext cx="479248" cy="310355"/>
            </a:xfrm>
            <a:custGeom>
              <a:avLst/>
              <a:gdLst/>
              <a:ahLst/>
              <a:cxnLst/>
              <a:rect l="l" t="t" r="r" b="b"/>
              <a:pathLst>
                <a:path w="638997" h="413806" extrusionOk="0">
                  <a:moveTo>
                    <a:pt x="102695" y="0"/>
                  </a:moveTo>
                  <a:lnTo>
                    <a:pt x="107240" y="4545"/>
                  </a:lnTo>
                  <a:lnTo>
                    <a:pt x="166324" y="36360"/>
                  </a:lnTo>
                  <a:lnTo>
                    <a:pt x="198139" y="59084"/>
                  </a:lnTo>
                  <a:lnTo>
                    <a:pt x="229953" y="106806"/>
                  </a:lnTo>
                  <a:lnTo>
                    <a:pt x="273130" y="95444"/>
                  </a:lnTo>
                  <a:lnTo>
                    <a:pt x="339032" y="90899"/>
                  </a:lnTo>
                  <a:lnTo>
                    <a:pt x="382209" y="127258"/>
                  </a:lnTo>
                  <a:lnTo>
                    <a:pt x="382209" y="177253"/>
                  </a:lnTo>
                  <a:lnTo>
                    <a:pt x="398116" y="177253"/>
                  </a:lnTo>
                  <a:lnTo>
                    <a:pt x="402661" y="220429"/>
                  </a:lnTo>
                  <a:lnTo>
                    <a:pt x="450383" y="220429"/>
                  </a:lnTo>
                  <a:lnTo>
                    <a:pt x="461745" y="247699"/>
                  </a:lnTo>
                  <a:lnTo>
                    <a:pt x="466104" y="247699"/>
                  </a:lnTo>
                  <a:lnTo>
                    <a:pt x="484035" y="213829"/>
                  </a:lnTo>
                  <a:lnTo>
                    <a:pt x="527212" y="182015"/>
                  </a:lnTo>
                  <a:lnTo>
                    <a:pt x="536736" y="177253"/>
                  </a:lnTo>
                  <a:lnTo>
                    <a:pt x="536736" y="177253"/>
                  </a:lnTo>
                  <a:lnTo>
                    <a:pt x="544525" y="173358"/>
                  </a:lnTo>
                  <a:lnTo>
                    <a:pt x="549937" y="170652"/>
                  </a:lnTo>
                  <a:lnTo>
                    <a:pt x="549937" y="170652"/>
                  </a:lnTo>
                  <a:lnTo>
                    <a:pt x="559461" y="165890"/>
                  </a:lnTo>
                  <a:lnTo>
                    <a:pt x="568551" y="170435"/>
                  </a:lnTo>
                  <a:lnTo>
                    <a:pt x="543553" y="204522"/>
                  </a:lnTo>
                  <a:lnTo>
                    <a:pt x="564006" y="220429"/>
                  </a:lnTo>
                  <a:lnTo>
                    <a:pt x="595820" y="209067"/>
                  </a:lnTo>
                  <a:lnTo>
                    <a:pt x="638997" y="236337"/>
                  </a:lnTo>
                  <a:lnTo>
                    <a:pt x="591275" y="268151"/>
                  </a:lnTo>
                  <a:lnTo>
                    <a:pt x="589370" y="267834"/>
                  </a:lnTo>
                  <a:lnTo>
                    <a:pt x="581751" y="272913"/>
                  </a:lnTo>
                  <a:lnTo>
                    <a:pt x="554482" y="268368"/>
                  </a:lnTo>
                  <a:lnTo>
                    <a:pt x="538574" y="272913"/>
                  </a:lnTo>
                  <a:lnTo>
                    <a:pt x="534029" y="257006"/>
                  </a:lnTo>
                  <a:lnTo>
                    <a:pt x="538574" y="234281"/>
                  </a:lnTo>
                  <a:lnTo>
                    <a:pt x="499403" y="243608"/>
                  </a:lnTo>
                  <a:lnTo>
                    <a:pt x="489014" y="272696"/>
                  </a:lnTo>
                  <a:lnTo>
                    <a:pt x="473107" y="299966"/>
                  </a:lnTo>
                  <a:lnTo>
                    <a:pt x="466880" y="299076"/>
                  </a:lnTo>
                  <a:lnTo>
                    <a:pt x="463583" y="304728"/>
                  </a:lnTo>
                  <a:lnTo>
                    <a:pt x="438141" y="301093"/>
                  </a:lnTo>
                  <a:lnTo>
                    <a:pt x="429930" y="315873"/>
                  </a:lnTo>
                  <a:lnTo>
                    <a:pt x="457200" y="327235"/>
                  </a:lnTo>
                  <a:lnTo>
                    <a:pt x="466290" y="365867"/>
                  </a:lnTo>
                  <a:lnTo>
                    <a:pt x="445838" y="409044"/>
                  </a:lnTo>
                  <a:lnTo>
                    <a:pt x="439767" y="406515"/>
                  </a:lnTo>
                  <a:lnTo>
                    <a:pt x="436314" y="413806"/>
                  </a:lnTo>
                  <a:lnTo>
                    <a:pt x="409044" y="402444"/>
                  </a:lnTo>
                  <a:lnTo>
                    <a:pt x="388592" y="402444"/>
                  </a:lnTo>
                  <a:lnTo>
                    <a:pt x="388592" y="375174"/>
                  </a:lnTo>
                  <a:lnTo>
                    <a:pt x="338598" y="359267"/>
                  </a:lnTo>
                  <a:lnTo>
                    <a:pt x="302238" y="331997"/>
                  </a:lnTo>
                  <a:lnTo>
                    <a:pt x="274969" y="311545"/>
                  </a:lnTo>
                  <a:lnTo>
                    <a:pt x="236337" y="277458"/>
                  </a:lnTo>
                  <a:lnTo>
                    <a:pt x="215884" y="229736"/>
                  </a:lnTo>
                  <a:lnTo>
                    <a:pt x="204522" y="218374"/>
                  </a:lnTo>
                  <a:lnTo>
                    <a:pt x="161345" y="225191"/>
                  </a:lnTo>
                  <a:lnTo>
                    <a:pt x="152255" y="213829"/>
                  </a:lnTo>
                  <a:lnTo>
                    <a:pt x="145438" y="175197"/>
                  </a:lnTo>
                  <a:lnTo>
                    <a:pt x="99794" y="151288"/>
                  </a:lnTo>
                  <a:lnTo>
                    <a:pt x="75426" y="170435"/>
                  </a:lnTo>
                  <a:lnTo>
                    <a:pt x="59298" y="178499"/>
                  </a:lnTo>
                  <a:lnTo>
                    <a:pt x="43611" y="186342"/>
                  </a:lnTo>
                  <a:lnTo>
                    <a:pt x="52701" y="213612"/>
                  </a:lnTo>
                  <a:lnTo>
                    <a:pt x="41590" y="213612"/>
                  </a:lnTo>
                  <a:lnTo>
                    <a:pt x="43177" y="218374"/>
                  </a:lnTo>
                  <a:lnTo>
                    <a:pt x="0" y="218374"/>
                  </a:lnTo>
                  <a:lnTo>
                    <a:pt x="0" y="29759"/>
                  </a:lnTo>
                  <a:lnTo>
                    <a:pt x="9524" y="27204"/>
                  </a:lnTo>
                  <a:lnTo>
                    <a:pt x="9524" y="2499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1" name="Google Shape;671;p21"/>
            <p:cNvSpPr/>
            <p:nvPr/>
          </p:nvSpPr>
          <p:spPr>
            <a:xfrm>
              <a:off x="5674311" y="2085382"/>
              <a:ext cx="1137207" cy="620708"/>
            </a:xfrm>
            <a:custGeom>
              <a:avLst/>
              <a:gdLst/>
              <a:ahLst/>
              <a:cxnLst/>
              <a:rect l="l" t="t" r="r" b="b"/>
              <a:pathLst>
                <a:path w="1516276" h="827611" extrusionOk="0">
                  <a:moveTo>
                    <a:pt x="831722" y="0"/>
                  </a:moveTo>
                  <a:lnTo>
                    <a:pt x="897623" y="15907"/>
                  </a:lnTo>
                  <a:lnTo>
                    <a:pt x="898607" y="22795"/>
                  </a:lnTo>
                  <a:lnTo>
                    <a:pt x="909528" y="25431"/>
                  </a:lnTo>
                  <a:lnTo>
                    <a:pt x="916672" y="75436"/>
                  </a:lnTo>
                  <a:lnTo>
                    <a:pt x="945345" y="63629"/>
                  </a:lnTo>
                  <a:lnTo>
                    <a:pt x="993067" y="90899"/>
                  </a:lnTo>
                  <a:lnTo>
                    <a:pt x="992653" y="93383"/>
                  </a:lnTo>
                  <a:lnTo>
                    <a:pt x="1004972" y="100423"/>
                  </a:lnTo>
                  <a:lnTo>
                    <a:pt x="1002014" y="118168"/>
                  </a:lnTo>
                  <a:lnTo>
                    <a:pt x="1024881" y="118168"/>
                  </a:lnTo>
                  <a:lnTo>
                    <a:pt x="1118052" y="59084"/>
                  </a:lnTo>
                  <a:lnTo>
                    <a:pt x="1099873" y="79536"/>
                  </a:lnTo>
                  <a:lnTo>
                    <a:pt x="1104860" y="84523"/>
                  </a:lnTo>
                  <a:lnTo>
                    <a:pt x="1129957" y="68608"/>
                  </a:lnTo>
                  <a:lnTo>
                    <a:pt x="1111777" y="89060"/>
                  </a:lnTo>
                  <a:lnTo>
                    <a:pt x="1161772" y="139055"/>
                  </a:lnTo>
                  <a:lnTo>
                    <a:pt x="1233337" y="274006"/>
                  </a:lnTo>
                  <a:lnTo>
                    <a:pt x="1252127" y="247699"/>
                  </a:lnTo>
                  <a:lnTo>
                    <a:pt x="1304394" y="279513"/>
                  </a:lnTo>
                  <a:lnTo>
                    <a:pt x="1354388" y="263606"/>
                  </a:lnTo>
                  <a:lnTo>
                    <a:pt x="1374841" y="272696"/>
                  </a:lnTo>
                  <a:lnTo>
                    <a:pt x="1376974" y="277877"/>
                  </a:lnTo>
                  <a:lnTo>
                    <a:pt x="1386746" y="282220"/>
                  </a:lnTo>
                  <a:lnTo>
                    <a:pt x="1400385" y="315343"/>
                  </a:lnTo>
                  <a:lnTo>
                    <a:pt x="1418017" y="322690"/>
                  </a:lnTo>
                  <a:lnTo>
                    <a:pt x="1423269" y="329442"/>
                  </a:lnTo>
                  <a:lnTo>
                    <a:pt x="1429922" y="332214"/>
                  </a:lnTo>
                  <a:lnTo>
                    <a:pt x="1438112" y="342743"/>
                  </a:lnTo>
                  <a:lnTo>
                    <a:pt x="1481646" y="338597"/>
                  </a:lnTo>
                  <a:lnTo>
                    <a:pt x="1488774" y="348576"/>
                  </a:lnTo>
                  <a:lnTo>
                    <a:pt x="1493551" y="348121"/>
                  </a:lnTo>
                  <a:lnTo>
                    <a:pt x="1516276" y="379936"/>
                  </a:lnTo>
                  <a:lnTo>
                    <a:pt x="1484461" y="418568"/>
                  </a:lnTo>
                  <a:lnTo>
                    <a:pt x="1457192" y="423113"/>
                  </a:lnTo>
                  <a:lnTo>
                    <a:pt x="1450375" y="477652"/>
                  </a:lnTo>
                  <a:lnTo>
                    <a:pt x="1429922" y="502649"/>
                  </a:lnTo>
                  <a:lnTo>
                    <a:pt x="1359476" y="482197"/>
                  </a:lnTo>
                  <a:lnTo>
                    <a:pt x="1332206" y="579913"/>
                  </a:lnTo>
                  <a:lnTo>
                    <a:pt x="1316299" y="589002"/>
                  </a:lnTo>
                  <a:lnTo>
                    <a:pt x="1241308" y="611727"/>
                  </a:lnTo>
                  <a:lnTo>
                    <a:pt x="1273122" y="698081"/>
                  </a:lnTo>
                  <a:lnTo>
                    <a:pt x="1248125" y="713988"/>
                  </a:lnTo>
                  <a:lnTo>
                    <a:pt x="1252670" y="741258"/>
                  </a:lnTo>
                  <a:lnTo>
                    <a:pt x="1232218" y="734440"/>
                  </a:lnTo>
                  <a:lnTo>
                    <a:pt x="1221961" y="725466"/>
                  </a:lnTo>
                  <a:lnTo>
                    <a:pt x="1220313" y="724916"/>
                  </a:lnTo>
                  <a:lnTo>
                    <a:pt x="1212919" y="718447"/>
                  </a:lnTo>
                  <a:lnTo>
                    <a:pt x="1154954" y="713988"/>
                  </a:lnTo>
                  <a:lnTo>
                    <a:pt x="1095870" y="707171"/>
                  </a:lnTo>
                  <a:lnTo>
                    <a:pt x="1079963" y="713988"/>
                  </a:lnTo>
                  <a:lnTo>
                    <a:pt x="1032241" y="691263"/>
                  </a:lnTo>
                  <a:lnTo>
                    <a:pt x="1011789" y="702626"/>
                  </a:lnTo>
                  <a:lnTo>
                    <a:pt x="1004972" y="734440"/>
                  </a:lnTo>
                  <a:lnTo>
                    <a:pt x="941343" y="718533"/>
                  </a:lnTo>
                  <a:lnTo>
                    <a:pt x="918618" y="725350"/>
                  </a:lnTo>
                  <a:lnTo>
                    <a:pt x="909528" y="745802"/>
                  </a:lnTo>
                  <a:lnTo>
                    <a:pt x="886804" y="757165"/>
                  </a:lnTo>
                  <a:lnTo>
                    <a:pt x="843627" y="788979"/>
                  </a:lnTo>
                  <a:lnTo>
                    <a:pt x="823175" y="827611"/>
                  </a:lnTo>
                  <a:lnTo>
                    <a:pt x="811812" y="827611"/>
                  </a:lnTo>
                  <a:lnTo>
                    <a:pt x="807844" y="818087"/>
                  </a:lnTo>
                  <a:lnTo>
                    <a:pt x="799907" y="818087"/>
                  </a:lnTo>
                  <a:lnTo>
                    <a:pt x="792513" y="800342"/>
                  </a:lnTo>
                  <a:lnTo>
                    <a:pt x="752728" y="800342"/>
                  </a:lnTo>
                  <a:lnTo>
                    <a:pt x="751726" y="790818"/>
                  </a:lnTo>
                  <a:lnTo>
                    <a:pt x="740823" y="790818"/>
                  </a:lnTo>
                  <a:lnTo>
                    <a:pt x="737281" y="757165"/>
                  </a:lnTo>
                  <a:lnTo>
                    <a:pt x="732276" y="757165"/>
                  </a:lnTo>
                  <a:lnTo>
                    <a:pt x="732276" y="747641"/>
                  </a:lnTo>
                  <a:lnTo>
                    <a:pt x="720371" y="747641"/>
                  </a:lnTo>
                  <a:lnTo>
                    <a:pt x="720371" y="697647"/>
                  </a:lnTo>
                  <a:lnTo>
                    <a:pt x="688549" y="670849"/>
                  </a:lnTo>
                  <a:lnTo>
                    <a:pt x="623198" y="675356"/>
                  </a:lnTo>
                  <a:lnTo>
                    <a:pt x="580021" y="686718"/>
                  </a:lnTo>
                  <a:lnTo>
                    <a:pt x="572843" y="675951"/>
                  </a:lnTo>
                  <a:lnTo>
                    <a:pt x="568116" y="677194"/>
                  </a:lnTo>
                  <a:lnTo>
                    <a:pt x="537601" y="631421"/>
                  </a:lnTo>
                  <a:lnTo>
                    <a:pt x="516392" y="616272"/>
                  </a:lnTo>
                  <a:lnTo>
                    <a:pt x="457308" y="584458"/>
                  </a:lnTo>
                  <a:lnTo>
                    <a:pt x="452763" y="579913"/>
                  </a:lnTo>
                  <a:lnTo>
                    <a:pt x="359592" y="604910"/>
                  </a:lnTo>
                  <a:lnTo>
                    <a:pt x="359592" y="793524"/>
                  </a:lnTo>
                  <a:lnTo>
                    <a:pt x="339140" y="793524"/>
                  </a:lnTo>
                  <a:lnTo>
                    <a:pt x="333188" y="784000"/>
                  </a:lnTo>
                  <a:lnTo>
                    <a:pt x="327235" y="784000"/>
                  </a:lnTo>
                  <a:lnTo>
                    <a:pt x="308101" y="753385"/>
                  </a:lnTo>
                  <a:lnTo>
                    <a:pt x="291418" y="745802"/>
                  </a:lnTo>
                  <a:lnTo>
                    <a:pt x="248241" y="750347"/>
                  </a:lnTo>
                  <a:lnTo>
                    <a:pt x="232334" y="766255"/>
                  </a:lnTo>
                  <a:lnTo>
                    <a:pt x="232334" y="757165"/>
                  </a:lnTo>
                  <a:lnTo>
                    <a:pt x="235419" y="741740"/>
                  </a:lnTo>
                  <a:lnTo>
                    <a:pt x="220429" y="756731"/>
                  </a:lnTo>
                  <a:lnTo>
                    <a:pt x="220429" y="747641"/>
                  </a:lnTo>
                  <a:lnTo>
                    <a:pt x="224974" y="724916"/>
                  </a:lnTo>
                  <a:lnTo>
                    <a:pt x="222070" y="714751"/>
                  </a:lnTo>
                  <a:lnTo>
                    <a:pt x="189157" y="702626"/>
                  </a:lnTo>
                  <a:lnTo>
                    <a:pt x="187205" y="696768"/>
                  </a:lnTo>
                  <a:lnTo>
                    <a:pt x="177252" y="693102"/>
                  </a:lnTo>
                  <a:lnTo>
                    <a:pt x="162774" y="649666"/>
                  </a:lnTo>
                  <a:lnTo>
                    <a:pt x="150526" y="643542"/>
                  </a:lnTo>
                  <a:lnTo>
                    <a:pt x="150526" y="639970"/>
                  </a:lnTo>
                  <a:lnTo>
                    <a:pt x="138621" y="634018"/>
                  </a:lnTo>
                  <a:lnTo>
                    <a:pt x="138621" y="618110"/>
                  </a:lnTo>
                  <a:lnTo>
                    <a:pt x="177252" y="622655"/>
                  </a:lnTo>
                  <a:lnTo>
                    <a:pt x="177252" y="586296"/>
                  </a:lnTo>
                  <a:lnTo>
                    <a:pt x="209067" y="579478"/>
                  </a:lnTo>
                  <a:lnTo>
                    <a:pt x="240881" y="586296"/>
                  </a:lnTo>
                  <a:lnTo>
                    <a:pt x="245426" y="531757"/>
                  </a:lnTo>
                  <a:lnTo>
                    <a:pt x="242242" y="509466"/>
                  </a:lnTo>
                  <a:lnTo>
                    <a:pt x="214155" y="509466"/>
                  </a:lnTo>
                  <a:lnTo>
                    <a:pt x="182340" y="498104"/>
                  </a:lnTo>
                  <a:lnTo>
                    <a:pt x="139163" y="525373"/>
                  </a:lnTo>
                  <a:lnTo>
                    <a:pt x="107349" y="536736"/>
                  </a:lnTo>
                  <a:lnTo>
                    <a:pt x="86897" y="525373"/>
                  </a:lnTo>
                  <a:lnTo>
                    <a:pt x="87341" y="522710"/>
                  </a:lnTo>
                  <a:lnTo>
                    <a:pt x="74992" y="515849"/>
                  </a:lnTo>
                  <a:lnTo>
                    <a:pt x="79536" y="488580"/>
                  </a:lnTo>
                  <a:lnTo>
                    <a:pt x="64441" y="461744"/>
                  </a:lnTo>
                  <a:lnTo>
                    <a:pt x="36902" y="461744"/>
                  </a:lnTo>
                  <a:lnTo>
                    <a:pt x="29918" y="452220"/>
                  </a:lnTo>
                  <a:lnTo>
                    <a:pt x="24997" y="452220"/>
                  </a:lnTo>
                  <a:lnTo>
                    <a:pt x="0" y="418133"/>
                  </a:lnTo>
                  <a:lnTo>
                    <a:pt x="20452" y="374957"/>
                  </a:lnTo>
                  <a:lnTo>
                    <a:pt x="9090" y="365867"/>
                  </a:lnTo>
                  <a:lnTo>
                    <a:pt x="36360" y="299965"/>
                  </a:lnTo>
                  <a:lnTo>
                    <a:pt x="48178" y="309698"/>
                  </a:lnTo>
                  <a:lnTo>
                    <a:pt x="48265" y="309489"/>
                  </a:lnTo>
                  <a:lnTo>
                    <a:pt x="75024" y="331526"/>
                  </a:lnTo>
                  <a:lnTo>
                    <a:pt x="79536" y="295420"/>
                  </a:lnTo>
                  <a:lnTo>
                    <a:pt x="154528" y="231791"/>
                  </a:lnTo>
                  <a:lnTo>
                    <a:pt x="213612" y="224974"/>
                  </a:lnTo>
                  <a:lnTo>
                    <a:pt x="295421" y="268151"/>
                  </a:lnTo>
                  <a:lnTo>
                    <a:pt x="338597" y="295420"/>
                  </a:lnTo>
                  <a:lnTo>
                    <a:pt x="374957" y="268151"/>
                  </a:lnTo>
                  <a:lnTo>
                    <a:pt x="434041" y="263606"/>
                  </a:lnTo>
                  <a:lnTo>
                    <a:pt x="481763" y="295420"/>
                  </a:lnTo>
                  <a:lnTo>
                    <a:pt x="493125" y="279513"/>
                  </a:lnTo>
                  <a:lnTo>
                    <a:pt x="547664" y="284058"/>
                  </a:lnTo>
                  <a:lnTo>
                    <a:pt x="551981" y="253835"/>
                  </a:lnTo>
                  <a:lnTo>
                    <a:pt x="505030" y="223136"/>
                  </a:lnTo>
                  <a:lnTo>
                    <a:pt x="506367" y="222270"/>
                  </a:lnTo>
                  <a:lnTo>
                    <a:pt x="493125" y="213612"/>
                  </a:lnTo>
                  <a:lnTo>
                    <a:pt x="531757" y="188615"/>
                  </a:lnTo>
                  <a:lnTo>
                    <a:pt x="520394" y="165890"/>
                  </a:lnTo>
                  <a:lnTo>
                    <a:pt x="559026" y="149983"/>
                  </a:lnTo>
                  <a:lnTo>
                    <a:pt x="531757" y="111351"/>
                  </a:lnTo>
                  <a:lnTo>
                    <a:pt x="547664" y="90899"/>
                  </a:lnTo>
                  <a:lnTo>
                    <a:pt x="686284" y="70447"/>
                  </a:lnTo>
                  <a:lnTo>
                    <a:pt x="702192" y="52267"/>
                  </a:lnTo>
                  <a:lnTo>
                    <a:pt x="795363" y="2727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2" name="Google Shape;672;p21"/>
            <p:cNvSpPr/>
            <p:nvPr/>
          </p:nvSpPr>
          <p:spPr>
            <a:xfrm>
              <a:off x="6816469" y="2238609"/>
              <a:ext cx="888209" cy="431770"/>
            </a:xfrm>
            <a:custGeom>
              <a:avLst/>
              <a:gdLst/>
              <a:ahLst/>
              <a:cxnLst/>
              <a:rect l="l" t="t" r="r" b="b"/>
              <a:pathLst>
                <a:path w="1184279" h="575693" extrusionOk="0">
                  <a:moveTo>
                    <a:pt x="406771" y="0"/>
                  </a:moveTo>
                  <a:lnTo>
                    <a:pt x="449948" y="27270"/>
                  </a:lnTo>
                  <a:lnTo>
                    <a:pt x="481762" y="31815"/>
                  </a:lnTo>
                  <a:lnTo>
                    <a:pt x="524939" y="47722"/>
                  </a:lnTo>
                  <a:lnTo>
                    <a:pt x="527292" y="62624"/>
                  </a:lnTo>
                  <a:lnTo>
                    <a:pt x="532082" y="64389"/>
                  </a:lnTo>
                  <a:lnTo>
                    <a:pt x="536600" y="93005"/>
                  </a:lnTo>
                  <a:lnTo>
                    <a:pt x="584023" y="113623"/>
                  </a:lnTo>
                  <a:lnTo>
                    <a:pt x="622655" y="102261"/>
                  </a:lnTo>
                  <a:lnTo>
                    <a:pt x="665832" y="97716"/>
                  </a:lnTo>
                  <a:lnTo>
                    <a:pt x="702191" y="102261"/>
                  </a:lnTo>
                  <a:lnTo>
                    <a:pt x="740823" y="129531"/>
                  </a:lnTo>
                  <a:lnTo>
                    <a:pt x="761275" y="161345"/>
                  </a:lnTo>
                  <a:lnTo>
                    <a:pt x="795362" y="161345"/>
                  </a:lnTo>
                  <a:lnTo>
                    <a:pt x="843084" y="165890"/>
                  </a:lnTo>
                  <a:lnTo>
                    <a:pt x="874898" y="156800"/>
                  </a:lnTo>
                  <a:lnTo>
                    <a:pt x="922620" y="145438"/>
                  </a:lnTo>
                  <a:lnTo>
                    <a:pt x="977159" y="106806"/>
                  </a:lnTo>
                  <a:lnTo>
                    <a:pt x="1004429" y="113623"/>
                  </a:lnTo>
                  <a:lnTo>
                    <a:pt x="1020336" y="129531"/>
                  </a:lnTo>
                  <a:lnTo>
                    <a:pt x="1063513" y="122713"/>
                  </a:lnTo>
                  <a:lnTo>
                    <a:pt x="1056552" y="141607"/>
                  </a:lnTo>
                  <a:lnTo>
                    <a:pt x="1070656" y="139380"/>
                  </a:lnTo>
                  <a:lnTo>
                    <a:pt x="1054749" y="182557"/>
                  </a:lnTo>
                  <a:lnTo>
                    <a:pt x="1027479" y="237096"/>
                  </a:lnTo>
                  <a:lnTo>
                    <a:pt x="1031859" y="247609"/>
                  </a:lnTo>
                  <a:lnTo>
                    <a:pt x="1052151" y="236336"/>
                  </a:lnTo>
                  <a:lnTo>
                    <a:pt x="1083965" y="247699"/>
                  </a:lnTo>
                  <a:lnTo>
                    <a:pt x="1118052" y="224974"/>
                  </a:lnTo>
                  <a:lnTo>
                    <a:pt x="1143049" y="243154"/>
                  </a:lnTo>
                  <a:lnTo>
                    <a:pt x="1177136" y="279513"/>
                  </a:lnTo>
                  <a:lnTo>
                    <a:pt x="1177136" y="288561"/>
                  </a:lnTo>
                  <a:lnTo>
                    <a:pt x="1184279" y="296180"/>
                  </a:lnTo>
                  <a:lnTo>
                    <a:pt x="1184279" y="318905"/>
                  </a:lnTo>
                  <a:lnTo>
                    <a:pt x="1150192" y="312087"/>
                  </a:lnTo>
                  <a:lnTo>
                    <a:pt x="1097925" y="318905"/>
                  </a:lnTo>
                  <a:lnTo>
                    <a:pt x="1070656" y="334812"/>
                  </a:lnTo>
                  <a:lnTo>
                    <a:pt x="1047931" y="371171"/>
                  </a:lnTo>
                  <a:lnTo>
                    <a:pt x="988847" y="387079"/>
                  </a:lnTo>
                  <a:lnTo>
                    <a:pt x="952488" y="414348"/>
                  </a:lnTo>
                  <a:lnTo>
                    <a:pt x="913856" y="402986"/>
                  </a:lnTo>
                  <a:lnTo>
                    <a:pt x="893404" y="398441"/>
                  </a:lnTo>
                  <a:lnTo>
                    <a:pt x="879238" y="432844"/>
                  </a:lnTo>
                  <a:lnTo>
                    <a:pt x="881716" y="436313"/>
                  </a:lnTo>
                  <a:lnTo>
                    <a:pt x="884891" y="447425"/>
                  </a:lnTo>
                  <a:lnTo>
                    <a:pt x="888859" y="452980"/>
                  </a:lnTo>
                  <a:lnTo>
                    <a:pt x="893404" y="468887"/>
                  </a:lnTo>
                  <a:lnTo>
                    <a:pt x="866134" y="489340"/>
                  </a:lnTo>
                  <a:lnTo>
                    <a:pt x="838865" y="512064"/>
                  </a:lnTo>
                  <a:lnTo>
                    <a:pt x="795688" y="532516"/>
                  </a:lnTo>
                  <a:lnTo>
                    <a:pt x="743421" y="532516"/>
                  </a:lnTo>
                  <a:lnTo>
                    <a:pt x="684337" y="548424"/>
                  </a:lnTo>
                  <a:lnTo>
                    <a:pt x="641160" y="575693"/>
                  </a:lnTo>
                  <a:lnTo>
                    <a:pt x="625253" y="559786"/>
                  </a:lnTo>
                  <a:lnTo>
                    <a:pt x="582076" y="559786"/>
                  </a:lnTo>
                  <a:lnTo>
                    <a:pt x="527537" y="532516"/>
                  </a:lnTo>
                  <a:lnTo>
                    <a:pt x="488905" y="523426"/>
                  </a:lnTo>
                  <a:lnTo>
                    <a:pt x="441183" y="532516"/>
                  </a:lnTo>
                  <a:lnTo>
                    <a:pt x="361647" y="523426"/>
                  </a:lnTo>
                  <a:lnTo>
                    <a:pt x="323015" y="523426"/>
                  </a:lnTo>
                  <a:lnTo>
                    <a:pt x="302563" y="489340"/>
                  </a:lnTo>
                  <a:lnTo>
                    <a:pt x="298018" y="477002"/>
                  </a:lnTo>
                  <a:lnTo>
                    <a:pt x="295420" y="472673"/>
                  </a:lnTo>
                  <a:lnTo>
                    <a:pt x="285574" y="445946"/>
                  </a:lnTo>
                  <a:lnTo>
                    <a:pt x="263931" y="441618"/>
                  </a:lnTo>
                  <a:lnTo>
                    <a:pt x="216210" y="409803"/>
                  </a:lnTo>
                  <a:lnTo>
                    <a:pt x="168488" y="398441"/>
                  </a:lnTo>
                  <a:lnTo>
                    <a:pt x="125311" y="393896"/>
                  </a:lnTo>
                  <a:lnTo>
                    <a:pt x="113949" y="371171"/>
                  </a:lnTo>
                  <a:lnTo>
                    <a:pt x="114262" y="369417"/>
                  </a:lnTo>
                  <a:lnTo>
                    <a:pt x="106806" y="354504"/>
                  </a:lnTo>
                  <a:lnTo>
                    <a:pt x="117422" y="295052"/>
                  </a:lnTo>
                  <a:lnTo>
                    <a:pt x="98042" y="264366"/>
                  </a:lnTo>
                  <a:lnTo>
                    <a:pt x="50320" y="241641"/>
                  </a:lnTo>
                  <a:lnTo>
                    <a:pt x="16233" y="216644"/>
                  </a:lnTo>
                  <a:lnTo>
                    <a:pt x="12983" y="202832"/>
                  </a:lnTo>
                  <a:lnTo>
                    <a:pt x="9090" y="199977"/>
                  </a:lnTo>
                  <a:lnTo>
                    <a:pt x="0" y="161345"/>
                  </a:lnTo>
                  <a:lnTo>
                    <a:pt x="43177" y="149983"/>
                  </a:lnTo>
                  <a:lnTo>
                    <a:pt x="106806" y="102261"/>
                  </a:lnTo>
                  <a:lnTo>
                    <a:pt x="165890" y="74991"/>
                  </a:lnTo>
                  <a:lnTo>
                    <a:pt x="197704" y="90899"/>
                  </a:lnTo>
                  <a:lnTo>
                    <a:pt x="236336" y="90899"/>
                  </a:lnTo>
                  <a:lnTo>
                    <a:pt x="263606" y="118168"/>
                  </a:lnTo>
                  <a:lnTo>
                    <a:pt x="295420" y="118168"/>
                  </a:lnTo>
                  <a:lnTo>
                    <a:pt x="347687" y="134075"/>
                  </a:lnTo>
                  <a:lnTo>
                    <a:pt x="385878" y="98131"/>
                  </a:lnTo>
                  <a:lnTo>
                    <a:pt x="377555" y="80296"/>
                  </a:lnTo>
                  <a:lnTo>
                    <a:pt x="377904" y="79685"/>
                  </a:lnTo>
                  <a:lnTo>
                    <a:pt x="370412" y="6362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3" name="Google Shape;673;p21"/>
            <p:cNvSpPr/>
            <p:nvPr/>
          </p:nvSpPr>
          <p:spPr>
            <a:xfrm>
              <a:off x="6606835" y="3041358"/>
              <a:ext cx="228708" cy="126367"/>
            </a:xfrm>
            <a:custGeom>
              <a:avLst/>
              <a:gdLst/>
              <a:ahLst/>
              <a:cxnLst/>
              <a:rect l="l" t="t" r="r" b="b"/>
              <a:pathLst>
                <a:path w="304944" h="168489" extrusionOk="0">
                  <a:moveTo>
                    <a:pt x="61791" y="0"/>
                  </a:moveTo>
                  <a:lnTo>
                    <a:pt x="89060" y="11363"/>
                  </a:lnTo>
                  <a:lnTo>
                    <a:pt x="127692" y="38632"/>
                  </a:lnTo>
                  <a:lnTo>
                    <a:pt x="148144" y="43177"/>
                  </a:lnTo>
                  <a:lnTo>
                    <a:pt x="159506" y="63630"/>
                  </a:lnTo>
                  <a:lnTo>
                    <a:pt x="191321" y="70447"/>
                  </a:lnTo>
                  <a:lnTo>
                    <a:pt x="218590" y="90899"/>
                  </a:lnTo>
                  <a:lnTo>
                    <a:pt x="261767" y="97717"/>
                  </a:lnTo>
                  <a:lnTo>
                    <a:pt x="304944" y="102262"/>
                  </a:lnTo>
                  <a:lnTo>
                    <a:pt x="298127" y="118169"/>
                  </a:lnTo>
                  <a:lnTo>
                    <a:pt x="304944" y="145439"/>
                  </a:lnTo>
                  <a:lnTo>
                    <a:pt x="298127" y="161346"/>
                  </a:lnTo>
                  <a:lnTo>
                    <a:pt x="291664" y="161346"/>
                  </a:lnTo>
                  <a:lnTo>
                    <a:pt x="288603" y="168489"/>
                  </a:lnTo>
                  <a:lnTo>
                    <a:pt x="256788" y="168489"/>
                  </a:lnTo>
                  <a:lnTo>
                    <a:pt x="213611" y="163944"/>
                  </a:lnTo>
                  <a:lnTo>
                    <a:pt x="186342" y="157127"/>
                  </a:lnTo>
                  <a:lnTo>
                    <a:pt x="165890" y="136674"/>
                  </a:lnTo>
                  <a:lnTo>
                    <a:pt x="118168" y="132129"/>
                  </a:lnTo>
                  <a:lnTo>
                    <a:pt x="68174" y="109405"/>
                  </a:lnTo>
                  <a:lnTo>
                    <a:pt x="36359" y="88952"/>
                  </a:lnTo>
                  <a:lnTo>
                    <a:pt x="0" y="70773"/>
                  </a:lnTo>
                  <a:lnTo>
                    <a:pt x="9090" y="34413"/>
                  </a:lnTo>
                  <a:lnTo>
                    <a:pt x="36359" y="11688"/>
                  </a:lnTo>
                  <a:lnTo>
                    <a:pt x="37809" y="11274"/>
                  </a:lnTo>
                  <a:lnTo>
                    <a:pt x="45883"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4" name="Google Shape;674;p21"/>
            <p:cNvSpPr/>
            <p:nvPr/>
          </p:nvSpPr>
          <p:spPr>
            <a:xfrm>
              <a:off x="6277977" y="2871437"/>
              <a:ext cx="813301" cy="827963"/>
            </a:xfrm>
            <a:custGeom>
              <a:avLst/>
              <a:gdLst/>
              <a:ahLst/>
              <a:cxnLst/>
              <a:rect l="l" t="t" r="r" b="b"/>
              <a:pathLst>
                <a:path w="1084401" h="1103951" extrusionOk="0">
                  <a:moveTo>
                    <a:pt x="364030" y="0"/>
                  </a:moveTo>
                  <a:lnTo>
                    <a:pt x="400389" y="52267"/>
                  </a:lnTo>
                  <a:lnTo>
                    <a:pt x="400389" y="86354"/>
                  </a:lnTo>
                  <a:lnTo>
                    <a:pt x="411751" y="111351"/>
                  </a:lnTo>
                  <a:lnTo>
                    <a:pt x="411751" y="134076"/>
                  </a:lnTo>
                  <a:lnTo>
                    <a:pt x="402226" y="130901"/>
                  </a:lnTo>
                  <a:lnTo>
                    <a:pt x="402226" y="140426"/>
                  </a:lnTo>
                  <a:lnTo>
                    <a:pt x="392192" y="137081"/>
                  </a:lnTo>
                  <a:lnTo>
                    <a:pt x="395844" y="177252"/>
                  </a:lnTo>
                  <a:lnTo>
                    <a:pt x="434476" y="204522"/>
                  </a:lnTo>
                  <a:lnTo>
                    <a:pt x="486743" y="229519"/>
                  </a:lnTo>
                  <a:lnTo>
                    <a:pt x="459473" y="252244"/>
                  </a:lnTo>
                  <a:lnTo>
                    <a:pt x="450383" y="288603"/>
                  </a:lnTo>
                  <a:lnTo>
                    <a:pt x="482198" y="306783"/>
                  </a:lnTo>
                  <a:lnTo>
                    <a:pt x="518557" y="327235"/>
                  </a:lnTo>
                  <a:lnTo>
                    <a:pt x="568551" y="349960"/>
                  </a:lnTo>
                  <a:lnTo>
                    <a:pt x="616273" y="354505"/>
                  </a:lnTo>
                  <a:lnTo>
                    <a:pt x="636725" y="374957"/>
                  </a:lnTo>
                  <a:lnTo>
                    <a:pt x="663995" y="381774"/>
                  </a:lnTo>
                  <a:lnTo>
                    <a:pt x="713989" y="386319"/>
                  </a:lnTo>
                  <a:lnTo>
                    <a:pt x="732183" y="386319"/>
                  </a:lnTo>
                  <a:lnTo>
                    <a:pt x="736279" y="376762"/>
                  </a:lnTo>
                  <a:lnTo>
                    <a:pt x="729461" y="349492"/>
                  </a:lnTo>
                  <a:lnTo>
                    <a:pt x="736279" y="333585"/>
                  </a:lnTo>
                  <a:lnTo>
                    <a:pt x="745209" y="328624"/>
                  </a:lnTo>
                  <a:lnTo>
                    <a:pt x="745804" y="327235"/>
                  </a:lnTo>
                  <a:lnTo>
                    <a:pt x="766256" y="315873"/>
                  </a:lnTo>
                  <a:lnTo>
                    <a:pt x="773073" y="349960"/>
                  </a:lnTo>
                  <a:lnTo>
                    <a:pt x="773073" y="359050"/>
                  </a:lnTo>
                  <a:lnTo>
                    <a:pt x="804888" y="374957"/>
                  </a:lnTo>
                  <a:lnTo>
                    <a:pt x="825340" y="370412"/>
                  </a:lnTo>
                  <a:lnTo>
                    <a:pt x="857154" y="370412"/>
                  </a:lnTo>
                  <a:lnTo>
                    <a:pt x="881716" y="370412"/>
                  </a:lnTo>
                  <a:lnTo>
                    <a:pt x="881716" y="349492"/>
                  </a:lnTo>
                  <a:lnTo>
                    <a:pt x="863537" y="338130"/>
                  </a:lnTo>
                  <a:lnTo>
                    <a:pt x="879761" y="335967"/>
                  </a:lnTo>
                  <a:lnTo>
                    <a:pt x="873062" y="331780"/>
                  </a:lnTo>
                  <a:lnTo>
                    <a:pt x="903485" y="327724"/>
                  </a:lnTo>
                  <a:lnTo>
                    <a:pt x="929438" y="301771"/>
                  </a:lnTo>
                  <a:lnTo>
                    <a:pt x="938056" y="296328"/>
                  </a:lnTo>
                  <a:lnTo>
                    <a:pt x="938963" y="295421"/>
                  </a:lnTo>
                  <a:lnTo>
                    <a:pt x="982140" y="268151"/>
                  </a:lnTo>
                  <a:lnTo>
                    <a:pt x="1013955" y="279513"/>
                  </a:lnTo>
                  <a:lnTo>
                    <a:pt x="1041224" y="263606"/>
                  </a:lnTo>
                  <a:lnTo>
                    <a:pt x="1057131" y="288603"/>
                  </a:lnTo>
                  <a:lnTo>
                    <a:pt x="1045769" y="306783"/>
                  </a:lnTo>
                  <a:lnTo>
                    <a:pt x="1084401" y="311328"/>
                  </a:lnTo>
                  <a:lnTo>
                    <a:pt x="1084401" y="327235"/>
                  </a:lnTo>
                  <a:lnTo>
                    <a:pt x="1074876" y="331045"/>
                  </a:lnTo>
                  <a:lnTo>
                    <a:pt x="1074876" y="333585"/>
                  </a:lnTo>
                  <a:lnTo>
                    <a:pt x="1073436" y="334161"/>
                  </a:lnTo>
                  <a:lnTo>
                    <a:pt x="1077584" y="359050"/>
                  </a:lnTo>
                  <a:lnTo>
                    <a:pt x="1066471" y="355875"/>
                  </a:lnTo>
                  <a:lnTo>
                    <a:pt x="1068059" y="365400"/>
                  </a:lnTo>
                  <a:lnTo>
                    <a:pt x="1036898" y="356497"/>
                  </a:lnTo>
                  <a:lnTo>
                    <a:pt x="1002592" y="381774"/>
                  </a:lnTo>
                  <a:lnTo>
                    <a:pt x="1002592" y="402227"/>
                  </a:lnTo>
                  <a:lnTo>
                    <a:pt x="982140" y="440859"/>
                  </a:lnTo>
                  <a:lnTo>
                    <a:pt x="982140" y="456766"/>
                  </a:lnTo>
                  <a:lnTo>
                    <a:pt x="966233" y="488580"/>
                  </a:lnTo>
                  <a:lnTo>
                    <a:pt x="960280" y="487786"/>
                  </a:lnTo>
                  <a:lnTo>
                    <a:pt x="956708" y="494930"/>
                  </a:lnTo>
                  <a:lnTo>
                    <a:pt x="932146" y="491655"/>
                  </a:lnTo>
                  <a:lnTo>
                    <a:pt x="932146" y="520395"/>
                  </a:lnTo>
                  <a:lnTo>
                    <a:pt x="923056" y="536302"/>
                  </a:lnTo>
                  <a:lnTo>
                    <a:pt x="927601" y="552209"/>
                  </a:lnTo>
                  <a:lnTo>
                    <a:pt x="911694" y="563572"/>
                  </a:lnTo>
                  <a:lnTo>
                    <a:pt x="911575" y="563203"/>
                  </a:lnTo>
                  <a:lnTo>
                    <a:pt x="902169" y="569922"/>
                  </a:lnTo>
                  <a:lnTo>
                    <a:pt x="881716" y="506293"/>
                  </a:lnTo>
                  <a:lnTo>
                    <a:pt x="878292" y="506293"/>
                  </a:lnTo>
                  <a:lnTo>
                    <a:pt x="873062" y="527212"/>
                  </a:lnTo>
                  <a:lnTo>
                    <a:pt x="866850" y="520310"/>
                  </a:lnTo>
                  <a:lnTo>
                    <a:pt x="863537" y="533562"/>
                  </a:lnTo>
                  <a:lnTo>
                    <a:pt x="843085" y="510838"/>
                  </a:lnTo>
                  <a:lnTo>
                    <a:pt x="858992" y="490385"/>
                  </a:lnTo>
                  <a:lnTo>
                    <a:pt x="865871" y="487437"/>
                  </a:lnTo>
                  <a:lnTo>
                    <a:pt x="868517" y="484035"/>
                  </a:lnTo>
                  <a:lnTo>
                    <a:pt x="876342" y="480682"/>
                  </a:lnTo>
                  <a:lnTo>
                    <a:pt x="890806" y="451754"/>
                  </a:lnTo>
                  <a:lnTo>
                    <a:pt x="870354" y="447209"/>
                  </a:lnTo>
                  <a:lnTo>
                    <a:pt x="838540" y="447209"/>
                  </a:lnTo>
                  <a:lnTo>
                    <a:pt x="799908" y="440391"/>
                  </a:lnTo>
                  <a:lnTo>
                    <a:pt x="795363" y="408577"/>
                  </a:lnTo>
                  <a:lnTo>
                    <a:pt x="779456" y="408577"/>
                  </a:lnTo>
                  <a:lnTo>
                    <a:pt x="756529" y="395203"/>
                  </a:lnTo>
                  <a:lnTo>
                    <a:pt x="745804" y="413589"/>
                  </a:lnTo>
                  <a:lnTo>
                    <a:pt x="773073" y="434041"/>
                  </a:lnTo>
                  <a:lnTo>
                    <a:pt x="750349" y="449948"/>
                  </a:lnTo>
                  <a:lnTo>
                    <a:pt x="738986" y="461311"/>
                  </a:lnTo>
                  <a:lnTo>
                    <a:pt x="766256" y="477218"/>
                  </a:lnTo>
                  <a:lnTo>
                    <a:pt x="761711" y="499943"/>
                  </a:lnTo>
                  <a:lnTo>
                    <a:pt x="773073" y="531757"/>
                  </a:lnTo>
                  <a:lnTo>
                    <a:pt x="777618" y="559027"/>
                  </a:lnTo>
                  <a:lnTo>
                    <a:pt x="773073" y="574934"/>
                  </a:lnTo>
                  <a:lnTo>
                    <a:pt x="765362" y="574934"/>
                  </a:lnTo>
                  <a:lnTo>
                    <a:pt x="763548" y="581284"/>
                  </a:lnTo>
                  <a:lnTo>
                    <a:pt x="736279" y="581284"/>
                  </a:lnTo>
                  <a:lnTo>
                    <a:pt x="702627" y="590140"/>
                  </a:lnTo>
                  <a:lnTo>
                    <a:pt x="702627" y="611294"/>
                  </a:lnTo>
                  <a:lnTo>
                    <a:pt x="686720" y="634018"/>
                  </a:lnTo>
                  <a:lnTo>
                    <a:pt x="678905" y="637926"/>
                  </a:lnTo>
                  <a:lnTo>
                    <a:pt x="677195" y="640368"/>
                  </a:lnTo>
                  <a:lnTo>
                    <a:pt x="629557" y="664187"/>
                  </a:lnTo>
                  <a:lnTo>
                    <a:pt x="589004" y="709010"/>
                  </a:lnTo>
                  <a:lnTo>
                    <a:pt x="561734" y="731734"/>
                  </a:lnTo>
                  <a:lnTo>
                    <a:pt x="525375" y="756731"/>
                  </a:lnTo>
                  <a:lnTo>
                    <a:pt x="525375" y="774911"/>
                  </a:lnTo>
                  <a:lnTo>
                    <a:pt x="515850" y="780354"/>
                  </a:lnTo>
                  <a:lnTo>
                    <a:pt x="515850" y="781261"/>
                  </a:lnTo>
                  <a:lnTo>
                    <a:pt x="499942" y="790351"/>
                  </a:lnTo>
                  <a:lnTo>
                    <a:pt x="461310" y="806258"/>
                  </a:lnTo>
                  <a:lnTo>
                    <a:pt x="452282" y="806258"/>
                  </a:lnTo>
                  <a:lnTo>
                    <a:pt x="443566" y="827178"/>
                  </a:lnTo>
                  <a:lnTo>
                    <a:pt x="454928" y="874900"/>
                  </a:lnTo>
                  <a:lnTo>
                    <a:pt x="454928" y="908987"/>
                  </a:lnTo>
                  <a:lnTo>
                    <a:pt x="439021" y="945346"/>
                  </a:lnTo>
                  <a:lnTo>
                    <a:pt x="439021" y="1004430"/>
                  </a:lnTo>
                  <a:lnTo>
                    <a:pt x="429496" y="1007288"/>
                  </a:lnTo>
                  <a:lnTo>
                    <a:pt x="429496" y="1010780"/>
                  </a:lnTo>
                  <a:lnTo>
                    <a:pt x="413549" y="1015564"/>
                  </a:lnTo>
                  <a:lnTo>
                    <a:pt x="400389" y="1036245"/>
                  </a:lnTo>
                  <a:lnTo>
                    <a:pt x="411751" y="1047607"/>
                  </a:lnTo>
                  <a:lnTo>
                    <a:pt x="400054" y="1051785"/>
                  </a:lnTo>
                  <a:lnTo>
                    <a:pt x="402226" y="1053957"/>
                  </a:lnTo>
                  <a:lnTo>
                    <a:pt x="378494" y="1062433"/>
                  </a:lnTo>
                  <a:lnTo>
                    <a:pt x="368574" y="1086239"/>
                  </a:lnTo>
                  <a:lnTo>
                    <a:pt x="352667" y="1097601"/>
                  </a:lnTo>
                  <a:lnTo>
                    <a:pt x="352432" y="1097316"/>
                  </a:lnTo>
                  <a:lnTo>
                    <a:pt x="343142" y="1103951"/>
                  </a:lnTo>
                  <a:lnTo>
                    <a:pt x="311328" y="1065319"/>
                  </a:lnTo>
                  <a:lnTo>
                    <a:pt x="288603" y="1017598"/>
                  </a:lnTo>
                  <a:lnTo>
                    <a:pt x="279513" y="978966"/>
                  </a:lnTo>
                  <a:lnTo>
                    <a:pt x="263606" y="958513"/>
                  </a:lnTo>
                  <a:lnTo>
                    <a:pt x="245426" y="924426"/>
                  </a:lnTo>
                  <a:lnTo>
                    <a:pt x="236336" y="876705"/>
                  </a:lnTo>
                  <a:lnTo>
                    <a:pt x="229519" y="856252"/>
                  </a:lnTo>
                  <a:lnTo>
                    <a:pt x="197704" y="801713"/>
                  </a:lnTo>
                  <a:lnTo>
                    <a:pt x="181797" y="726722"/>
                  </a:lnTo>
                  <a:lnTo>
                    <a:pt x="170435" y="679000"/>
                  </a:lnTo>
                  <a:lnTo>
                    <a:pt x="170435" y="635823"/>
                  </a:lnTo>
                  <a:lnTo>
                    <a:pt x="165890" y="597191"/>
                  </a:lnTo>
                  <a:lnTo>
                    <a:pt x="111351" y="617644"/>
                  </a:lnTo>
                  <a:lnTo>
                    <a:pt x="86354" y="613099"/>
                  </a:lnTo>
                  <a:lnTo>
                    <a:pt x="36359" y="565377"/>
                  </a:lnTo>
                  <a:lnTo>
                    <a:pt x="52267" y="554014"/>
                  </a:lnTo>
                  <a:lnTo>
                    <a:pt x="43177" y="538107"/>
                  </a:lnTo>
                  <a:lnTo>
                    <a:pt x="0" y="499475"/>
                  </a:lnTo>
                  <a:lnTo>
                    <a:pt x="24997" y="479023"/>
                  </a:lnTo>
                  <a:lnTo>
                    <a:pt x="26761" y="479023"/>
                  </a:lnTo>
                  <a:lnTo>
                    <a:pt x="34522" y="472673"/>
                  </a:lnTo>
                  <a:lnTo>
                    <a:pt x="104938" y="472673"/>
                  </a:lnTo>
                  <a:lnTo>
                    <a:pt x="95444" y="440391"/>
                  </a:lnTo>
                  <a:lnTo>
                    <a:pt x="74991" y="419939"/>
                  </a:lnTo>
                  <a:lnTo>
                    <a:pt x="68174" y="392669"/>
                  </a:lnTo>
                  <a:lnTo>
                    <a:pt x="47722" y="372217"/>
                  </a:lnTo>
                  <a:lnTo>
                    <a:pt x="90899" y="329040"/>
                  </a:lnTo>
                  <a:lnTo>
                    <a:pt x="93772" y="329343"/>
                  </a:lnTo>
                  <a:lnTo>
                    <a:pt x="100424" y="322690"/>
                  </a:lnTo>
                  <a:lnTo>
                    <a:pt x="139763" y="326831"/>
                  </a:lnTo>
                  <a:lnTo>
                    <a:pt x="170435" y="290408"/>
                  </a:lnTo>
                  <a:lnTo>
                    <a:pt x="193160" y="247232"/>
                  </a:lnTo>
                  <a:lnTo>
                    <a:pt x="229519" y="204055"/>
                  </a:lnTo>
                  <a:lnTo>
                    <a:pt x="229519" y="172240"/>
                  </a:lnTo>
                  <a:lnTo>
                    <a:pt x="256789" y="151788"/>
                  </a:lnTo>
                  <a:lnTo>
                    <a:pt x="229519" y="124518"/>
                  </a:lnTo>
                  <a:lnTo>
                    <a:pt x="220429" y="97249"/>
                  </a:lnTo>
                  <a:lnTo>
                    <a:pt x="204522" y="58617"/>
                  </a:lnTo>
                  <a:lnTo>
                    <a:pt x="220429" y="38165"/>
                  </a:lnTo>
                  <a:lnTo>
                    <a:pt x="224419" y="38932"/>
                  </a:lnTo>
                  <a:lnTo>
                    <a:pt x="229954" y="31815"/>
                  </a:lnTo>
                  <a:lnTo>
                    <a:pt x="289038" y="43177"/>
                  </a:lnTo>
                  <a:lnTo>
                    <a:pt x="327610" y="37087"/>
                  </a:lnTo>
                  <a:lnTo>
                    <a:pt x="354505" y="6350"/>
                  </a:lnTo>
                  <a:lnTo>
                    <a:pt x="356263" y="8877"/>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5" name="Google Shape;675;p21"/>
            <p:cNvSpPr/>
            <p:nvPr/>
          </p:nvSpPr>
          <p:spPr>
            <a:xfrm>
              <a:off x="5821212" y="3179655"/>
              <a:ext cx="136511" cy="112650"/>
            </a:xfrm>
            <a:custGeom>
              <a:avLst/>
              <a:gdLst/>
              <a:ahLst/>
              <a:cxnLst/>
              <a:rect l="l" t="t" r="r" b="b"/>
              <a:pathLst>
                <a:path w="182014" h="150200" extrusionOk="0">
                  <a:moveTo>
                    <a:pt x="168162" y="0"/>
                  </a:moveTo>
                  <a:lnTo>
                    <a:pt x="170781" y="6548"/>
                  </a:lnTo>
                  <a:lnTo>
                    <a:pt x="172924" y="4762"/>
                  </a:lnTo>
                  <a:lnTo>
                    <a:pt x="177469" y="16125"/>
                  </a:lnTo>
                  <a:lnTo>
                    <a:pt x="182014" y="47939"/>
                  </a:lnTo>
                  <a:lnTo>
                    <a:pt x="161562" y="47939"/>
                  </a:lnTo>
                  <a:lnTo>
                    <a:pt x="161562" y="75209"/>
                  </a:lnTo>
                  <a:lnTo>
                    <a:pt x="166107" y="79754"/>
                  </a:lnTo>
                  <a:lnTo>
                    <a:pt x="150200" y="91116"/>
                  </a:lnTo>
                  <a:lnTo>
                    <a:pt x="150200" y="107023"/>
                  </a:lnTo>
                  <a:lnTo>
                    <a:pt x="141110" y="122931"/>
                  </a:lnTo>
                  <a:lnTo>
                    <a:pt x="134293" y="138838"/>
                  </a:lnTo>
                  <a:lnTo>
                    <a:pt x="129748" y="150200"/>
                  </a:lnTo>
                  <a:lnTo>
                    <a:pt x="20669" y="129748"/>
                  </a:lnTo>
                  <a:lnTo>
                    <a:pt x="19138" y="125592"/>
                  </a:lnTo>
                  <a:lnTo>
                    <a:pt x="15907" y="124986"/>
                  </a:lnTo>
                  <a:lnTo>
                    <a:pt x="0" y="81809"/>
                  </a:lnTo>
                  <a:lnTo>
                    <a:pt x="0" y="70447"/>
                  </a:lnTo>
                  <a:lnTo>
                    <a:pt x="6818" y="70447"/>
                  </a:lnTo>
                  <a:lnTo>
                    <a:pt x="6818" y="75209"/>
                  </a:lnTo>
                  <a:lnTo>
                    <a:pt x="11580" y="75209"/>
                  </a:lnTo>
                  <a:lnTo>
                    <a:pt x="11580" y="80789"/>
                  </a:lnTo>
                  <a:lnTo>
                    <a:pt x="38632" y="74992"/>
                  </a:lnTo>
                  <a:lnTo>
                    <a:pt x="65902" y="74992"/>
                  </a:lnTo>
                  <a:lnTo>
                    <a:pt x="86354" y="74992"/>
                  </a:lnTo>
                  <a:lnTo>
                    <a:pt x="113623" y="47722"/>
                  </a:lnTo>
                  <a:lnTo>
                    <a:pt x="140893" y="2272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6" name="Google Shape;676;p21"/>
            <p:cNvSpPr/>
            <p:nvPr/>
          </p:nvSpPr>
          <p:spPr>
            <a:xfrm>
              <a:off x="5833142" y="3167724"/>
              <a:ext cx="214748" cy="291444"/>
            </a:xfrm>
            <a:custGeom>
              <a:avLst/>
              <a:gdLst/>
              <a:ahLst/>
              <a:cxnLst/>
              <a:rect l="l" t="t" r="r" b="b"/>
              <a:pathLst>
                <a:path w="126" h="171" extrusionOk="0">
                  <a:moveTo>
                    <a:pt x="109" y="95"/>
                  </a:moveTo>
                  <a:lnTo>
                    <a:pt x="109" y="95"/>
                  </a:lnTo>
                  <a:lnTo>
                    <a:pt x="105" y="107"/>
                  </a:lnTo>
                  <a:lnTo>
                    <a:pt x="97" y="104"/>
                  </a:lnTo>
                  <a:lnTo>
                    <a:pt x="93" y="109"/>
                  </a:lnTo>
                  <a:lnTo>
                    <a:pt x="90" y="118"/>
                  </a:lnTo>
                  <a:lnTo>
                    <a:pt x="93" y="128"/>
                  </a:lnTo>
                  <a:lnTo>
                    <a:pt x="90" y="130"/>
                  </a:lnTo>
                  <a:lnTo>
                    <a:pt x="83" y="130"/>
                  </a:lnTo>
                  <a:lnTo>
                    <a:pt x="74" y="137"/>
                  </a:lnTo>
                  <a:lnTo>
                    <a:pt x="71" y="147"/>
                  </a:lnTo>
                  <a:lnTo>
                    <a:pt x="69" y="149"/>
                  </a:lnTo>
                  <a:lnTo>
                    <a:pt x="60" y="149"/>
                  </a:lnTo>
                  <a:lnTo>
                    <a:pt x="53" y="154"/>
                  </a:lnTo>
                  <a:lnTo>
                    <a:pt x="53" y="161"/>
                  </a:lnTo>
                  <a:lnTo>
                    <a:pt x="45" y="166"/>
                  </a:lnTo>
                  <a:lnTo>
                    <a:pt x="36" y="163"/>
                  </a:lnTo>
                  <a:lnTo>
                    <a:pt x="24" y="168"/>
                  </a:lnTo>
                  <a:lnTo>
                    <a:pt x="17" y="171"/>
                  </a:lnTo>
                  <a:lnTo>
                    <a:pt x="12" y="159"/>
                  </a:lnTo>
                  <a:lnTo>
                    <a:pt x="0" y="130"/>
                  </a:lnTo>
                  <a:lnTo>
                    <a:pt x="48" y="114"/>
                  </a:lnTo>
                  <a:lnTo>
                    <a:pt x="60" y="78"/>
                  </a:lnTo>
                  <a:lnTo>
                    <a:pt x="50" y="66"/>
                  </a:lnTo>
                  <a:lnTo>
                    <a:pt x="53" y="59"/>
                  </a:lnTo>
                  <a:lnTo>
                    <a:pt x="57" y="52"/>
                  </a:lnTo>
                  <a:lnTo>
                    <a:pt x="57" y="45"/>
                  </a:lnTo>
                  <a:lnTo>
                    <a:pt x="62" y="40"/>
                  </a:lnTo>
                  <a:lnTo>
                    <a:pt x="60" y="38"/>
                  </a:lnTo>
                  <a:lnTo>
                    <a:pt x="62" y="28"/>
                  </a:lnTo>
                  <a:lnTo>
                    <a:pt x="69" y="28"/>
                  </a:lnTo>
                  <a:lnTo>
                    <a:pt x="79" y="40"/>
                  </a:lnTo>
                  <a:lnTo>
                    <a:pt x="86" y="45"/>
                  </a:lnTo>
                  <a:lnTo>
                    <a:pt x="97" y="47"/>
                  </a:lnTo>
                  <a:lnTo>
                    <a:pt x="107" y="52"/>
                  </a:lnTo>
                  <a:lnTo>
                    <a:pt x="114" y="62"/>
                  </a:lnTo>
                  <a:lnTo>
                    <a:pt x="119" y="66"/>
                  </a:lnTo>
                  <a:lnTo>
                    <a:pt x="126" y="69"/>
                  </a:lnTo>
                  <a:lnTo>
                    <a:pt x="126" y="73"/>
                  </a:lnTo>
                  <a:lnTo>
                    <a:pt x="119" y="83"/>
                  </a:lnTo>
                  <a:lnTo>
                    <a:pt x="116" y="88"/>
                  </a:lnTo>
                  <a:lnTo>
                    <a:pt x="109" y="95"/>
                  </a:lnTo>
                  <a:moveTo>
                    <a:pt x="69" y="10"/>
                  </a:moveTo>
                  <a:lnTo>
                    <a:pt x="69" y="10"/>
                  </a:lnTo>
                  <a:lnTo>
                    <a:pt x="67" y="12"/>
                  </a:lnTo>
                  <a:lnTo>
                    <a:pt x="64" y="7"/>
                  </a:lnTo>
                  <a:lnTo>
                    <a:pt x="69" y="0"/>
                  </a:lnTo>
                  <a:lnTo>
                    <a:pt x="71" y="2"/>
                  </a:lnTo>
                  <a:lnTo>
                    <a:pt x="69" y="10"/>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7" name="Google Shape;677;p21"/>
            <p:cNvSpPr/>
            <p:nvPr/>
          </p:nvSpPr>
          <p:spPr>
            <a:xfrm>
              <a:off x="5572377" y="3387503"/>
              <a:ext cx="295096" cy="184151"/>
            </a:xfrm>
            <a:custGeom>
              <a:avLst/>
              <a:gdLst/>
              <a:ahLst/>
              <a:cxnLst/>
              <a:rect l="l" t="t" r="r" b="b"/>
              <a:pathLst>
                <a:path w="393462" h="245535" extrusionOk="0">
                  <a:moveTo>
                    <a:pt x="350285" y="0"/>
                  </a:moveTo>
                  <a:lnTo>
                    <a:pt x="382100" y="65902"/>
                  </a:lnTo>
                  <a:lnTo>
                    <a:pt x="393462" y="93171"/>
                  </a:lnTo>
                  <a:lnTo>
                    <a:pt x="366193" y="102261"/>
                  </a:lnTo>
                  <a:lnTo>
                    <a:pt x="354830" y="118169"/>
                  </a:lnTo>
                  <a:lnTo>
                    <a:pt x="354830" y="129531"/>
                  </a:lnTo>
                  <a:lnTo>
                    <a:pt x="323016" y="145438"/>
                  </a:lnTo>
                  <a:lnTo>
                    <a:pt x="317857" y="146827"/>
                  </a:lnTo>
                  <a:lnTo>
                    <a:pt x="315873" y="147819"/>
                  </a:lnTo>
                  <a:lnTo>
                    <a:pt x="263153" y="162013"/>
                  </a:lnTo>
                  <a:lnTo>
                    <a:pt x="232117" y="188615"/>
                  </a:lnTo>
                  <a:lnTo>
                    <a:pt x="225570" y="190486"/>
                  </a:lnTo>
                  <a:lnTo>
                    <a:pt x="224974" y="190996"/>
                  </a:lnTo>
                  <a:lnTo>
                    <a:pt x="209067" y="195541"/>
                  </a:lnTo>
                  <a:lnTo>
                    <a:pt x="199521" y="191723"/>
                  </a:lnTo>
                  <a:lnTo>
                    <a:pt x="177578" y="204522"/>
                  </a:lnTo>
                  <a:lnTo>
                    <a:pt x="170435" y="206903"/>
                  </a:lnTo>
                  <a:lnTo>
                    <a:pt x="170435" y="206903"/>
                  </a:lnTo>
                  <a:lnTo>
                    <a:pt x="149983" y="213721"/>
                  </a:lnTo>
                  <a:lnTo>
                    <a:pt x="122713" y="218266"/>
                  </a:lnTo>
                  <a:lnTo>
                    <a:pt x="116589" y="218266"/>
                  </a:lnTo>
                  <a:lnTo>
                    <a:pt x="109404" y="227247"/>
                  </a:lnTo>
                  <a:lnTo>
                    <a:pt x="98042" y="231792"/>
                  </a:lnTo>
                  <a:lnTo>
                    <a:pt x="93497" y="236337"/>
                  </a:lnTo>
                  <a:lnTo>
                    <a:pt x="88735" y="236337"/>
                  </a:lnTo>
                  <a:lnTo>
                    <a:pt x="86354" y="238718"/>
                  </a:lnTo>
                  <a:lnTo>
                    <a:pt x="72143" y="238718"/>
                  </a:lnTo>
                  <a:lnTo>
                    <a:pt x="66227" y="243154"/>
                  </a:lnTo>
                  <a:lnTo>
                    <a:pt x="62259" y="243154"/>
                  </a:lnTo>
                  <a:lnTo>
                    <a:pt x="59084" y="245535"/>
                  </a:lnTo>
                  <a:lnTo>
                    <a:pt x="31815" y="245535"/>
                  </a:lnTo>
                  <a:lnTo>
                    <a:pt x="20452" y="222811"/>
                  </a:lnTo>
                  <a:lnTo>
                    <a:pt x="20452" y="202358"/>
                  </a:lnTo>
                  <a:lnTo>
                    <a:pt x="15908" y="190996"/>
                  </a:lnTo>
                  <a:lnTo>
                    <a:pt x="9090" y="159181"/>
                  </a:lnTo>
                  <a:lnTo>
                    <a:pt x="0" y="147819"/>
                  </a:lnTo>
                  <a:lnTo>
                    <a:pt x="4545" y="143274"/>
                  </a:lnTo>
                  <a:lnTo>
                    <a:pt x="4545" y="127367"/>
                  </a:lnTo>
                  <a:lnTo>
                    <a:pt x="9090" y="120550"/>
                  </a:lnTo>
                  <a:lnTo>
                    <a:pt x="4545" y="104642"/>
                  </a:lnTo>
                  <a:lnTo>
                    <a:pt x="20452" y="95552"/>
                  </a:lnTo>
                  <a:lnTo>
                    <a:pt x="15908" y="72828"/>
                  </a:lnTo>
                  <a:lnTo>
                    <a:pt x="27270" y="56920"/>
                  </a:lnTo>
                  <a:lnTo>
                    <a:pt x="30874" y="59494"/>
                  </a:lnTo>
                  <a:lnTo>
                    <a:pt x="34413" y="54539"/>
                  </a:lnTo>
                  <a:lnTo>
                    <a:pt x="50320" y="65902"/>
                  </a:lnTo>
                  <a:lnTo>
                    <a:pt x="59410" y="65902"/>
                  </a:lnTo>
                  <a:lnTo>
                    <a:pt x="102587" y="59084"/>
                  </a:lnTo>
                  <a:lnTo>
                    <a:pt x="109404" y="65902"/>
                  </a:lnTo>
                  <a:lnTo>
                    <a:pt x="144856" y="70333"/>
                  </a:lnTo>
                  <a:lnTo>
                    <a:pt x="149983" y="68283"/>
                  </a:lnTo>
                  <a:lnTo>
                    <a:pt x="150380" y="68600"/>
                  </a:lnTo>
                  <a:lnTo>
                    <a:pt x="157126" y="65902"/>
                  </a:lnTo>
                  <a:lnTo>
                    <a:pt x="168488" y="74992"/>
                  </a:lnTo>
                  <a:lnTo>
                    <a:pt x="177553" y="72402"/>
                  </a:lnTo>
                  <a:lnTo>
                    <a:pt x="204522" y="34196"/>
                  </a:lnTo>
                  <a:lnTo>
                    <a:pt x="236337" y="18289"/>
                  </a:lnTo>
                  <a:lnTo>
                    <a:pt x="239728" y="17784"/>
                  </a:lnTo>
                  <a:lnTo>
                    <a:pt x="243480" y="1590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8" name="Google Shape;678;p21"/>
            <p:cNvSpPr/>
            <p:nvPr/>
          </p:nvSpPr>
          <p:spPr>
            <a:xfrm>
              <a:off x="5350648" y="2986899"/>
              <a:ext cx="586540" cy="482656"/>
            </a:xfrm>
            <a:custGeom>
              <a:avLst/>
              <a:gdLst/>
              <a:ahLst/>
              <a:cxnLst/>
              <a:rect l="l" t="t" r="r" b="b"/>
              <a:pathLst>
                <a:path w="782054" h="643542" extrusionOk="0">
                  <a:moveTo>
                    <a:pt x="165890" y="0"/>
                  </a:moveTo>
                  <a:lnTo>
                    <a:pt x="209067" y="11362"/>
                  </a:lnTo>
                  <a:lnTo>
                    <a:pt x="263606" y="38632"/>
                  </a:lnTo>
                  <a:lnTo>
                    <a:pt x="370412" y="122713"/>
                  </a:lnTo>
                  <a:lnTo>
                    <a:pt x="436314" y="129531"/>
                  </a:lnTo>
                  <a:lnTo>
                    <a:pt x="468128" y="129531"/>
                  </a:lnTo>
                  <a:lnTo>
                    <a:pt x="473419" y="139055"/>
                  </a:lnTo>
                  <a:lnTo>
                    <a:pt x="475271" y="139055"/>
                  </a:lnTo>
                  <a:lnTo>
                    <a:pt x="481343" y="149983"/>
                  </a:lnTo>
                  <a:lnTo>
                    <a:pt x="504488" y="149983"/>
                  </a:lnTo>
                  <a:lnTo>
                    <a:pt x="509250" y="159507"/>
                  </a:lnTo>
                  <a:lnTo>
                    <a:pt x="511631" y="159507"/>
                  </a:lnTo>
                  <a:lnTo>
                    <a:pt x="523858" y="183962"/>
                  </a:lnTo>
                  <a:lnTo>
                    <a:pt x="538575" y="193160"/>
                  </a:lnTo>
                  <a:lnTo>
                    <a:pt x="540335" y="199319"/>
                  </a:lnTo>
                  <a:lnTo>
                    <a:pt x="545718" y="202684"/>
                  </a:lnTo>
                  <a:lnTo>
                    <a:pt x="548426" y="212163"/>
                  </a:lnTo>
                  <a:lnTo>
                    <a:pt x="570389" y="224974"/>
                  </a:lnTo>
                  <a:lnTo>
                    <a:pt x="570389" y="230332"/>
                  </a:lnTo>
                  <a:lnTo>
                    <a:pt x="577532" y="234498"/>
                  </a:lnTo>
                  <a:lnTo>
                    <a:pt x="577532" y="250406"/>
                  </a:lnTo>
                  <a:lnTo>
                    <a:pt x="577532" y="268585"/>
                  </a:lnTo>
                  <a:lnTo>
                    <a:pt x="577532" y="277080"/>
                  </a:lnTo>
                  <a:lnTo>
                    <a:pt x="579479" y="279514"/>
                  </a:lnTo>
                  <a:lnTo>
                    <a:pt x="580029" y="280796"/>
                  </a:lnTo>
                  <a:lnTo>
                    <a:pt x="586622" y="289038"/>
                  </a:lnTo>
                  <a:lnTo>
                    <a:pt x="591511" y="300444"/>
                  </a:lnTo>
                  <a:lnTo>
                    <a:pt x="606749" y="311328"/>
                  </a:lnTo>
                  <a:lnTo>
                    <a:pt x="613566" y="306783"/>
                  </a:lnTo>
                  <a:lnTo>
                    <a:pt x="619478" y="317128"/>
                  </a:lnTo>
                  <a:lnTo>
                    <a:pt x="620709" y="316307"/>
                  </a:lnTo>
                  <a:lnTo>
                    <a:pt x="629799" y="332214"/>
                  </a:lnTo>
                  <a:lnTo>
                    <a:pt x="629799" y="343577"/>
                  </a:lnTo>
                  <a:lnTo>
                    <a:pt x="642404" y="377790"/>
                  </a:lnTo>
                  <a:lnTo>
                    <a:pt x="747642" y="393137"/>
                  </a:lnTo>
                  <a:lnTo>
                    <a:pt x="752187" y="386319"/>
                  </a:lnTo>
                  <a:lnTo>
                    <a:pt x="774911" y="413589"/>
                  </a:lnTo>
                  <a:lnTo>
                    <a:pt x="774670" y="414252"/>
                  </a:lnTo>
                  <a:lnTo>
                    <a:pt x="782054" y="423113"/>
                  </a:lnTo>
                  <a:lnTo>
                    <a:pt x="754785" y="498104"/>
                  </a:lnTo>
                  <a:lnTo>
                    <a:pt x="645706" y="541281"/>
                  </a:lnTo>
                  <a:lnTo>
                    <a:pt x="538900" y="557189"/>
                  </a:lnTo>
                  <a:lnTo>
                    <a:pt x="502541" y="573096"/>
                  </a:lnTo>
                  <a:lnTo>
                    <a:pt x="479816" y="611728"/>
                  </a:lnTo>
                  <a:lnTo>
                    <a:pt x="459364" y="616273"/>
                  </a:lnTo>
                  <a:lnTo>
                    <a:pt x="452547" y="607183"/>
                  </a:lnTo>
                  <a:lnTo>
                    <a:pt x="436639" y="607183"/>
                  </a:lnTo>
                  <a:lnTo>
                    <a:pt x="400280" y="607183"/>
                  </a:lnTo>
                  <a:lnTo>
                    <a:pt x="393463" y="600365"/>
                  </a:lnTo>
                  <a:lnTo>
                    <a:pt x="350286" y="600365"/>
                  </a:lnTo>
                  <a:lnTo>
                    <a:pt x="341196" y="607183"/>
                  </a:lnTo>
                  <a:lnTo>
                    <a:pt x="325289" y="595820"/>
                  </a:lnTo>
                  <a:lnTo>
                    <a:pt x="313926" y="611728"/>
                  </a:lnTo>
                  <a:lnTo>
                    <a:pt x="318471" y="627635"/>
                  </a:lnTo>
                  <a:lnTo>
                    <a:pt x="302564" y="643542"/>
                  </a:lnTo>
                  <a:lnTo>
                    <a:pt x="302564" y="627635"/>
                  </a:lnTo>
                  <a:lnTo>
                    <a:pt x="302121" y="627319"/>
                  </a:lnTo>
                  <a:lnTo>
                    <a:pt x="295421" y="634018"/>
                  </a:lnTo>
                  <a:lnTo>
                    <a:pt x="295421" y="622533"/>
                  </a:lnTo>
                  <a:lnTo>
                    <a:pt x="286657" y="616273"/>
                  </a:lnTo>
                  <a:lnTo>
                    <a:pt x="286657" y="611851"/>
                  </a:lnTo>
                  <a:lnTo>
                    <a:pt x="279514" y="606749"/>
                  </a:lnTo>
                  <a:lnTo>
                    <a:pt x="279514" y="594810"/>
                  </a:lnTo>
                  <a:lnTo>
                    <a:pt x="266204" y="584458"/>
                  </a:lnTo>
                  <a:lnTo>
                    <a:pt x="262123" y="577315"/>
                  </a:lnTo>
                  <a:lnTo>
                    <a:pt x="259061" y="574934"/>
                  </a:lnTo>
                  <a:lnTo>
                    <a:pt x="240882" y="543120"/>
                  </a:lnTo>
                  <a:lnTo>
                    <a:pt x="232744" y="514639"/>
                  </a:lnTo>
                  <a:lnTo>
                    <a:pt x="211665" y="493559"/>
                  </a:lnTo>
                  <a:lnTo>
                    <a:pt x="195758" y="489015"/>
                  </a:lnTo>
                  <a:lnTo>
                    <a:pt x="190467" y="480020"/>
                  </a:lnTo>
                  <a:lnTo>
                    <a:pt x="188615" y="479491"/>
                  </a:lnTo>
                  <a:lnTo>
                    <a:pt x="165890" y="440859"/>
                  </a:lnTo>
                  <a:lnTo>
                    <a:pt x="161345" y="413589"/>
                  </a:lnTo>
                  <a:lnTo>
                    <a:pt x="161345" y="393137"/>
                  </a:lnTo>
                  <a:lnTo>
                    <a:pt x="141963" y="350495"/>
                  </a:lnTo>
                  <a:lnTo>
                    <a:pt x="129856" y="343577"/>
                  </a:lnTo>
                  <a:lnTo>
                    <a:pt x="109404" y="332214"/>
                  </a:lnTo>
                  <a:lnTo>
                    <a:pt x="105558" y="324522"/>
                  </a:lnTo>
                  <a:lnTo>
                    <a:pt x="102261" y="322690"/>
                  </a:lnTo>
                  <a:lnTo>
                    <a:pt x="90899" y="299966"/>
                  </a:lnTo>
                  <a:lnTo>
                    <a:pt x="90899" y="290876"/>
                  </a:lnTo>
                  <a:lnTo>
                    <a:pt x="83505" y="276088"/>
                  </a:lnTo>
                  <a:lnTo>
                    <a:pt x="77590" y="273130"/>
                  </a:lnTo>
                  <a:lnTo>
                    <a:pt x="73621" y="265194"/>
                  </a:lnTo>
                  <a:lnTo>
                    <a:pt x="70447" y="263606"/>
                  </a:lnTo>
                  <a:lnTo>
                    <a:pt x="54539" y="231792"/>
                  </a:lnTo>
                  <a:lnTo>
                    <a:pt x="38632" y="199977"/>
                  </a:lnTo>
                  <a:lnTo>
                    <a:pt x="22257" y="175414"/>
                  </a:lnTo>
                  <a:lnTo>
                    <a:pt x="7143" y="175414"/>
                  </a:lnTo>
                  <a:lnTo>
                    <a:pt x="9260" y="165890"/>
                  </a:lnTo>
                  <a:lnTo>
                    <a:pt x="0" y="165890"/>
                  </a:lnTo>
                  <a:lnTo>
                    <a:pt x="4545" y="145438"/>
                  </a:lnTo>
                  <a:lnTo>
                    <a:pt x="4545" y="134076"/>
                  </a:lnTo>
                  <a:lnTo>
                    <a:pt x="11363" y="113623"/>
                  </a:lnTo>
                  <a:lnTo>
                    <a:pt x="47722" y="122713"/>
                  </a:lnTo>
                  <a:lnTo>
                    <a:pt x="63629" y="106806"/>
                  </a:lnTo>
                  <a:lnTo>
                    <a:pt x="74992" y="97716"/>
                  </a:lnTo>
                  <a:lnTo>
                    <a:pt x="102261" y="90899"/>
                  </a:lnTo>
                  <a:lnTo>
                    <a:pt x="106806" y="74992"/>
                  </a:lnTo>
                  <a:lnTo>
                    <a:pt x="121324" y="64621"/>
                  </a:lnTo>
                  <a:lnTo>
                    <a:pt x="93497" y="36794"/>
                  </a:lnTo>
                  <a:lnTo>
                    <a:pt x="95324" y="36240"/>
                  </a:lnTo>
                  <a:lnTo>
                    <a:pt x="86354" y="27270"/>
                  </a:lnTo>
                  <a:lnTo>
                    <a:pt x="161345" y="4545"/>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79" name="Google Shape;679;p21"/>
            <p:cNvSpPr/>
            <p:nvPr/>
          </p:nvSpPr>
          <p:spPr>
            <a:xfrm>
              <a:off x="5548516" y="3566541"/>
              <a:ext cx="46099" cy="54621"/>
            </a:xfrm>
            <a:custGeom>
              <a:avLst/>
              <a:gdLst/>
              <a:ahLst/>
              <a:cxnLst/>
              <a:rect l="l" t="t" r="r" b="b"/>
              <a:pathLst>
                <a:path w="61465" h="72828" extrusionOk="0">
                  <a:moveTo>
                    <a:pt x="47722" y="0"/>
                  </a:moveTo>
                  <a:lnTo>
                    <a:pt x="50103" y="2381"/>
                  </a:lnTo>
                  <a:lnTo>
                    <a:pt x="50103" y="2381"/>
                  </a:lnTo>
                  <a:lnTo>
                    <a:pt x="61465" y="13744"/>
                  </a:lnTo>
                  <a:lnTo>
                    <a:pt x="54648" y="29651"/>
                  </a:lnTo>
                  <a:lnTo>
                    <a:pt x="38741" y="41013"/>
                  </a:lnTo>
                  <a:lnTo>
                    <a:pt x="50103" y="52376"/>
                  </a:lnTo>
                  <a:lnTo>
                    <a:pt x="38741" y="72828"/>
                  </a:lnTo>
                  <a:lnTo>
                    <a:pt x="35320" y="69407"/>
                  </a:lnTo>
                  <a:lnTo>
                    <a:pt x="34196" y="68283"/>
                  </a:lnTo>
                  <a:lnTo>
                    <a:pt x="22833" y="68283"/>
                  </a:lnTo>
                  <a:lnTo>
                    <a:pt x="2381" y="68283"/>
                  </a:lnTo>
                  <a:lnTo>
                    <a:pt x="2381" y="65902"/>
                  </a:lnTo>
                  <a:lnTo>
                    <a:pt x="0" y="65902"/>
                  </a:lnTo>
                  <a:lnTo>
                    <a:pt x="0" y="54540"/>
                  </a:lnTo>
                  <a:lnTo>
                    <a:pt x="0" y="43177"/>
                  </a:lnTo>
                  <a:lnTo>
                    <a:pt x="9090" y="22725"/>
                  </a:lnTo>
                  <a:lnTo>
                    <a:pt x="20452" y="6818"/>
                  </a:lnTo>
                  <a:lnTo>
                    <a:pt x="36360"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0" name="Google Shape;680;p21"/>
            <p:cNvSpPr/>
            <p:nvPr/>
          </p:nvSpPr>
          <p:spPr>
            <a:xfrm>
              <a:off x="5568806" y="3604037"/>
              <a:ext cx="184395" cy="100720"/>
            </a:xfrm>
            <a:custGeom>
              <a:avLst/>
              <a:gdLst/>
              <a:ahLst/>
              <a:cxnLst/>
              <a:rect l="l" t="t" r="r" b="b"/>
              <a:pathLst>
                <a:path w="245860" h="134293" extrusionOk="0">
                  <a:moveTo>
                    <a:pt x="20452" y="0"/>
                  </a:moveTo>
                  <a:lnTo>
                    <a:pt x="31815" y="4545"/>
                  </a:lnTo>
                  <a:lnTo>
                    <a:pt x="32122" y="5621"/>
                  </a:lnTo>
                  <a:lnTo>
                    <a:pt x="41339" y="9307"/>
                  </a:lnTo>
                  <a:lnTo>
                    <a:pt x="45884" y="25215"/>
                  </a:lnTo>
                  <a:lnTo>
                    <a:pt x="61805" y="36360"/>
                  </a:lnTo>
                  <a:lnTo>
                    <a:pt x="74991" y="36360"/>
                  </a:lnTo>
                  <a:lnTo>
                    <a:pt x="106806" y="27270"/>
                  </a:lnTo>
                  <a:lnTo>
                    <a:pt x="149983" y="20453"/>
                  </a:lnTo>
                  <a:lnTo>
                    <a:pt x="181797" y="9090"/>
                  </a:lnTo>
                  <a:lnTo>
                    <a:pt x="197704" y="9090"/>
                  </a:lnTo>
                  <a:lnTo>
                    <a:pt x="213612" y="0"/>
                  </a:lnTo>
                  <a:lnTo>
                    <a:pt x="236336" y="0"/>
                  </a:lnTo>
                  <a:lnTo>
                    <a:pt x="236336" y="4762"/>
                  </a:lnTo>
                  <a:lnTo>
                    <a:pt x="245860" y="4762"/>
                  </a:lnTo>
                  <a:lnTo>
                    <a:pt x="245860" y="20670"/>
                  </a:lnTo>
                  <a:lnTo>
                    <a:pt x="245860" y="57029"/>
                  </a:lnTo>
                  <a:lnTo>
                    <a:pt x="245860" y="79754"/>
                  </a:lnTo>
                  <a:lnTo>
                    <a:pt x="223136" y="100206"/>
                  </a:lnTo>
                  <a:lnTo>
                    <a:pt x="202683" y="134293"/>
                  </a:lnTo>
                  <a:lnTo>
                    <a:pt x="170869" y="134293"/>
                  </a:lnTo>
                  <a:lnTo>
                    <a:pt x="52701" y="91116"/>
                  </a:lnTo>
                  <a:lnTo>
                    <a:pt x="51052" y="89232"/>
                  </a:lnTo>
                  <a:lnTo>
                    <a:pt x="43177" y="86354"/>
                  </a:lnTo>
                  <a:lnTo>
                    <a:pt x="27270" y="68174"/>
                  </a:lnTo>
                  <a:lnTo>
                    <a:pt x="15907" y="52267"/>
                  </a:lnTo>
                  <a:lnTo>
                    <a:pt x="0" y="31815"/>
                  </a:lnTo>
                  <a:lnTo>
                    <a:pt x="9090" y="1590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1" name="Google Shape;681;p21"/>
            <p:cNvSpPr/>
            <p:nvPr/>
          </p:nvSpPr>
          <p:spPr>
            <a:xfrm>
              <a:off x="5396748" y="3418263"/>
              <a:ext cx="187560" cy="162157"/>
            </a:xfrm>
            <a:custGeom>
              <a:avLst/>
              <a:gdLst/>
              <a:ahLst/>
              <a:cxnLst/>
              <a:rect l="l" t="t" r="r" b="b"/>
              <a:pathLst>
                <a:path w="250080" h="216210" extrusionOk="0">
                  <a:moveTo>
                    <a:pt x="77373" y="0"/>
                  </a:moveTo>
                  <a:lnTo>
                    <a:pt x="100097" y="47722"/>
                  </a:lnTo>
                  <a:lnTo>
                    <a:pt x="109187" y="79537"/>
                  </a:lnTo>
                  <a:lnTo>
                    <a:pt x="131912" y="102261"/>
                  </a:lnTo>
                  <a:lnTo>
                    <a:pt x="179634" y="134076"/>
                  </a:lnTo>
                  <a:lnTo>
                    <a:pt x="202358" y="154528"/>
                  </a:lnTo>
                  <a:lnTo>
                    <a:pt x="222811" y="177253"/>
                  </a:lnTo>
                  <a:lnTo>
                    <a:pt x="234173" y="193160"/>
                  </a:lnTo>
                  <a:lnTo>
                    <a:pt x="250080" y="197705"/>
                  </a:lnTo>
                  <a:lnTo>
                    <a:pt x="243995" y="203790"/>
                  </a:lnTo>
                  <a:lnTo>
                    <a:pt x="247699" y="204848"/>
                  </a:lnTo>
                  <a:lnTo>
                    <a:pt x="236337" y="216210"/>
                  </a:lnTo>
                  <a:lnTo>
                    <a:pt x="220430" y="216210"/>
                  </a:lnTo>
                  <a:lnTo>
                    <a:pt x="209067" y="204848"/>
                  </a:lnTo>
                  <a:lnTo>
                    <a:pt x="193160" y="179851"/>
                  </a:lnTo>
                  <a:lnTo>
                    <a:pt x="177253" y="168488"/>
                  </a:lnTo>
                  <a:lnTo>
                    <a:pt x="165890" y="157126"/>
                  </a:lnTo>
                  <a:lnTo>
                    <a:pt x="140893" y="141219"/>
                  </a:lnTo>
                  <a:lnTo>
                    <a:pt x="113624" y="141219"/>
                  </a:lnTo>
                  <a:lnTo>
                    <a:pt x="102261" y="129856"/>
                  </a:lnTo>
                  <a:lnTo>
                    <a:pt x="79537" y="141219"/>
                  </a:lnTo>
                  <a:lnTo>
                    <a:pt x="59084" y="125312"/>
                  </a:lnTo>
                  <a:lnTo>
                    <a:pt x="47722" y="152581"/>
                  </a:lnTo>
                  <a:lnTo>
                    <a:pt x="4545" y="145764"/>
                  </a:lnTo>
                  <a:lnTo>
                    <a:pt x="0" y="129856"/>
                  </a:lnTo>
                  <a:lnTo>
                    <a:pt x="15908" y="70772"/>
                  </a:lnTo>
                  <a:lnTo>
                    <a:pt x="15908" y="50320"/>
                  </a:lnTo>
                  <a:lnTo>
                    <a:pt x="18289" y="47939"/>
                  </a:lnTo>
                  <a:lnTo>
                    <a:pt x="18289" y="43177"/>
                  </a:lnTo>
                  <a:lnTo>
                    <a:pt x="34196" y="27270"/>
                  </a:lnTo>
                  <a:lnTo>
                    <a:pt x="61465" y="2045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2" name="Google Shape;682;p21"/>
            <p:cNvSpPr/>
            <p:nvPr/>
          </p:nvSpPr>
          <p:spPr>
            <a:xfrm>
              <a:off x="5302928" y="3503481"/>
              <a:ext cx="414319" cy="329265"/>
            </a:xfrm>
            <a:custGeom>
              <a:avLst/>
              <a:gdLst/>
              <a:ahLst/>
              <a:cxnLst/>
              <a:rect l="l" t="t" r="r" b="b"/>
              <a:pathLst>
                <a:path w="552426" h="439020" extrusionOk="0">
                  <a:moveTo>
                    <a:pt x="186559" y="0"/>
                  </a:moveTo>
                  <a:lnTo>
                    <a:pt x="207012" y="20452"/>
                  </a:lnTo>
                  <a:lnTo>
                    <a:pt x="229736" y="9090"/>
                  </a:lnTo>
                  <a:lnTo>
                    <a:pt x="241099" y="15908"/>
                  </a:lnTo>
                  <a:lnTo>
                    <a:pt x="268368" y="20452"/>
                  </a:lnTo>
                  <a:lnTo>
                    <a:pt x="300183" y="31815"/>
                  </a:lnTo>
                  <a:lnTo>
                    <a:pt x="309273" y="47722"/>
                  </a:lnTo>
                  <a:lnTo>
                    <a:pt x="320635" y="59084"/>
                  </a:lnTo>
                  <a:lnTo>
                    <a:pt x="336542" y="79537"/>
                  </a:lnTo>
                  <a:lnTo>
                    <a:pt x="347904" y="90899"/>
                  </a:lnTo>
                  <a:lnTo>
                    <a:pt x="341952" y="99232"/>
                  </a:lnTo>
                  <a:lnTo>
                    <a:pt x="343142" y="100423"/>
                  </a:lnTo>
                  <a:lnTo>
                    <a:pt x="333181" y="114370"/>
                  </a:lnTo>
                  <a:lnTo>
                    <a:pt x="327452" y="127258"/>
                  </a:lnTo>
                  <a:lnTo>
                    <a:pt x="327452" y="138621"/>
                  </a:lnTo>
                  <a:lnTo>
                    <a:pt x="327452" y="149983"/>
                  </a:lnTo>
                  <a:lnTo>
                    <a:pt x="347904" y="149983"/>
                  </a:lnTo>
                  <a:lnTo>
                    <a:pt x="359267" y="143166"/>
                  </a:lnTo>
                  <a:lnTo>
                    <a:pt x="368357" y="149983"/>
                  </a:lnTo>
                  <a:lnTo>
                    <a:pt x="363119" y="159150"/>
                  </a:lnTo>
                  <a:lnTo>
                    <a:pt x="363595" y="159507"/>
                  </a:lnTo>
                  <a:lnTo>
                    <a:pt x="359659" y="166394"/>
                  </a:lnTo>
                  <a:lnTo>
                    <a:pt x="375174" y="186342"/>
                  </a:lnTo>
                  <a:lnTo>
                    <a:pt x="386536" y="202250"/>
                  </a:lnTo>
                  <a:lnTo>
                    <a:pt x="402444" y="220429"/>
                  </a:lnTo>
                  <a:lnTo>
                    <a:pt x="520612" y="263606"/>
                  </a:lnTo>
                  <a:lnTo>
                    <a:pt x="552426" y="263606"/>
                  </a:lnTo>
                  <a:lnTo>
                    <a:pt x="542902" y="273130"/>
                  </a:lnTo>
                  <a:lnTo>
                    <a:pt x="547664" y="273130"/>
                  </a:lnTo>
                  <a:lnTo>
                    <a:pt x="440858" y="379936"/>
                  </a:lnTo>
                  <a:lnTo>
                    <a:pt x="390864" y="379936"/>
                  </a:lnTo>
                  <a:lnTo>
                    <a:pt x="359050" y="407206"/>
                  </a:lnTo>
                  <a:lnTo>
                    <a:pt x="338597" y="407206"/>
                  </a:lnTo>
                  <a:lnTo>
                    <a:pt x="327235" y="416296"/>
                  </a:lnTo>
                  <a:lnTo>
                    <a:pt x="304511" y="416296"/>
                  </a:lnTo>
                  <a:lnTo>
                    <a:pt x="288603" y="407206"/>
                  </a:lnTo>
                  <a:lnTo>
                    <a:pt x="252244" y="423113"/>
                  </a:lnTo>
                  <a:lnTo>
                    <a:pt x="240882" y="439020"/>
                  </a:lnTo>
                  <a:lnTo>
                    <a:pt x="220429" y="434475"/>
                  </a:lnTo>
                  <a:lnTo>
                    <a:pt x="209067" y="427658"/>
                  </a:lnTo>
                  <a:lnTo>
                    <a:pt x="202250" y="434475"/>
                  </a:lnTo>
                  <a:lnTo>
                    <a:pt x="193160" y="434475"/>
                  </a:lnTo>
                  <a:lnTo>
                    <a:pt x="143166" y="400388"/>
                  </a:lnTo>
                  <a:lnTo>
                    <a:pt x="118168" y="400388"/>
                  </a:lnTo>
                  <a:lnTo>
                    <a:pt x="106806" y="391298"/>
                  </a:lnTo>
                  <a:lnTo>
                    <a:pt x="106806" y="368574"/>
                  </a:lnTo>
                  <a:lnTo>
                    <a:pt x="84081" y="364029"/>
                  </a:lnTo>
                  <a:lnTo>
                    <a:pt x="63629" y="320852"/>
                  </a:lnTo>
                  <a:lnTo>
                    <a:pt x="47722" y="314035"/>
                  </a:lnTo>
                  <a:lnTo>
                    <a:pt x="43177" y="298127"/>
                  </a:lnTo>
                  <a:lnTo>
                    <a:pt x="20452" y="282220"/>
                  </a:lnTo>
                  <a:lnTo>
                    <a:pt x="0" y="277675"/>
                  </a:lnTo>
                  <a:lnTo>
                    <a:pt x="9090" y="254951"/>
                  </a:lnTo>
                  <a:lnTo>
                    <a:pt x="10043" y="254951"/>
                  </a:lnTo>
                  <a:lnTo>
                    <a:pt x="13852" y="245427"/>
                  </a:lnTo>
                  <a:lnTo>
                    <a:pt x="36360" y="245427"/>
                  </a:lnTo>
                  <a:lnTo>
                    <a:pt x="36360" y="211774"/>
                  </a:lnTo>
                  <a:lnTo>
                    <a:pt x="47722" y="175414"/>
                  </a:lnTo>
                  <a:lnTo>
                    <a:pt x="50021" y="173772"/>
                  </a:lnTo>
                  <a:lnTo>
                    <a:pt x="52484" y="165890"/>
                  </a:lnTo>
                  <a:lnTo>
                    <a:pt x="65827" y="156359"/>
                  </a:lnTo>
                  <a:lnTo>
                    <a:pt x="68174" y="148145"/>
                  </a:lnTo>
                  <a:lnTo>
                    <a:pt x="84081" y="116330"/>
                  </a:lnTo>
                  <a:lnTo>
                    <a:pt x="84081" y="116330"/>
                  </a:lnTo>
                  <a:lnTo>
                    <a:pt x="88843" y="106806"/>
                  </a:lnTo>
                  <a:lnTo>
                    <a:pt x="110388" y="91725"/>
                  </a:lnTo>
                  <a:lnTo>
                    <a:pt x="122713" y="61791"/>
                  </a:lnTo>
                  <a:lnTo>
                    <a:pt x="127258" y="29976"/>
                  </a:lnTo>
                  <a:lnTo>
                    <a:pt x="130536" y="30839"/>
                  </a:lnTo>
                  <a:lnTo>
                    <a:pt x="132020" y="20452"/>
                  </a:lnTo>
                  <a:lnTo>
                    <a:pt x="173953" y="31487"/>
                  </a:lnTo>
                  <a:lnTo>
                    <a:pt x="181797" y="9524"/>
                  </a:lnTo>
                  <a:lnTo>
                    <a:pt x="182800" y="1052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3" name="Google Shape;683;p21"/>
            <p:cNvSpPr/>
            <p:nvPr/>
          </p:nvSpPr>
          <p:spPr>
            <a:xfrm>
              <a:off x="4999716" y="3300663"/>
              <a:ext cx="455061" cy="528511"/>
            </a:xfrm>
            <a:custGeom>
              <a:avLst/>
              <a:gdLst/>
              <a:ahLst/>
              <a:cxnLst/>
              <a:rect l="l" t="t" r="r" b="b"/>
              <a:pathLst>
                <a:path w="606748" h="704681" extrusionOk="0">
                  <a:moveTo>
                    <a:pt x="113623" y="0"/>
                  </a:moveTo>
                  <a:lnTo>
                    <a:pt x="263606" y="0"/>
                  </a:lnTo>
                  <a:lnTo>
                    <a:pt x="409044" y="0"/>
                  </a:lnTo>
                  <a:lnTo>
                    <a:pt x="547664" y="0"/>
                  </a:lnTo>
                  <a:lnTo>
                    <a:pt x="563571" y="38632"/>
                  </a:lnTo>
                  <a:lnTo>
                    <a:pt x="561888" y="39306"/>
                  </a:lnTo>
                  <a:lnTo>
                    <a:pt x="563571" y="43394"/>
                  </a:lnTo>
                  <a:lnTo>
                    <a:pt x="552916" y="47656"/>
                  </a:lnTo>
                  <a:lnTo>
                    <a:pt x="559026" y="86354"/>
                  </a:lnTo>
                  <a:lnTo>
                    <a:pt x="574934" y="134076"/>
                  </a:lnTo>
                  <a:lnTo>
                    <a:pt x="590841" y="140893"/>
                  </a:lnTo>
                  <a:lnTo>
                    <a:pt x="606748" y="156800"/>
                  </a:lnTo>
                  <a:lnTo>
                    <a:pt x="604665" y="159479"/>
                  </a:lnTo>
                  <a:lnTo>
                    <a:pt x="606748" y="161562"/>
                  </a:lnTo>
                  <a:lnTo>
                    <a:pt x="590841" y="182014"/>
                  </a:lnTo>
                  <a:lnTo>
                    <a:pt x="563571" y="188832"/>
                  </a:lnTo>
                  <a:lnTo>
                    <a:pt x="547664" y="197922"/>
                  </a:lnTo>
                  <a:lnTo>
                    <a:pt x="547664" y="220429"/>
                  </a:lnTo>
                  <a:lnTo>
                    <a:pt x="547664" y="225191"/>
                  </a:lnTo>
                  <a:lnTo>
                    <a:pt x="532444" y="277374"/>
                  </a:lnTo>
                  <a:lnTo>
                    <a:pt x="536302" y="290876"/>
                  </a:lnTo>
                  <a:lnTo>
                    <a:pt x="535848" y="294050"/>
                  </a:lnTo>
                  <a:lnTo>
                    <a:pt x="536302" y="295638"/>
                  </a:lnTo>
                  <a:lnTo>
                    <a:pt x="531757" y="327452"/>
                  </a:lnTo>
                  <a:lnTo>
                    <a:pt x="515850" y="366084"/>
                  </a:lnTo>
                  <a:lnTo>
                    <a:pt x="493125" y="381991"/>
                  </a:lnTo>
                  <a:lnTo>
                    <a:pt x="477218" y="413806"/>
                  </a:lnTo>
                  <a:lnTo>
                    <a:pt x="472673" y="429713"/>
                  </a:lnTo>
                  <a:lnTo>
                    <a:pt x="456766" y="441075"/>
                  </a:lnTo>
                  <a:lnTo>
                    <a:pt x="445403" y="477435"/>
                  </a:lnTo>
                  <a:lnTo>
                    <a:pt x="445403" y="506760"/>
                  </a:lnTo>
                  <a:lnTo>
                    <a:pt x="445403" y="511522"/>
                  </a:lnTo>
                  <a:lnTo>
                    <a:pt x="440858" y="520612"/>
                  </a:lnTo>
                  <a:lnTo>
                    <a:pt x="418134" y="520612"/>
                  </a:lnTo>
                  <a:lnTo>
                    <a:pt x="410793" y="538963"/>
                  </a:lnTo>
                  <a:lnTo>
                    <a:pt x="429496" y="543119"/>
                  </a:lnTo>
                  <a:lnTo>
                    <a:pt x="445403" y="559026"/>
                  </a:lnTo>
                  <a:lnTo>
                    <a:pt x="456766" y="574934"/>
                  </a:lnTo>
                  <a:lnTo>
                    <a:pt x="472673" y="581751"/>
                  </a:lnTo>
                  <a:lnTo>
                    <a:pt x="493125" y="624928"/>
                  </a:lnTo>
                  <a:lnTo>
                    <a:pt x="491500" y="626258"/>
                  </a:lnTo>
                  <a:lnTo>
                    <a:pt x="493125" y="629690"/>
                  </a:lnTo>
                  <a:lnTo>
                    <a:pt x="468128" y="650142"/>
                  </a:lnTo>
                  <a:lnTo>
                    <a:pt x="445403" y="672867"/>
                  </a:lnTo>
                  <a:lnTo>
                    <a:pt x="424951" y="693319"/>
                  </a:lnTo>
                  <a:lnTo>
                    <a:pt x="397682" y="693319"/>
                  </a:lnTo>
                  <a:lnTo>
                    <a:pt x="365867" y="700136"/>
                  </a:lnTo>
                  <a:lnTo>
                    <a:pt x="343142" y="693319"/>
                  </a:lnTo>
                  <a:lnTo>
                    <a:pt x="334053" y="704681"/>
                  </a:lnTo>
                  <a:lnTo>
                    <a:pt x="295421" y="677412"/>
                  </a:lnTo>
                  <a:lnTo>
                    <a:pt x="290876" y="661504"/>
                  </a:lnTo>
                  <a:lnTo>
                    <a:pt x="268151" y="666049"/>
                  </a:lnTo>
                  <a:lnTo>
                    <a:pt x="252244" y="666049"/>
                  </a:lnTo>
                  <a:lnTo>
                    <a:pt x="240881" y="672867"/>
                  </a:lnTo>
                  <a:lnTo>
                    <a:pt x="224974" y="666049"/>
                  </a:lnTo>
                  <a:lnTo>
                    <a:pt x="204522" y="638780"/>
                  </a:lnTo>
                  <a:lnTo>
                    <a:pt x="197705" y="629690"/>
                  </a:lnTo>
                  <a:lnTo>
                    <a:pt x="165890" y="613783"/>
                  </a:lnTo>
                  <a:lnTo>
                    <a:pt x="161345" y="591058"/>
                  </a:lnTo>
                  <a:lnTo>
                    <a:pt x="145438" y="575151"/>
                  </a:lnTo>
                  <a:lnTo>
                    <a:pt x="118168" y="554699"/>
                  </a:lnTo>
                  <a:lnTo>
                    <a:pt x="118168" y="549937"/>
                  </a:lnTo>
                  <a:lnTo>
                    <a:pt x="118168" y="543336"/>
                  </a:lnTo>
                  <a:lnTo>
                    <a:pt x="95444" y="527429"/>
                  </a:lnTo>
                  <a:lnTo>
                    <a:pt x="70447" y="511522"/>
                  </a:lnTo>
                  <a:lnTo>
                    <a:pt x="59084" y="500159"/>
                  </a:lnTo>
                  <a:lnTo>
                    <a:pt x="54539" y="488797"/>
                  </a:lnTo>
                  <a:lnTo>
                    <a:pt x="55660" y="486836"/>
                  </a:lnTo>
                  <a:lnTo>
                    <a:pt x="54539" y="484035"/>
                  </a:lnTo>
                  <a:lnTo>
                    <a:pt x="63629" y="468128"/>
                  </a:lnTo>
                  <a:lnTo>
                    <a:pt x="63629" y="461528"/>
                  </a:lnTo>
                  <a:lnTo>
                    <a:pt x="36360" y="436530"/>
                  </a:lnTo>
                  <a:lnTo>
                    <a:pt x="36360" y="431768"/>
                  </a:lnTo>
                  <a:lnTo>
                    <a:pt x="36360" y="418351"/>
                  </a:lnTo>
                  <a:lnTo>
                    <a:pt x="36360" y="413806"/>
                  </a:lnTo>
                  <a:lnTo>
                    <a:pt x="20452" y="397899"/>
                  </a:lnTo>
                  <a:lnTo>
                    <a:pt x="20452" y="393137"/>
                  </a:lnTo>
                  <a:lnTo>
                    <a:pt x="20452" y="377446"/>
                  </a:lnTo>
                  <a:lnTo>
                    <a:pt x="15908" y="366084"/>
                  </a:lnTo>
                  <a:lnTo>
                    <a:pt x="0" y="366084"/>
                  </a:lnTo>
                  <a:lnTo>
                    <a:pt x="1905" y="361322"/>
                  </a:lnTo>
                  <a:lnTo>
                    <a:pt x="0" y="361322"/>
                  </a:lnTo>
                  <a:lnTo>
                    <a:pt x="4545" y="349960"/>
                  </a:lnTo>
                  <a:lnTo>
                    <a:pt x="14936" y="335413"/>
                  </a:lnTo>
                  <a:lnTo>
                    <a:pt x="11363" y="322907"/>
                  </a:lnTo>
                  <a:lnTo>
                    <a:pt x="12365" y="321654"/>
                  </a:lnTo>
                  <a:lnTo>
                    <a:pt x="11363" y="318145"/>
                  </a:lnTo>
                  <a:lnTo>
                    <a:pt x="19182" y="308370"/>
                  </a:lnTo>
                  <a:lnTo>
                    <a:pt x="15908" y="300183"/>
                  </a:lnTo>
                  <a:lnTo>
                    <a:pt x="16921" y="297954"/>
                  </a:lnTo>
                  <a:lnTo>
                    <a:pt x="15908" y="295421"/>
                  </a:lnTo>
                  <a:lnTo>
                    <a:pt x="27270" y="270423"/>
                  </a:lnTo>
                  <a:lnTo>
                    <a:pt x="43177" y="243154"/>
                  </a:lnTo>
                  <a:lnTo>
                    <a:pt x="74992" y="247699"/>
                  </a:lnTo>
                  <a:lnTo>
                    <a:pt x="74992" y="102478"/>
                  </a:lnTo>
                  <a:lnTo>
                    <a:pt x="74992" y="97716"/>
                  </a:lnTo>
                  <a:lnTo>
                    <a:pt x="74992" y="79754"/>
                  </a:lnTo>
                  <a:lnTo>
                    <a:pt x="74992" y="74992"/>
                  </a:lnTo>
                  <a:lnTo>
                    <a:pt x="113623" y="74992"/>
                  </a:lnTo>
                  <a:lnTo>
                    <a:pt x="113623" y="47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4" name="Google Shape;684;p21"/>
            <p:cNvSpPr/>
            <p:nvPr/>
          </p:nvSpPr>
          <p:spPr>
            <a:xfrm>
              <a:off x="5212758" y="3798169"/>
              <a:ext cx="151768" cy="160372"/>
            </a:xfrm>
            <a:custGeom>
              <a:avLst/>
              <a:gdLst/>
              <a:ahLst/>
              <a:cxnLst/>
              <a:rect l="l" t="t" r="r" b="b"/>
              <a:pathLst>
                <a:path w="202358" h="213829" extrusionOk="0">
                  <a:moveTo>
                    <a:pt x="163726" y="0"/>
                  </a:moveTo>
                  <a:lnTo>
                    <a:pt x="179634" y="27270"/>
                  </a:lnTo>
                  <a:lnTo>
                    <a:pt x="186451" y="43177"/>
                  </a:lnTo>
                  <a:lnTo>
                    <a:pt x="202358" y="86354"/>
                  </a:lnTo>
                  <a:lnTo>
                    <a:pt x="190996" y="111351"/>
                  </a:lnTo>
                  <a:lnTo>
                    <a:pt x="190446" y="112084"/>
                  </a:lnTo>
                  <a:lnTo>
                    <a:pt x="188615" y="116113"/>
                  </a:lnTo>
                  <a:lnTo>
                    <a:pt x="168163" y="143383"/>
                  </a:lnTo>
                  <a:lnTo>
                    <a:pt x="159181" y="155957"/>
                  </a:lnTo>
                  <a:lnTo>
                    <a:pt x="159181" y="193160"/>
                  </a:lnTo>
                  <a:lnTo>
                    <a:pt x="156800" y="193160"/>
                  </a:lnTo>
                  <a:lnTo>
                    <a:pt x="156800" y="197922"/>
                  </a:lnTo>
                  <a:lnTo>
                    <a:pt x="86354" y="197922"/>
                  </a:lnTo>
                  <a:lnTo>
                    <a:pt x="43177" y="197922"/>
                  </a:lnTo>
                  <a:lnTo>
                    <a:pt x="31815" y="202467"/>
                  </a:lnTo>
                  <a:lnTo>
                    <a:pt x="11363" y="213829"/>
                  </a:lnTo>
                  <a:lnTo>
                    <a:pt x="0" y="209284"/>
                  </a:lnTo>
                  <a:lnTo>
                    <a:pt x="0" y="182015"/>
                  </a:lnTo>
                  <a:lnTo>
                    <a:pt x="2381" y="178681"/>
                  </a:lnTo>
                  <a:lnTo>
                    <a:pt x="2381" y="177253"/>
                  </a:lnTo>
                  <a:lnTo>
                    <a:pt x="11363" y="164679"/>
                  </a:lnTo>
                  <a:lnTo>
                    <a:pt x="11363" y="138838"/>
                  </a:lnTo>
                  <a:lnTo>
                    <a:pt x="13744" y="135504"/>
                  </a:lnTo>
                  <a:lnTo>
                    <a:pt x="13744" y="134076"/>
                  </a:lnTo>
                  <a:lnTo>
                    <a:pt x="24023" y="119684"/>
                  </a:lnTo>
                  <a:lnTo>
                    <a:pt x="31815" y="100206"/>
                  </a:lnTo>
                  <a:lnTo>
                    <a:pt x="32344" y="100073"/>
                  </a:lnTo>
                  <a:lnTo>
                    <a:pt x="34196" y="95444"/>
                  </a:lnTo>
                  <a:lnTo>
                    <a:pt x="52375" y="90899"/>
                  </a:lnTo>
                  <a:lnTo>
                    <a:pt x="58811" y="79637"/>
                  </a:lnTo>
                  <a:lnTo>
                    <a:pt x="43177" y="72936"/>
                  </a:lnTo>
                  <a:lnTo>
                    <a:pt x="49994" y="32032"/>
                  </a:lnTo>
                  <a:lnTo>
                    <a:pt x="51999" y="29526"/>
                  </a:lnTo>
                  <a:lnTo>
                    <a:pt x="52375" y="27270"/>
                  </a:lnTo>
                  <a:lnTo>
                    <a:pt x="61465" y="15908"/>
                  </a:lnTo>
                  <a:lnTo>
                    <a:pt x="88735" y="27270"/>
                  </a:lnTo>
                  <a:lnTo>
                    <a:pt x="116005" y="15908"/>
                  </a:lnTo>
                  <a:lnTo>
                    <a:pt x="143274" y="1590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5" name="Google Shape;685;p21"/>
            <p:cNvSpPr/>
            <p:nvPr/>
          </p:nvSpPr>
          <p:spPr>
            <a:xfrm>
              <a:off x="5326788" y="3760430"/>
              <a:ext cx="226922" cy="288524"/>
            </a:xfrm>
            <a:custGeom>
              <a:avLst/>
              <a:gdLst/>
              <a:ahLst/>
              <a:cxnLst/>
              <a:rect l="l" t="t" r="r" b="b"/>
              <a:pathLst>
                <a:path w="302563" h="384698" extrusionOk="0">
                  <a:moveTo>
                    <a:pt x="59410" y="0"/>
                  </a:moveTo>
                  <a:lnTo>
                    <a:pt x="82134" y="4545"/>
                  </a:lnTo>
                  <a:lnTo>
                    <a:pt x="82134" y="27270"/>
                  </a:lnTo>
                  <a:lnTo>
                    <a:pt x="93497" y="36360"/>
                  </a:lnTo>
                  <a:lnTo>
                    <a:pt x="118494" y="36360"/>
                  </a:lnTo>
                  <a:lnTo>
                    <a:pt x="161671" y="70447"/>
                  </a:lnTo>
                  <a:lnTo>
                    <a:pt x="177578" y="70447"/>
                  </a:lnTo>
                  <a:lnTo>
                    <a:pt x="184395" y="70447"/>
                  </a:lnTo>
                  <a:lnTo>
                    <a:pt x="195758" y="70447"/>
                  </a:lnTo>
                  <a:lnTo>
                    <a:pt x="216210" y="74992"/>
                  </a:lnTo>
                  <a:lnTo>
                    <a:pt x="227572" y="59084"/>
                  </a:lnTo>
                  <a:lnTo>
                    <a:pt x="263931" y="43177"/>
                  </a:lnTo>
                  <a:lnTo>
                    <a:pt x="279839" y="59084"/>
                  </a:lnTo>
                  <a:lnTo>
                    <a:pt x="302563" y="59084"/>
                  </a:lnTo>
                  <a:lnTo>
                    <a:pt x="290063" y="73370"/>
                  </a:lnTo>
                  <a:lnTo>
                    <a:pt x="295420" y="73370"/>
                  </a:lnTo>
                  <a:lnTo>
                    <a:pt x="270749" y="101566"/>
                  </a:lnTo>
                  <a:lnTo>
                    <a:pt x="270749" y="231792"/>
                  </a:lnTo>
                  <a:lnTo>
                    <a:pt x="291201" y="263606"/>
                  </a:lnTo>
                  <a:lnTo>
                    <a:pt x="278502" y="269250"/>
                  </a:lnTo>
                  <a:lnTo>
                    <a:pt x="284058" y="277892"/>
                  </a:lnTo>
                  <a:lnTo>
                    <a:pt x="263606" y="286982"/>
                  </a:lnTo>
                  <a:lnTo>
                    <a:pt x="252243" y="305162"/>
                  </a:lnTo>
                  <a:lnTo>
                    <a:pt x="241336" y="308278"/>
                  </a:lnTo>
                  <a:lnTo>
                    <a:pt x="238934" y="322690"/>
                  </a:lnTo>
                  <a:lnTo>
                    <a:pt x="233220" y="328405"/>
                  </a:lnTo>
                  <a:lnTo>
                    <a:pt x="231791" y="336976"/>
                  </a:lnTo>
                  <a:lnTo>
                    <a:pt x="224894" y="343874"/>
                  </a:lnTo>
                  <a:lnTo>
                    <a:pt x="220755" y="359050"/>
                  </a:lnTo>
                  <a:lnTo>
                    <a:pt x="216722" y="361930"/>
                  </a:lnTo>
                  <a:lnTo>
                    <a:pt x="213612" y="373336"/>
                  </a:lnTo>
                  <a:lnTo>
                    <a:pt x="197704" y="384698"/>
                  </a:lnTo>
                  <a:lnTo>
                    <a:pt x="145438" y="348339"/>
                  </a:lnTo>
                  <a:lnTo>
                    <a:pt x="138620" y="330159"/>
                  </a:lnTo>
                  <a:lnTo>
                    <a:pt x="4545" y="255168"/>
                  </a:lnTo>
                  <a:lnTo>
                    <a:pt x="0" y="250623"/>
                  </a:lnTo>
                  <a:lnTo>
                    <a:pt x="0" y="211991"/>
                  </a:lnTo>
                  <a:lnTo>
                    <a:pt x="7143" y="201991"/>
                  </a:lnTo>
                  <a:lnTo>
                    <a:pt x="7143" y="197705"/>
                  </a:lnTo>
                  <a:lnTo>
                    <a:pt x="18506" y="181798"/>
                  </a:lnTo>
                  <a:lnTo>
                    <a:pt x="37310" y="156725"/>
                  </a:lnTo>
                  <a:lnTo>
                    <a:pt x="43177" y="143817"/>
                  </a:lnTo>
                  <a:lnTo>
                    <a:pt x="27270" y="100640"/>
                  </a:lnTo>
                  <a:lnTo>
                    <a:pt x="20452" y="84733"/>
                  </a:lnTo>
                  <a:lnTo>
                    <a:pt x="4545" y="57463"/>
                  </a:lnTo>
                  <a:lnTo>
                    <a:pt x="14320" y="47689"/>
                  </a:lnTo>
                  <a:lnTo>
                    <a:pt x="11688" y="43177"/>
                  </a:lnTo>
                  <a:lnTo>
                    <a:pt x="34413" y="20452"/>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6" name="Google Shape;686;p21"/>
            <p:cNvSpPr/>
            <p:nvPr/>
          </p:nvSpPr>
          <p:spPr>
            <a:xfrm>
              <a:off x="5197421" y="3948234"/>
              <a:ext cx="51293" cy="54784"/>
            </a:xfrm>
            <a:custGeom>
              <a:avLst/>
              <a:gdLst/>
              <a:ahLst/>
              <a:cxnLst/>
              <a:rect l="l" t="t" r="r" b="b"/>
              <a:pathLst>
                <a:path w="68391" h="73045" extrusionOk="0">
                  <a:moveTo>
                    <a:pt x="57029" y="0"/>
                  </a:moveTo>
                  <a:lnTo>
                    <a:pt x="68391" y="22725"/>
                  </a:lnTo>
                  <a:lnTo>
                    <a:pt x="68391" y="43177"/>
                  </a:lnTo>
                  <a:lnTo>
                    <a:pt x="63629" y="46034"/>
                  </a:lnTo>
                  <a:lnTo>
                    <a:pt x="63629" y="50320"/>
                  </a:lnTo>
                  <a:lnTo>
                    <a:pt x="52267" y="57138"/>
                  </a:lnTo>
                  <a:lnTo>
                    <a:pt x="36360" y="50320"/>
                  </a:lnTo>
                  <a:lnTo>
                    <a:pt x="20452" y="73045"/>
                  </a:lnTo>
                  <a:lnTo>
                    <a:pt x="0" y="73045"/>
                  </a:lnTo>
                  <a:lnTo>
                    <a:pt x="4545" y="50320"/>
                  </a:lnTo>
                  <a:lnTo>
                    <a:pt x="8712" y="46153"/>
                  </a:lnTo>
                  <a:lnTo>
                    <a:pt x="9090" y="44262"/>
                  </a:lnTo>
                  <a:lnTo>
                    <a:pt x="9090" y="23051"/>
                  </a:lnTo>
                  <a:lnTo>
                    <a:pt x="13852" y="19241"/>
                  </a:lnTo>
                  <a:lnTo>
                    <a:pt x="13852" y="15908"/>
                  </a:lnTo>
                  <a:lnTo>
                    <a:pt x="25214" y="6817"/>
                  </a:lnTo>
                  <a:lnTo>
                    <a:pt x="36577"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7" name="Google Shape;687;p21"/>
            <p:cNvSpPr/>
            <p:nvPr/>
          </p:nvSpPr>
          <p:spPr>
            <a:xfrm>
              <a:off x="5200667" y="3943039"/>
              <a:ext cx="310517" cy="301996"/>
            </a:xfrm>
            <a:custGeom>
              <a:avLst/>
              <a:gdLst/>
              <a:ahLst/>
              <a:cxnLst/>
              <a:rect l="l" t="t" r="r" b="b"/>
              <a:pathLst>
                <a:path w="414022" h="402661" extrusionOk="0">
                  <a:moveTo>
                    <a:pt x="54539" y="0"/>
                  </a:moveTo>
                  <a:lnTo>
                    <a:pt x="97716" y="0"/>
                  </a:lnTo>
                  <a:lnTo>
                    <a:pt x="172707" y="0"/>
                  </a:lnTo>
                  <a:lnTo>
                    <a:pt x="172707" y="4545"/>
                  </a:lnTo>
                  <a:lnTo>
                    <a:pt x="181609" y="9524"/>
                  </a:lnTo>
                  <a:lnTo>
                    <a:pt x="182231" y="9524"/>
                  </a:lnTo>
                  <a:lnTo>
                    <a:pt x="182231" y="9872"/>
                  </a:lnTo>
                  <a:lnTo>
                    <a:pt x="306782" y="79537"/>
                  </a:lnTo>
                  <a:lnTo>
                    <a:pt x="308774" y="84848"/>
                  </a:lnTo>
                  <a:lnTo>
                    <a:pt x="316306" y="89061"/>
                  </a:lnTo>
                  <a:lnTo>
                    <a:pt x="321653" y="103319"/>
                  </a:lnTo>
                  <a:lnTo>
                    <a:pt x="365866" y="134076"/>
                  </a:lnTo>
                  <a:lnTo>
                    <a:pt x="365016" y="136383"/>
                  </a:lnTo>
                  <a:lnTo>
                    <a:pt x="375390" y="143600"/>
                  </a:lnTo>
                  <a:lnTo>
                    <a:pt x="359483" y="186777"/>
                  </a:lnTo>
                  <a:lnTo>
                    <a:pt x="359483" y="205324"/>
                  </a:lnTo>
                  <a:lnTo>
                    <a:pt x="372684" y="215885"/>
                  </a:lnTo>
                  <a:lnTo>
                    <a:pt x="377229" y="220430"/>
                  </a:lnTo>
                  <a:lnTo>
                    <a:pt x="376918" y="221177"/>
                  </a:lnTo>
                  <a:lnTo>
                    <a:pt x="382208" y="225409"/>
                  </a:lnTo>
                  <a:lnTo>
                    <a:pt x="386753" y="229954"/>
                  </a:lnTo>
                  <a:lnTo>
                    <a:pt x="375390" y="257223"/>
                  </a:lnTo>
                  <a:lnTo>
                    <a:pt x="375390" y="268586"/>
                  </a:lnTo>
                  <a:lnTo>
                    <a:pt x="375390" y="284493"/>
                  </a:lnTo>
                  <a:lnTo>
                    <a:pt x="386753" y="304945"/>
                  </a:lnTo>
                  <a:lnTo>
                    <a:pt x="401490" y="340736"/>
                  </a:lnTo>
                  <a:lnTo>
                    <a:pt x="404498" y="343143"/>
                  </a:lnTo>
                  <a:lnTo>
                    <a:pt x="403332" y="344115"/>
                  </a:lnTo>
                  <a:lnTo>
                    <a:pt x="414022" y="352667"/>
                  </a:lnTo>
                  <a:lnTo>
                    <a:pt x="386753" y="375392"/>
                  </a:lnTo>
                  <a:lnTo>
                    <a:pt x="348121" y="386754"/>
                  </a:lnTo>
                  <a:lnTo>
                    <a:pt x="323124" y="386754"/>
                  </a:lnTo>
                  <a:lnTo>
                    <a:pt x="311762" y="395844"/>
                  </a:lnTo>
                  <a:lnTo>
                    <a:pt x="284492" y="395844"/>
                  </a:lnTo>
                  <a:lnTo>
                    <a:pt x="273130" y="402661"/>
                  </a:lnTo>
                  <a:lnTo>
                    <a:pt x="229953" y="395844"/>
                  </a:lnTo>
                  <a:lnTo>
                    <a:pt x="204956" y="395844"/>
                  </a:lnTo>
                  <a:lnTo>
                    <a:pt x="202688" y="386320"/>
                  </a:lnTo>
                  <a:lnTo>
                    <a:pt x="195432" y="386320"/>
                  </a:lnTo>
                  <a:lnTo>
                    <a:pt x="184070" y="338598"/>
                  </a:lnTo>
                  <a:lnTo>
                    <a:pt x="173532" y="319630"/>
                  </a:lnTo>
                  <a:lnTo>
                    <a:pt x="139055" y="309490"/>
                  </a:lnTo>
                  <a:lnTo>
                    <a:pt x="118602" y="300400"/>
                  </a:lnTo>
                  <a:lnTo>
                    <a:pt x="91333" y="293583"/>
                  </a:lnTo>
                  <a:lnTo>
                    <a:pt x="79971" y="289038"/>
                  </a:lnTo>
                  <a:lnTo>
                    <a:pt x="64063" y="277675"/>
                  </a:lnTo>
                  <a:lnTo>
                    <a:pt x="62383" y="273754"/>
                  </a:lnTo>
                  <a:lnTo>
                    <a:pt x="54539" y="268151"/>
                  </a:lnTo>
                  <a:lnTo>
                    <a:pt x="35836" y="224511"/>
                  </a:lnTo>
                  <a:lnTo>
                    <a:pt x="20887" y="214046"/>
                  </a:lnTo>
                  <a:lnTo>
                    <a:pt x="20348" y="210812"/>
                  </a:lnTo>
                  <a:lnTo>
                    <a:pt x="11363" y="204522"/>
                  </a:lnTo>
                  <a:lnTo>
                    <a:pt x="6817" y="177253"/>
                  </a:lnTo>
                  <a:lnTo>
                    <a:pt x="11363" y="161345"/>
                  </a:lnTo>
                  <a:lnTo>
                    <a:pt x="0" y="129531"/>
                  </a:lnTo>
                  <a:lnTo>
                    <a:pt x="18180" y="129531"/>
                  </a:lnTo>
                  <a:lnTo>
                    <a:pt x="34087" y="113624"/>
                  </a:lnTo>
                  <a:lnTo>
                    <a:pt x="43177" y="90899"/>
                  </a:lnTo>
                  <a:lnTo>
                    <a:pt x="54539" y="86354"/>
                  </a:lnTo>
                  <a:lnTo>
                    <a:pt x="54539" y="74992"/>
                  </a:lnTo>
                  <a:lnTo>
                    <a:pt x="49994" y="63629"/>
                  </a:lnTo>
                  <a:lnTo>
                    <a:pt x="43177" y="54539"/>
                  </a:lnTo>
                  <a:lnTo>
                    <a:pt x="54539" y="47722"/>
                  </a:lnTo>
                  <a:lnTo>
                    <a:pt x="61357" y="27270"/>
                  </a:lnTo>
                  <a:lnTo>
                    <a:pt x="43177"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8" name="Google Shape;688;p21"/>
            <p:cNvSpPr/>
            <p:nvPr/>
          </p:nvSpPr>
          <p:spPr>
            <a:xfrm>
              <a:off x="5297976" y="4166228"/>
              <a:ext cx="88789" cy="220105"/>
            </a:xfrm>
            <a:custGeom>
              <a:avLst/>
              <a:gdLst/>
              <a:ahLst/>
              <a:cxnLst/>
              <a:rect l="l" t="t" r="r" b="b"/>
              <a:pathLst>
                <a:path w="118385" h="293473" extrusionOk="0">
                  <a:moveTo>
                    <a:pt x="9307" y="0"/>
                  </a:moveTo>
                  <a:lnTo>
                    <a:pt x="47939" y="11363"/>
                  </a:lnTo>
                  <a:lnTo>
                    <a:pt x="52484" y="22725"/>
                  </a:lnTo>
                  <a:lnTo>
                    <a:pt x="63846" y="38632"/>
                  </a:lnTo>
                  <a:lnTo>
                    <a:pt x="75209" y="86354"/>
                  </a:lnTo>
                  <a:lnTo>
                    <a:pt x="63846" y="120441"/>
                  </a:lnTo>
                  <a:lnTo>
                    <a:pt x="75209" y="161345"/>
                  </a:lnTo>
                  <a:lnTo>
                    <a:pt x="91116" y="161345"/>
                  </a:lnTo>
                  <a:lnTo>
                    <a:pt x="100206" y="179525"/>
                  </a:lnTo>
                  <a:lnTo>
                    <a:pt x="118385" y="204522"/>
                  </a:lnTo>
                  <a:lnTo>
                    <a:pt x="118385" y="254516"/>
                  </a:lnTo>
                  <a:lnTo>
                    <a:pt x="113623" y="255706"/>
                  </a:lnTo>
                  <a:lnTo>
                    <a:pt x="113623" y="261659"/>
                  </a:lnTo>
                  <a:lnTo>
                    <a:pt x="98041" y="265554"/>
                  </a:lnTo>
                  <a:lnTo>
                    <a:pt x="91116" y="286330"/>
                  </a:lnTo>
                  <a:lnTo>
                    <a:pt x="89330" y="284545"/>
                  </a:lnTo>
                  <a:lnTo>
                    <a:pt x="86354" y="293473"/>
                  </a:lnTo>
                  <a:lnTo>
                    <a:pt x="63629" y="270749"/>
                  </a:lnTo>
                  <a:lnTo>
                    <a:pt x="59084" y="245752"/>
                  </a:lnTo>
                  <a:lnTo>
                    <a:pt x="70447" y="227572"/>
                  </a:lnTo>
                  <a:lnTo>
                    <a:pt x="63629" y="211665"/>
                  </a:lnTo>
                  <a:lnTo>
                    <a:pt x="54539" y="202575"/>
                  </a:lnTo>
                  <a:lnTo>
                    <a:pt x="43177" y="202575"/>
                  </a:lnTo>
                  <a:lnTo>
                    <a:pt x="20452" y="186668"/>
                  </a:lnTo>
                  <a:lnTo>
                    <a:pt x="0" y="175305"/>
                  </a:lnTo>
                  <a:lnTo>
                    <a:pt x="15907" y="143491"/>
                  </a:lnTo>
                  <a:lnTo>
                    <a:pt x="20452" y="132129"/>
                  </a:lnTo>
                  <a:lnTo>
                    <a:pt x="15907" y="100314"/>
                  </a:lnTo>
                  <a:lnTo>
                    <a:pt x="20452" y="66227"/>
                  </a:lnTo>
                  <a:lnTo>
                    <a:pt x="24717" y="62816"/>
                  </a:lnTo>
                  <a:lnTo>
                    <a:pt x="25214" y="59084"/>
                  </a:lnTo>
                  <a:lnTo>
                    <a:pt x="30773" y="54637"/>
                  </a:lnTo>
                  <a:lnTo>
                    <a:pt x="20452" y="29868"/>
                  </a:lnTo>
                  <a:lnTo>
                    <a:pt x="4545" y="7143"/>
                  </a:lnTo>
                  <a:lnTo>
                    <a:pt x="16838" y="1075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89" name="Google Shape;689;p21"/>
            <p:cNvSpPr/>
            <p:nvPr/>
          </p:nvSpPr>
          <p:spPr>
            <a:xfrm>
              <a:off x="5224446" y="4202181"/>
              <a:ext cx="300291" cy="484361"/>
            </a:xfrm>
            <a:custGeom>
              <a:avLst/>
              <a:gdLst/>
              <a:ahLst/>
              <a:cxnLst/>
              <a:rect l="l" t="t" r="r" b="b"/>
              <a:pathLst>
                <a:path w="400388" h="645815" extrusionOk="0">
                  <a:moveTo>
                    <a:pt x="379936" y="0"/>
                  </a:moveTo>
                  <a:lnTo>
                    <a:pt x="391298" y="15907"/>
                  </a:lnTo>
                  <a:lnTo>
                    <a:pt x="384481" y="54539"/>
                  </a:lnTo>
                  <a:lnTo>
                    <a:pt x="391298" y="86354"/>
                  </a:lnTo>
                  <a:lnTo>
                    <a:pt x="395843" y="145438"/>
                  </a:lnTo>
                  <a:lnTo>
                    <a:pt x="400388" y="161345"/>
                  </a:lnTo>
                  <a:lnTo>
                    <a:pt x="391298" y="188615"/>
                  </a:lnTo>
                  <a:lnTo>
                    <a:pt x="375391" y="215884"/>
                  </a:lnTo>
                  <a:lnTo>
                    <a:pt x="352666" y="243154"/>
                  </a:lnTo>
                  <a:lnTo>
                    <a:pt x="351616" y="243463"/>
                  </a:lnTo>
                  <a:lnTo>
                    <a:pt x="347904" y="247917"/>
                  </a:lnTo>
                  <a:lnTo>
                    <a:pt x="346853" y="248226"/>
                  </a:lnTo>
                  <a:lnTo>
                    <a:pt x="343142" y="252679"/>
                  </a:lnTo>
                  <a:lnTo>
                    <a:pt x="304511" y="264041"/>
                  </a:lnTo>
                  <a:lnTo>
                    <a:pt x="268151" y="284493"/>
                  </a:lnTo>
                  <a:lnTo>
                    <a:pt x="224974" y="323125"/>
                  </a:lnTo>
                  <a:lnTo>
                    <a:pt x="210868" y="327156"/>
                  </a:lnTo>
                  <a:lnTo>
                    <a:pt x="191321" y="349960"/>
                  </a:lnTo>
                  <a:lnTo>
                    <a:pt x="189923" y="350799"/>
                  </a:lnTo>
                  <a:lnTo>
                    <a:pt x="186559" y="354723"/>
                  </a:lnTo>
                  <a:lnTo>
                    <a:pt x="185159" y="355563"/>
                  </a:lnTo>
                  <a:lnTo>
                    <a:pt x="181797" y="359485"/>
                  </a:lnTo>
                  <a:lnTo>
                    <a:pt x="179182" y="361054"/>
                  </a:lnTo>
                  <a:lnTo>
                    <a:pt x="175414" y="381774"/>
                  </a:lnTo>
                  <a:lnTo>
                    <a:pt x="191321" y="415861"/>
                  </a:lnTo>
                  <a:lnTo>
                    <a:pt x="202684" y="436313"/>
                  </a:lnTo>
                  <a:lnTo>
                    <a:pt x="202684" y="447676"/>
                  </a:lnTo>
                  <a:lnTo>
                    <a:pt x="207229" y="447676"/>
                  </a:lnTo>
                  <a:lnTo>
                    <a:pt x="207229" y="484035"/>
                  </a:lnTo>
                  <a:lnTo>
                    <a:pt x="202684" y="506760"/>
                  </a:lnTo>
                  <a:lnTo>
                    <a:pt x="207229" y="511305"/>
                  </a:lnTo>
                  <a:lnTo>
                    <a:pt x="202684" y="527212"/>
                  </a:lnTo>
                  <a:lnTo>
                    <a:pt x="197923" y="531974"/>
                  </a:lnTo>
                  <a:lnTo>
                    <a:pt x="197922" y="531975"/>
                  </a:lnTo>
                  <a:lnTo>
                    <a:pt x="182015" y="547882"/>
                  </a:lnTo>
                  <a:lnTo>
                    <a:pt x="182014" y="547882"/>
                  </a:lnTo>
                  <a:lnTo>
                    <a:pt x="177253" y="552644"/>
                  </a:lnTo>
                  <a:lnTo>
                    <a:pt x="149983" y="564007"/>
                  </a:lnTo>
                  <a:lnTo>
                    <a:pt x="106806" y="586731"/>
                  </a:lnTo>
                  <a:lnTo>
                    <a:pt x="100423" y="593114"/>
                  </a:lnTo>
                  <a:lnTo>
                    <a:pt x="100423" y="609021"/>
                  </a:lnTo>
                  <a:lnTo>
                    <a:pt x="111785" y="613566"/>
                  </a:lnTo>
                  <a:lnTo>
                    <a:pt x="104968" y="636290"/>
                  </a:lnTo>
                  <a:lnTo>
                    <a:pt x="101868" y="635515"/>
                  </a:lnTo>
                  <a:lnTo>
                    <a:pt x="100206" y="641053"/>
                  </a:lnTo>
                  <a:lnTo>
                    <a:pt x="97105" y="640278"/>
                  </a:lnTo>
                  <a:lnTo>
                    <a:pt x="95444" y="645815"/>
                  </a:lnTo>
                  <a:lnTo>
                    <a:pt x="68174" y="638998"/>
                  </a:lnTo>
                  <a:lnTo>
                    <a:pt x="68174" y="623091"/>
                  </a:lnTo>
                  <a:lnTo>
                    <a:pt x="63629" y="607183"/>
                  </a:lnTo>
                  <a:lnTo>
                    <a:pt x="59084" y="591276"/>
                  </a:lnTo>
                  <a:lnTo>
                    <a:pt x="63629" y="548099"/>
                  </a:lnTo>
                  <a:lnTo>
                    <a:pt x="52267" y="520830"/>
                  </a:lnTo>
                  <a:lnTo>
                    <a:pt x="36360" y="461746"/>
                  </a:lnTo>
                  <a:lnTo>
                    <a:pt x="74992" y="418569"/>
                  </a:lnTo>
                  <a:lnTo>
                    <a:pt x="86354" y="391299"/>
                  </a:lnTo>
                  <a:lnTo>
                    <a:pt x="90899" y="386754"/>
                  </a:lnTo>
                  <a:lnTo>
                    <a:pt x="95444" y="366302"/>
                  </a:lnTo>
                  <a:lnTo>
                    <a:pt x="90899" y="354940"/>
                  </a:lnTo>
                  <a:lnTo>
                    <a:pt x="90899" y="323125"/>
                  </a:lnTo>
                  <a:lnTo>
                    <a:pt x="102261" y="300401"/>
                  </a:lnTo>
                  <a:lnTo>
                    <a:pt x="102261" y="248134"/>
                  </a:lnTo>
                  <a:lnTo>
                    <a:pt x="79537" y="236772"/>
                  </a:lnTo>
                  <a:lnTo>
                    <a:pt x="63629" y="229954"/>
                  </a:lnTo>
                  <a:lnTo>
                    <a:pt x="52267" y="225409"/>
                  </a:lnTo>
                  <a:lnTo>
                    <a:pt x="36360" y="214047"/>
                  </a:lnTo>
                  <a:lnTo>
                    <a:pt x="4545" y="214047"/>
                  </a:lnTo>
                  <a:lnTo>
                    <a:pt x="4545" y="204957"/>
                  </a:lnTo>
                  <a:lnTo>
                    <a:pt x="0" y="177688"/>
                  </a:lnTo>
                  <a:lnTo>
                    <a:pt x="5303" y="176173"/>
                  </a:lnTo>
                  <a:lnTo>
                    <a:pt x="4762" y="172926"/>
                  </a:lnTo>
                  <a:lnTo>
                    <a:pt x="4762" y="172926"/>
                  </a:lnTo>
                  <a:lnTo>
                    <a:pt x="4762" y="172925"/>
                  </a:lnTo>
                  <a:lnTo>
                    <a:pt x="10065" y="171410"/>
                  </a:lnTo>
                  <a:lnTo>
                    <a:pt x="9524" y="168163"/>
                  </a:lnTo>
                  <a:lnTo>
                    <a:pt x="120875" y="136348"/>
                  </a:lnTo>
                  <a:lnTo>
                    <a:pt x="143600" y="152255"/>
                  </a:lnTo>
                  <a:lnTo>
                    <a:pt x="154962" y="152255"/>
                  </a:lnTo>
                  <a:lnTo>
                    <a:pt x="170869" y="156800"/>
                  </a:lnTo>
                  <a:lnTo>
                    <a:pt x="170869" y="172708"/>
                  </a:lnTo>
                  <a:lnTo>
                    <a:pt x="159507" y="195432"/>
                  </a:lnTo>
                  <a:lnTo>
                    <a:pt x="164052" y="215884"/>
                  </a:lnTo>
                  <a:lnTo>
                    <a:pt x="182242" y="237712"/>
                  </a:lnTo>
                  <a:lnTo>
                    <a:pt x="186342" y="225409"/>
                  </a:lnTo>
                  <a:lnTo>
                    <a:pt x="189743" y="224729"/>
                  </a:lnTo>
                  <a:lnTo>
                    <a:pt x="191104" y="220646"/>
                  </a:lnTo>
                  <a:lnTo>
                    <a:pt x="194506" y="219966"/>
                  </a:lnTo>
                  <a:lnTo>
                    <a:pt x="195866" y="215884"/>
                  </a:lnTo>
                  <a:lnTo>
                    <a:pt x="208443" y="213369"/>
                  </a:lnTo>
                  <a:lnTo>
                    <a:pt x="204522" y="166325"/>
                  </a:lnTo>
                  <a:lnTo>
                    <a:pt x="186342" y="139056"/>
                  </a:lnTo>
                  <a:lnTo>
                    <a:pt x="177253" y="127693"/>
                  </a:lnTo>
                  <a:lnTo>
                    <a:pt x="161345" y="127693"/>
                  </a:lnTo>
                  <a:lnTo>
                    <a:pt x="149983" y="79972"/>
                  </a:lnTo>
                  <a:lnTo>
                    <a:pt x="161345" y="52702"/>
                  </a:lnTo>
                  <a:lnTo>
                    <a:pt x="164123" y="52702"/>
                  </a:lnTo>
                  <a:lnTo>
                    <a:pt x="166107" y="47939"/>
                  </a:lnTo>
                  <a:lnTo>
                    <a:pt x="168885" y="47939"/>
                  </a:lnTo>
                  <a:lnTo>
                    <a:pt x="170869" y="43177"/>
                  </a:lnTo>
                  <a:lnTo>
                    <a:pt x="195866" y="43177"/>
                  </a:lnTo>
                  <a:lnTo>
                    <a:pt x="239043" y="49994"/>
                  </a:lnTo>
                  <a:lnTo>
                    <a:pt x="250406" y="43177"/>
                  </a:lnTo>
                  <a:lnTo>
                    <a:pt x="277675" y="43177"/>
                  </a:lnTo>
                  <a:lnTo>
                    <a:pt x="293582" y="34087"/>
                  </a:lnTo>
                  <a:lnTo>
                    <a:pt x="314035" y="34087"/>
                  </a:lnTo>
                  <a:lnTo>
                    <a:pt x="352666" y="2272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0" name="Google Shape;690;p21"/>
            <p:cNvSpPr/>
            <p:nvPr/>
          </p:nvSpPr>
          <p:spPr>
            <a:xfrm>
              <a:off x="5195634" y="3982403"/>
              <a:ext cx="49507" cy="77223"/>
            </a:xfrm>
            <a:custGeom>
              <a:avLst/>
              <a:gdLst/>
              <a:ahLst/>
              <a:cxnLst/>
              <a:rect l="l" t="t" r="r" b="b"/>
              <a:pathLst>
                <a:path w="66010" h="102964" extrusionOk="0">
                  <a:moveTo>
                    <a:pt x="38741" y="0"/>
                  </a:moveTo>
                  <a:lnTo>
                    <a:pt x="54648" y="6818"/>
                  </a:lnTo>
                  <a:lnTo>
                    <a:pt x="61465" y="15908"/>
                  </a:lnTo>
                  <a:lnTo>
                    <a:pt x="66010" y="27270"/>
                  </a:lnTo>
                  <a:lnTo>
                    <a:pt x="66010" y="38632"/>
                  </a:lnTo>
                  <a:lnTo>
                    <a:pt x="63629" y="39585"/>
                  </a:lnTo>
                  <a:lnTo>
                    <a:pt x="63629" y="49878"/>
                  </a:lnTo>
                  <a:lnTo>
                    <a:pt x="52267" y="55466"/>
                  </a:lnTo>
                  <a:lnTo>
                    <a:pt x="43177" y="83406"/>
                  </a:lnTo>
                  <a:lnTo>
                    <a:pt x="27270" y="94582"/>
                  </a:lnTo>
                  <a:lnTo>
                    <a:pt x="9090" y="102964"/>
                  </a:lnTo>
                  <a:lnTo>
                    <a:pt x="9090" y="49878"/>
                  </a:lnTo>
                  <a:lnTo>
                    <a:pt x="0" y="30320"/>
                  </a:lnTo>
                  <a:lnTo>
                    <a:pt x="6722" y="30320"/>
                  </a:lnTo>
                  <a:lnTo>
                    <a:pt x="2381" y="22725"/>
                  </a:lnTo>
                  <a:lnTo>
                    <a:pt x="22833" y="22725"/>
                  </a:lnTo>
                  <a:lnTo>
                    <a:pt x="33245" y="7852"/>
                  </a:lnTo>
                  <a:lnTo>
                    <a:pt x="36360" y="2380"/>
                  </a:lnTo>
                  <a:lnTo>
                    <a:pt x="36882" y="265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1" name="Google Shape;691;p21"/>
            <p:cNvSpPr/>
            <p:nvPr/>
          </p:nvSpPr>
          <p:spPr>
            <a:xfrm>
              <a:off x="4997931" y="4145938"/>
              <a:ext cx="325693" cy="276349"/>
            </a:xfrm>
            <a:custGeom>
              <a:avLst/>
              <a:gdLst/>
              <a:ahLst/>
              <a:cxnLst/>
              <a:rect l="l" t="t" r="r" b="b"/>
              <a:pathLst>
                <a:path w="434258" h="368465" extrusionOk="0">
                  <a:moveTo>
                    <a:pt x="316090" y="0"/>
                  </a:moveTo>
                  <a:lnTo>
                    <a:pt x="331997" y="0"/>
                  </a:lnTo>
                  <a:lnTo>
                    <a:pt x="347905" y="11363"/>
                  </a:lnTo>
                  <a:lnTo>
                    <a:pt x="359267" y="15908"/>
                  </a:lnTo>
                  <a:lnTo>
                    <a:pt x="386536" y="27270"/>
                  </a:lnTo>
                  <a:lnTo>
                    <a:pt x="406989" y="31815"/>
                  </a:lnTo>
                  <a:lnTo>
                    <a:pt x="422896" y="54539"/>
                  </a:lnTo>
                  <a:lnTo>
                    <a:pt x="434258" y="81809"/>
                  </a:lnTo>
                  <a:lnTo>
                    <a:pt x="428454" y="86452"/>
                  </a:lnTo>
                  <a:lnTo>
                    <a:pt x="429496" y="88952"/>
                  </a:lnTo>
                  <a:lnTo>
                    <a:pt x="422398" y="94630"/>
                  </a:lnTo>
                  <a:lnTo>
                    <a:pt x="418351" y="124986"/>
                  </a:lnTo>
                  <a:lnTo>
                    <a:pt x="422896" y="156800"/>
                  </a:lnTo>
                  <a:lnTo>
                    <a:pt x="417989" y="162933"/>
                  </a:lnTo>
                  <a:lnTo>
                    <a:pt x="418134" y="163943"/>
                  </a:lnTo>
                  <a:lnTo>
                    <a:pt x="413038" y="170313"/>
                  </a:lnTo>
                  <a:lnTo>
                    <a:pt x="402444" y="199977"/>
                  </a:lnTo>
                  <a:lnTo>
                    <a:pt x="422896" y="211340"/>
                  </a:lnTo>
                  <a:lnTo>
                    <a:pt x="411260" y="214664"/>
                  </a:lnTo>
                  <a:lnTo>
                    <a:pt x="418134" y="218483"/>
                  </a:lnTo>
                  <a:lnTo>
                    <a:pt x="312465" y="248674"/>
                  </a:lnTo>
                  <a:lnTo>
                    <a:pt x="316090" y="270424"/>
                  </a:lnTo>
                  <a:lnTo>
                    <a:pt x="310276" y="271254"/>
                  </a:lnTo>
                  <a:lnTo>
                    <a:pt x="311328" y="277567"/>
                  </a:lnTo>
                  <a:lnTo>
                    <a:pt x="279514" y="282112"/>
                  </a:lnTo>
                  <a:lnTo>
                    <a:pt x="264797" y="296828"/>
                  </a:lnTo>
                  <a:lnTo>
                    <a:pt x="261551" y="302238"/>
                  </a:lnTo>
                  <a:lnTo>
                    <a:pt x="260976" y="302402"/>
                  </a:lnTo>
                  <a:lnTo>
                    <a:pt x="256789" y="309381"/>
                  </a:lnTo>
                  <a:lnTo>
                    <a:pt x="240882" y="313926"/>
                  </a:lnTo>
                  <a:lnTo>
                    <a:pt x="209067" y="345741"/>
                  </a:lnTo>
                  <a:lnTo>
                    <a:pt x="193160" y="368465"/>
                  </a:lnTo>
                  <a:lnTo>
                    <a:pt x="177253" y="368465"/>
                  </a:lnTo>
                  <a:lnTo>
                    <a:pt x="165890" y="368465"/>
                  </a:lnTo>
                  <a:lnTo>
                    <a:pt x="122713" y="361648"/>
                  </a:lnTo>
                  <a:lnTo>
                    <a:pt x="118168" y="357103"/>
                  </a:lnTo>
                  <a:lnTo>
                    <a:pt x="102261" y="345741"/>
                  </a:lnTo>
                  <a:lnTo>
                    <a:pt x="79537" y="345741"/>
                  </a:lnTo>
                  <a:lnTo>
                    <a:pt x="47722" y="352558"/>
                  </a:lnTo>
                  <a:lnTo>
                    <a:pt x="27270" y="329833"/>
                  </a:lnTo>
                  <a:lnTo>
                    <a:pt x="0" y="298019"/>
                  </a:lnTo>
                  <a:lnTo>
                    <a:pt x="4545" y="179851"/>
                  </a:lnTo>
                  <a:lnTo>
                    <a:pt x="9033" y="179851"/>
                  </a:lnTo>
                  <a:lnTo>
                    <a:pt x="9307" y="172708"/>
                  </a:lnTo>
                  <a:lnTo>
                    <a:pt x="79537" y="172708"/>
                  </a:lnTo>
                  <a:lnTo>
                    <a:pt x="79537" y="168488"/>
                  </a:lnTo>
                  <a:lnTo>
                    <a:pt x="86354" y="152581"/>
                  </a:lnTo>
                  <a:lnTo>
                    <a:pt x="74992" y="132129"/>
                  </a:lnTo>
                  <a:lnTo>
                    <a:pt x="79537" y="116222"/>
                  </a:lnTo>
                  <a:lnTo>
                    <a:pt x="74992" y="104859"/>
                  </a:lnTo>
                  <a:lnTo>
                    <a:pt x="82611" y="104859"/>
                  </a:lnTo>
                  <a:lnTo>
                    <a:pt x="79754" y="97716"/>
                  </a:lnTo>
                  <a:lnTo>
                    <a:pt x="95661" y="97716"/>
                  </a:lnTo>
                  <a:lnTo>
                    <a:pt x="95661" y="113624"/>
                  </a:lnTo>
                  <a:lnTo>
                    <a:pt x="111568" y="109079"/>
                  </a:lnTo>
                  <a:lnTo>
                    <a:pt x="138838" y="113624"/>
                  </a:lnTo>
                  <a:lnTo>
                    <a:pt x="150200" y="129531"/>
                  </a:lnTo>
                  <a:lnTo>
                    <a:pt x="177470" y="134076"/>
                  </a:lnTo>
                  <a:lnTo>
                    <a:pt x="202467" y="124986"/>
                  </a:lnTo>
                  <a:lnTo>
                    <a:pt x="209284" y="140893"/>
                  </a:lnTo>
                  <a:lnTo>
                    <a:pt x="236554" y="145438"/>
                  </a:lnTo>
                  <a:lnTo>
                    <a:pt x="252461" y="161345"/>
                  </a:lnTo>
                  <a:lnTo>
                    <a:pt x="268368" y="184070"/>
                  </a:lnTo>
                  <a:lnTo>
                    <a:pt x="289615" y="184070"/>
                  </a:lnTo>
                  <a:lnTo>
                    <a:pt x="284058" y="152581"/>
                  </a:lnTo>
                  <a:lnTo>
                    <a:pt x="272696" y="159398"/>
                  </a:lnTo>
                  <a:lnTo>
                    <a:pt x="252244" y="141219"/>
                  </a:lnTo>
                  <a:lnTo>
                    <a:pt x="240882" y="136674"/>
                  </a:lnTo>
                  <a:lnTo>
                    <a:pt x="247699" y="98042"/>
                  </a:lnTo>
                  <a:lnTo>
                    <a:pt x="252244" y="57137"/>
                  </a:lnTo>
                  <a:lnTo>
                    <a:pt x="240882" y="38958"/>
                  </a:lnTo>
                  <a:lnTo>
                    <a:pt x="252244" y="18506"/>
                  </a:lnTo>
                  <a:lnTo>
                    <a:pt x="253264" y="18098"/>
                  </a:lnTo>
                  <a:lnTo>
                    <a:pt x="257006" y="11363"/>
                  </a:lnTo>
                  <a:lnTo>
                    <a:pt x="268368" y="681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2" name="Google Shape;692;p21"/>
            <p:cNvSpPr/>
            <p:nvPr/>
          </p:nvSpPr>
          <p:spPr>
            <a:xfrm>
              <a:off x="4938113" y="4401264"/>
              <a:ext cx="281952" cy="292258"/>
            </a:xfrm>
            <a:custGeom>
              <a:avLst/>
              <a:gdLst/>
              <a:ahLst/>
              <a:cxnLst/>
              <a:rect l="l" t="t" r="r" b="b"/>
              <a:pathLst>
                <a:path w="375936" h="389677" extrusionOk="0">
                  <a:moveTo>
                    <a:pt x="214591" y="0"/>
                  </a:moveTo>
                  <a:lnTo>
                    <a:pt x="219136" y="4545"/>
                  </a:lnTo>
                  <a:lnTo>
                    <a:pt x="235044" y="31815"/>
                  </a:lnTo>
                  <a:lnTo>
                    <a:pt x="241861" y="43177"/>
                  </a:lnTo>
                  <a:lnTo>
                    <a:pt x="250951" y="65902"/>
                  </a:lnTo>
                  <a:lnTo>
                    <a:pt x="294128" y="106806"/>
                  </a:lnTo>
                  <a:lnTo>
                    <a:pt x="310035" y="113624"/>
                  </a:lnTo>
                  <a:lnTo>
                    <a:pt x="310035" y="124986"/>
                  </a:lnTo>
                  <a:lnTo>
                    <a:pt x="321397" y="149983"/>
                  </a:lnTo>
                  <a:lnTo>
                    <a:pt x="353212" y="156800"/>
                  </a:lnTo>
                  <a:lnTo>
                    <a:pt x="375936" y="172708"/>
                  </a:lnTo>
                  <a:lnTo>
                    <a:pt x="368328" y="177146"/>
                  </a:lnTo>
                  <a:lnTo>
                    <a:pt x="368791" y="177470"/>
                  </a:lnTo>
                  <a:lnTo>
                    <a:pt x="365824" y="179201"/>
                  </a:lnTo>
                  <a:lnTo>
                    <a:pt x="373555" y="184613"/>
                  </a:lnTo>
                  <a:lnTo>
                    <a:pt x="365947" y="189051"/>
                  </a:lnTo>
                  <a:lnTo>
                    <a:pt x="366410" y="189375"/>
                  </a:lnTo>
                  <a:lnTo>
                    <a:pt x="354350" y="196410"/>
                  </a:lnTo>
                  <a:lnTo>
                    <a:pt x="354504" y="196518"/>
                  </a:lnTo>
                  <a:lnTo>
                    <a:pt x="316125" y="218906"/>
                  </a:lnTo>
                  <a:lnTo>
                    <a:pt x="287202" y="243697"/>
                  </a:lnTo>
                  <a:lnTo>
                    <a:pt x="275839" y="270966"/>
                  </a:lnTo>
                  <a:lnTo>
                    <a:pt x="266750" y="286874"/>
                  </a:lnTo>
                  <a:lnTo>
                    <a:pt x="261755" y="287873"/>
                  </a:lnTo>
                  <a:lnTo>
                    <a:pt x="259605" y="291636"/>
                  </a:lnTo>
                  <a:lnTo>
                    <a:pt x="255766" y="292404"/>
                  </a:lnTo>
                  <a:lnTo>
                    <a:pt x="254844" y="294017"/>
                  </a:lnTo>
                  <a:lnTo>
                    <a:pt x="249849" y="295016"/>
                  </a:lnTo>
                  <a:lnTo>
                    <a:pt x="247699" y="298779"/>
                  </a:lnTo>
                  <a:lnTo>
                    <a:pt x="241572" y="300005"/>
                  </a:lnTo>
                  <a:lnTo>
                    <a:pt x="239480" y="307326"/>
                  </a:lnTo>
                  <a:lnTo>
                    <a:pt x="232663" y="318688"/>
                  </a:lnTo>
                  <a:lnTo>
                    <a:pt x="226232" y="322261"/>
                  </a:lnTo>
                  <a:lnTo>
                    <a:pt x="225518" y="323450"/>
                  </a:lnTo>
                  <a:lnTo>
                    <a:pt x="214089" y="329799"/>
                  </a:lnTo>
                  <a:lnTo>
                    <a:pt x="213612" y="330593"/>
                  </a:lnTo>
                  <a:lnTo>
                    <a:pt x="193159" y="341955"/>
                  </a:lnTo>
                  <a:lnTo>
                    <a:pt x="161345" y="341955"/>
                  </a:lnTo>
                  <a:lnTo>
                    <a:pt x="145438" y="330593"/>
                  </a:lnTo>
                  <a:lnTo>
                    <a:pt x="129531" y="326048"/>
                  </a:lnTo>
                  <a:lnTo>
                    <a:pt x="128500" y="326564"/>
                  </a:lnTo>
                  <a:lnTo>
                    <a:pt x="121312" y="339140"/>
                  </a:lnTo>
                  <a:lnTo>
                    <a:pt x="105405" y="350503"/>
                  </a:lnTo>
                  <a:lnTo>
                    <a:pt x="82680" y="373227"/>
                  </a:lnTo>
                  <a:lnTo>
                    <a:pt x="79821" y="373704"/>
                  </a:lnTo>
                  <a:lnTo>
                    <a:pt x="75535" y="377989"/>
                  </a:lnTo>
                  <a:lnTo>
                    <a:pt x="72679" y="378465"/>
                  </a:lnTo>
                  <a:lnTo>
                    <a:pt x="70774" y="380370"/>
                  </a:lnTo>
                  <a:lnTo>
                    <a:pt x="67915" y="380847"/>
                  </a:lnTo>
                  <a:lnTo>
                    <a:pt x="63629" y="385132"/>
                  </a:lnTo>
                  <a:lnTo>
                    <a:pt x="36360" y="389677"/>
                  </a:lnTo>
                  <a:lnTo>
                    <a:pt x="31815" y="373770"/>
                  </a:lnTo>
                  <a:lnTo>
                    <a:pt x="36360" y="346500"/>
                  </a:lnTo>
                  <a:lnTo>
                    <a:pt x="9090" y="310141"/>
                  </a:lnTo>
                  <a:lnTo>
                    <a:pt x="0" y="303324"/>
                  </a:lnTo>
                  <a:lnTo>
                    <a:pt x="0" y="185155"/>
                  </a:lnTo>
                  <a:lnTo>
                    <a:pt x="2381" y="185155"/>
                  </a:lnTo>
                  <a:lnTo>
                    <a:pt x="2381" y="173250"/>
                  </a:lnTo>
                  <a:lnTo>
                    <a:pt x="9526" y="173250"/>
                  </a:lnTo>
                  <a:lnTo>
                    <a:pt x="9526" y="168488"/>
                  </a:lnTo>
                  <a:lnTo>
                    <a:pt x="14287" y="168488"/>
                  </a:lnTo>
                  <a:lnTo>
                    <a:pt x="14287" y="166107"/>
                  </a:lnTo>
                  <a:lnTo>
                    <a:pt x="21432" y="166107"/>
                  </a:lnTo>
                  <a:lnTo>
                    <a:pt x="21432" y="161345"/>
                  </a:lnTo>
                  <a:lnTo>
                    <a:pt x="37531" y="161345"/>
                  </a:lnTo>
                  <a:lnTo>
                    <a:pt x="43177" y="46535"/>
                  </a:lnTo>
                  <a:lnTo>
                    <a:pt x="44973" y="46535"/>
                  </a:lnTo>
                  <a:lnTo>
                    <a:pt x="45558" y="34630"/>
                  </a:lnTo>
                  <a:lnTo>
                    <a:pt x="52469" y="34630"/>
                  </a:lnTo>
                  <a:lnTo>
                    <a:pt x="52703" y="29868"/>
                  </a:lnTo>
                  <a:lnTo>
                    <a:pt x="57347" y="29868"/>
                  </a:lnTo>
                  <a:lnTo>
                    <a:pt x="57464" y="27487"/>
                  </a:lnTo>
                  <a:lnTo>
                    <a:pt x="64375" y="27487"/>
                  </a:lnTo>
                  <a:lnTo>
                    <a:pt x="64609" y="22725"/>
                  </a:lnTo>
                  <a:lnTo>
                    <a:pt x="89606" y="22725"/>
                  </a:lnTo>
                  <a:lnTo>
                    <a:pt x="144145" y="11363"/>
                  </a:lnTo>
                  <a:lnTo>
                    <a:pt x="160052" y="22725"/>
                  </a:lnTo>
                  <a:lnTo>
                    <a:pt x="182777" y="11363"/>
                  </a:lnTo>
                  <a:lnTo>
                    <a:pt x="191867"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3" name="Google Shape;693;p21"/>
            <p:cNvSpPr/>
            <p:nvPr/>
          </p:nvSpPr>
          <p:spPr>
            <a:xfrm>
              <a:off x="5091751" y="4341016"/>
              <a:ext cx="214398" cy="214373"/>
            </a:xfrm>
            <a:custGeom>
              <a:avLst/>
              <a:gdLst/>
              <a:ahLst/>
              <a:cxnLst/>
              <a:rect l="l" t="t" r="r" b="b"/>
              <a:pathLst>
                <a:path w="285864" h="285831" extrusionOk="0">
                  <a:moveTo>
                    <a:pt x="194965" y="0"/>
                  </a:moveTo>
                  <a:lnTo>
                    <a:pt x="194965" y="15908"/>
                  </a:lnTo>
                  <a:lnTo>
                    <a:pt x="226780" y="15908"/>
                  </a:lnTo>
                  <a:lnTo>
                    <a:pt x="242687" y="20452"/>
                  </a:lnTo>
                  <a:lnTo>
                    <a:pt x="249505" y="31815"/>
                  </a:lnTo>
                  <a:lnTo>
                    <a:pt x="269957" y="31815"/>
                  </a:lnTo>
                  <a:lnTo>
                    <a:pt x="285864" y="43177"/>
                  </a:lnTo>
                  <a:lnTo>
                    <a:pt x="285864" y="95444"/>
                  </a:lnTo>
                  <a:lnTo>
                    <a:pt x="281319" y="122713"/>
                  </a:lnTo>
                  <a:lnTo>
                    <a:pt x="281319" y="149983"/>
                  </a:lnTo>
                  <a:lnTo>
                    <a:pt x="285864" y="161345"/>
                  </a:lnTo>
                  <a:lnTo>
                    <a:pt x="281319" y="181797"/>
                  </a:lnTo>
                  <a:lnTo>
                    <a:pt x="279505" y="183611"/>
                  </a:lnTo>
                  <a:lnTo>
                    <a:pt x="274969" y="204022"/>
                  </a:lnTo>
                  <a:lnTo>
                    <a:pt x="270424" y="208567"/>
                  </a:lnTo>
                  <a:lnTo>
                    <a:pt x="259062" y="235837"/>
                  </a:lnTo>
                  <a:lnTo>
                    <a:pt x="220430" y="285831"/>
                  </a:lnTo>
                  <a:lnTo>
                    <a:pt x="199978" y="279014"/>
                  </a:lnTo>
                  <a:lnTo>
                    <a:pt x="188615" y="285831"/>
                  </a:lnTo>
                  <a:lnTo>
                    <a:pt x="172708" y="274469"/>
                  </a:lnTo>
                  <a:lnTo>
                    <a:pt x="156801" y="274469"/>
                  </a:lnTo>
                  <a:lnTo>
                    <a:pt x="134076" y="258562"/>
                  </a:lnTo>
                  <a:lnTo>
                    <a:pt x="102261" y="251744"/>
                  </a:lnTo>
                  <a:lnTo>
                    <a:pt x="90899" y="226747"/>
                  </a:lnTo>
                  <a:lnTo>
                    <a:pt x="90899" y="215385"/>
                  </a:lnTo>
                  <a:lnTo>
                    <a:pt x="74992" y="208567"/>
                  </a:lnTo>
                  <a:lnTo>
                    <a:pt x="31815" y="167663"/>
                  </a:lnTo>
                  <a:lnTo>
                    <a:pt x="27270" y="144938"/>
                  </a:lnTo>
                  <a:lnTo>
                    <a:pt x="15908" y="140393"/>
                  </a:lnTo>
                  <a:lnTo>
                    <a:pt x="0" y="106306"/>
                  </a:lnTo>
                  <a:lnTo>
                    <a:pt x="18052" y="109157"/>
                  </a:lnTo>
                  <a:lnTo>
                    <a:pt x="6350" y="84081"/>
                  </a:lnTo>
                  <a:lnTo>
                    <a:pt x="49527" y="90899"/>
                  </a:lnTo>
                  <a:lnTo>
                    <a:pt x="60890" y="90899"/>
                  </a:lnTo>
                  <a:lnTo>
                    <a:pt x="76797" y="90899"/>
                  </a:lnTo>
                  <a:lnTo>
                    <a:pt x="92704" y="68174"/>
                  </a:lnTo>
                  <a:lnTo>
                    <a:pt x="124519" y="36360"/>
                  </a:lnTo>
                  <a:lnTo>
                    <a:pt x="140426" y="31815"/>
                  </a:lnTo>
                  <a:lnTo>
                    <a:pt x="140426" y="20452"/>
                  </a:lnTo>
                  <a:lnTo>
                    <a:pt x="163151"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4" name="Google Shape;694;p21"/>
            <p:cNvSpPr/>
            <p:nvPr/>
          </p:nvSpPr>
          <p:spPr>
            <a:xfrm>
              <a:off x="4846325" y="4543296"/>
              <a:ext cx="455061" cy="398818"/>
            </a:xfrm>
            <a:custGeom>
              <a:avLst/>
              <a:gdLst/>
              <a:ahLst/>
              <a:cxnLst/>
              <a:rect l="l" t="t" r="r" b="b"/>
              <a:pathLst>
                <a:path w="267" h="234" extrusionOk="0">
                  <a:moveTo>
                    <a:pt x="220" y="0"/>
                  </a:moveTo>
                  <a:lnTo>
                    <a:pt x="220" y="0"/>
                  </a:lnTo>
                  <a:lnTo>
                    <a:pt x="227" y="2"/>
                  </a:lnTo>
                  <a:lnTo>
                    <a:pt x="234" y="2"/>
                  </a:lnTo>
                  <a:lnTo>
                    <a:pt x="241" y="2"/>
                  </a:lnTo>
                  <a:lnTo>
                    <a:pt x="248" y="28"/>
                  </a:lnTo>
                  <a:lnTo>
                    <a:pt x="253" y="40"/>
                  </a:lnTo>
                  <a:lnTo>
                    <a:pt x="251" y="59"/>
                  </a:lnTo>
                  <a:lnTo>
                    <a:pt x="253" y="66"/>
                  </a:lnTo>
                  <a:lnTo>
                    <a:pt x="244" y="64"/>
                  </a:lnTo>
                  <a:lnTo>
                    <a:pt x="239" y="64"/>
                  </a:lnTo>
                  <a:lnTo>
                    <a:pt x="239" y="68"/>
                  </a:lnTo>
                  <a:lnTo>
                    <a:pt x="234" y="76"/>
                  </a:lnTo>
                  <a:lnTo>
                    <a:pt x="234" y="83"/>
                  </a:lnTo>
                  <a:lnTo>
                    <a:pt x="244" y="92"/>
                  </a:lnTo>
                  <a:lnTo>
                    <a:pt x="253" y="90"/>
                  </a:lnTo>
                  <a:lnTo>
                    <a:pt x="255" y="83"/>
                  </a:lnTo>
                  <a:lnTo>
                    <a:pt x="267" y="83"/>
                  </a:lnTo>
                  <a:lnTo>
                    <a:pt x="265" y="95"/>
                  </a:lnTo>
                  <a:lnTo>
                    <a:pt x="263" y="111"/>
                  </a:lnTo>
                  <a:lnTo>
                    <a:pt x="258" y="118"/>
                  </a:lnTo>
                  <a:lnTo>
                    <a:pt x="246" y="128"/>
                  </a:lnTo>
                  <a:lnTo>
                    <a:pt x="244" y="132"/>
                  </a:lnTo>
                  <a:lnTo>
                    <a:pt x="237" y="139"/>
                  </a:lnTo>
                  <a:lnTo>
                    <a:pt x="232" y="149"/>
                  </a:lnTo>
                  <a:lnTo>
                    <a:pt x="222" y="163"/>
                  </a:lnTo>
                  <a:lnTo>
                    <a:pt x="206" y="182"/>
                  </a:lnTo>
                  <a:lnTo>
                    <a:pt x="194" y="194"/>
                  </a:lnTo>
                  <a:lnTo>
                    <a:pt x="182" y="203"/>
                  </a:lnTo>
                  <a:lnTo>
                    <a:pt x="163" y="211"/>
                  </a:lnTo>
                  <a:lnTo>
                    <a:pt x="156" y="211"/>
                  </a:lnTo>
                  <a:lnTo>
                    <a:pt x="154" y="218"/>
                  </a:lnTo>
                  <a:lnTo>
                    <a:pt x="144" y="215"/>
                  </a:lnTo>
                  <a:lnTo>
                    <a:pt x="135" y="218"/>
                  </a:lnTo>
                  <a:lnTo>
                    <a:pt x="118" y="215"/>
                  </a:lnTo>
                  <a:lnTo>
                    <a:pt x="109" y="218"/>
                  </a:lnTo>
                  <a:lnTo>
                    <a:pt x="102" y="215"/>
                  </a:lnTo>
                  <a:lnTo>
                    <a:pt x="85" y="225"/>
                  </a:lnTo>
                  <a:lnTo>
                    <a:pt x="71" y="225"/>
                  </a:lnTo>
                  <a:lnTo>
                    <a:pt x="61" y="234"/>
                  </a:lnTo>
                  <a:lnTo>
                    <a:pt x="54" y="234"/>
                  </a:lnTo>
                  <a:lnTo>
                    <a:pt x="47" y="227"/>
                  </a:lnTo>
                  <a:lnTo>
                    <a:pt x="43" y="227"/>
                  </a:lnTo>
                  <a:lnTo>
                    <a:pt x="35" y="218"/>
                  </a:lnTo>
                  <a:lnTo>
                    <a:pt x="33" y="222"/>
                  </a:lnTo>
                  <a:lnTo>
                    <a:pt x="31" y="215"/>
                  </a:lnTo>
                  <a:lnTo>
                    <a:pt x="31" y="203"/>
                  </a:lnTo>
                  <a:lnTo>
                    <a:pt x="26" y="192"/>
                  </a:lnTo>
                  <a:lnTo>
                    <a:pt x="31" y="187"/>
                  </a:lnTo>
                  <a:lnTo>
                    <a:pt x="31" y="173"/>
                  </a:lnTo>
                  <a:lnTo>
                    <a:pt x="21" y="156"/>
                  </a:lnTo>
                  <a:lnTo>
                    <a:pt x="14" y="139"/>
                  </a:lnTo>
                  <a:lnTo>
                    <a:pt x="12" y="139"/>
                  </a:lnTo>
                  <a:lnTo>
                    <a:pt x="0" y="116"/>
                  </a:lnTo>
                  <a:lnTo>
                    <a:pt x="9" y="106"/>
                  </a:lnTo>
                  <a:lnTo>
                    <a:pt x="14" y="111"/>
                  </a:lnTo>
                  <a:lnTo>
                    <a:pt x="19" y="121"/>
                  </a:lnTo>
                  <a:lnTo>
                    <a:pt x="26" y="121"/>
                  </a:lnTo>
                  <a:lnTo>
                    <a:pt x="35" y="125"/>
                  </a:lnTo>
                  <a:lnTo>
                    <a:pt x="45" y="123"/>
                  </a:lnTo>
                  <a:lnTo>
                    <a:pt x="59" y="113"/>
                  </a:lnTo>
                  <a:lnTo>
                    <a:pt x="59" y="47"/>
                  </a:lnTo>
                  <a:lnTo>
                    <a:pt x="61" y="50"/>
                  </a:lnTo>
                  <a:lnTo>
                    <a:pt x="73" y="66"/>
                  </a:lnTo>
                  <a:lnTo>
                    <a:pt x="71" y="78"/>
                  </a:lnTo>
                  <a:lnTo>
                    <a:pt x="76" y="85"/>
                  </a:lnTo>
                  <a:lnTo>
                    <a:pt x="85" y="83"/>
                  </a:lnTo>
                  <a:lnTo>
                    <a:pt x="95" y="73"/>
                  </a:lnTo>
                  <a:lnTo>
                    <a:pt x="102" y="68"/>
                  </a:lnTo>
                  <a:lnTo>
                    <a:pt x="106" y="61"/>
                  </a:lnTo>
                  <a:lnTo>
                    <a:pt x="114" y="57"/>
                  </a:lnTo>
                  <a:lnTo>
                    <a:pt x="121" y="59"/>
                  </a:lnTo>
                  <a:lnTo>
                    <a:pt x="130" y="64"/>
                  </a:lnTo>
                  <a:lnTo>
                    <a:pt x="142" y="64"/>
                  </a:lnTo>
                  <a:lnTo>
                    <a:pt x="151" y="59"/>
                  </a:lnTo>
                  <a:lnTo>
                    <a:pt x="154" y="54"/>
                  </a:lnTo>
                  <a:lnTo>
                    <a:pt x="156" y="45"/>
                  </a:lnTo>
                  <a:lnTo>
                    <a:pt x="166" y="45"/>
                  </a:lnTo>
                  <a:lnTo>
                    <a:pt x="170" y="38"/>
                  </a:lnTo>
                  <a:lnTo>
                    <a:pt x="175" y="26"/>
                  </a:lnTo>
                  <a:lnTo>
                    <a:pt x="189" y="14"/>
                  </a:lnTo>
                  <a:lnTo>
                    <a:pt x="213" y="0"/>
                  </a:lnTo>
                  <a:lnTo>
                    <a:pt x="220" y="0"/>
                  </a:lnTo>
                  <a:moveTo>
                    <a:pt x="192" y="121"/>
                  </a:moveTo>
                  <a:lnTo>
                    <a:pt x="192" y="121"/>
                  </a:lnTo>
                  <a:lnTo>
                    <a:pt x="182" y="128"/>
                  </a:lnTo>
                  <a:lnTo>
                    <a:pt x="173" y="139"/>
                  </a:lnTo>
                  <a:lnTo>
                    <a:pt x="187" y="154"/>
                  </a:lnTo>
                  <a:lnTo>
                    <a:pt x="192" y="151"/>
                  </a:lnTo>
                  <a:lnTo>
                    <a:pt x="194" y="147"/>
                  </a:lnTo>
                  <a:lnTo>
                    <a:pt x="203" y="144"/>
                  </a:lnTo>
                  <a:lnTo>
                    <a:pt x="206" y="137"/>
                  </a:lnTo>
                  <a:lnTo>
                    <a:pt x="210" y="128"/>
                  </a:lnTo>
                  <a:lnTo>
                    <a:pt x="206" y="123"/>
                  </a:lnTo>
                  <a:lnTo>
                    <a:pt x="199" y="116"/>
                  </a:lnTo>
                  <a:lnTo>
                    <a:pt x="192" y="121"/>
                  </a:lnTo>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5" name="Google Shape;695;p21"/>
            <p:cNvSpPr/>
            <p:nvPr/>
          </p:nvSpPr>
          <p:spPr>
            <a:xfrm>
              <a:off x="4721907" y="4384384"/>
              <a:ext cx="366435" cy="370333"/>
            </a:xfrm>
            <a:custGeom>
              <a:avLst/>
              <a:gdLst/>
              <a:ahLst/>
              <a:cxnLst/>
              <a:rect l="l" t="t" r="r" b="b"/>
              <a:pathLst>
                <a:path w="488580" h="493777" extrusionOk="0">
                  <a:moveTo>
                    <a:pt x="379218" y="46740"/>
                  </a:moveTo>
                  <a:lnTo>
                    <a:pt x="363595" y="49995"/>
                  </a:lnTo>
                  <a:lnTo>
                    <a:pt x="338598" y="49995"/>
                  </a:lnTo>
                  <a:lnTo>
                    <a:pt x="338513" y="51719"/>
                  </a:lnTo>
                  <a:lnTo>
                    <a:pt x="354505" y="52918"/>
                  </a:lnTo>
                  <a:close/>
                  <a:moveTo>
                    <a:pt x="36360" y="0"/>
                  </a:moveTo>
                  <a:lnTo>
                    <a:pt x="59084" y="6817"/>
                  </a:lnTo>
                  <a:lnTo>
                    <a:pt x="79537" y="22725"/>
                  </a:lnTo>
                  <a:lnTo>
                    <a:pt x="90899" y="15908"/>
                  </a:lnTo>
                  <a:lnTo>
                    <a:pt x="236337" y="15908"/>
                  </a:lnTo>
                  <a:lnTo>
                    <a:pt x="263606" y="31815"/>
                  </a:lnTo>
                  <a:lnTo>
                    <a:pt x="354505" y="38632"/>
                  </a:lnTo>
                  <a:lnTo>
                    <a:pt x="418134" y="22725"/>
                  </a:lnTo>
                  <a:lnTo>
                    <a:pt x="449948" y="15908"/>
                  </a:lnTo>
                  <a:lnTo>
                    <a:pt x="472673" y="15908"/>
                  </a:lnTo>
                  <a:lnTo>
                    <a:pt x="488580" y="27270"/>
                  </a:lnTo>
                  <a:lnTo>
                    <a:pt x="478580" y="34413"/>
                  </a:lnTo>
                  <a:lnTo>
                    <a:pt x="488580" y="41556"/>
                  </a:lnTo>
                  <a:lnTo>
                    <a:pt x="472673" y="52918"/>
                  </a:lnTo>
                  <a:lnTo>
                    <a:pt x="461311" y="52918"/>
                  </a:lnTo>
                  <a:lnTo>
                    <a:pt x="434041" y="68826"/>
                  </a:lnTo>
                  <a:lnTo>
                    <a:pt x="418134" y="52918"/>
                  </a:lnTo>
                  <a:lnTo>
                    <a:pt x="363595" y="64281"/>
                  </a:lnTo>
                  <a:lnTo>
                    <a:pt x="338598" y="64281"/>
                  </a:lnTo>
                  <a:lnTo>
                    <a:pt x="331780" y="202901"/>
                  </a:lnTo>
                  <a:lnTo>
                    <a:pt x="299966" y="202901"/>
                  </a:lnTo>
                  <a:lnTo>
                    <a:pt x="299966" y="306784"/>
                  </a:lnTo>
                  <a:lnTo>
                    <a:pt x="299966" y="321070"/>
                  </a:lnTo>
                  <a:lnTo>
                    <a:pt x="299966" y="456767"/>
                  </a:lnTo>
                  <a:lnTo>
                    <a:pt x="299966" y="471053"/>
                  </a:lnTo>
                  <a:lnTo>
                    <a:pt x="263606" y="493777"/>
                  </a:lnTo>
                  <a:lnTo>
                    <a:pt x="245426" y="493777"/>
                  </a:lnTo>
                  <a:lnTo>
                    <a:pt x="224974" y="489232"/>
                  </a:lnTo>
                  <a:lnTo>
                    <a:pt x="204522" y="489232"/>
                  </a:lnTo>
                  <a:lnTo>
                    <a:pt x="197705" y="466508"/>
                  </a:lnTo>
                  <a:lnTo>
                    <a:pt x="186342" y="455145"/>
                  </a:lnTo>
                  <a:lnTo>
                    <a:pt x="165890" y="477870"/>
                  </a:lnTo>
                  <a:lnTo>
                    <a:pt x="138621" y="446055"/>
                  </a:lnTo>
                  <a:lnTo>
                    <a:pt x="122713" y="411968"/>
                  </a:lnTo>
                  <a:lnTo>
                    <a:pt x="118168" y="375609"/>
                  </a:lnTo>
                  <a:lnTo>
                    <a:pt x="106806" y="348339"/>
                  </a:lnTo>
                  <a:lnTo>
                    <a:pt x="95444" y="284710"/>
                  </a:lnTo>
                  <a:lnTo>
                    <a:pt x="95444" y="270424"/>
                  </a:lnTo>
                  <a:lnTo>
                    <a:pt x="95444" y="234716"/>
                  </a:lnTo>
                  <a:lnTo>
                    <a:pt x="90899" y="214264"/>
                  </a:lnTo>
                  <a:lnTo>
                    <a:pt x="74992" y="198356"/>
                  </a:lnTo>
                  <a:lnTo>
                    <a:pt x="59084" y="166542"/>
                  </a:lnTo>
                  <a:lnTo>
                    <a:pt x="36360" y="123365"/>
                  </a:lnTo>
                  <a:lnTo>
                    <a:pt x="31815" y="96095"/>
                  </a:lnTo>
                  <a:lnTo>
                    <a:pt x="0" y="64281"/>
                  </a:lnTo>
                  <a:lnTo>
                    <a:pt x="0" y="49995"/>
                  </a:lnTo>
                  <a:lnTo>
                    <a:pt x="0" y="30194"/>
                  </a:lnTo>
                  <a:lnTo>
                    <a:pt x="0" y="15908"/>
                  </a:lnTo>
                  <a:lnTo>
                    <a:pt x="15908" y="681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6" name="Google Shape;696;p21"/>
            <p:cNvSpPr/>
            <p:nvPr/>
          </p:nvSpPr>
          <p:spPr>
            <a:xfrm>
              <a:off x="4733838" y="3776176"/>
              <a:ext cx="530379" cy="514958"/>
            </a:xfrm>
            <a:custGeom>
              <a:avLst/>
              <a:gdLst/>
              <a:ahLst/>
              <a:cxnLst/>
              <a:rect l="l" t="t" r="r" b="b"/>
              <a:pathLst>
                <a:path w="707172" h="686611" extrusionOk="0">
                  <a:moveTo>
                    <a:pt x="493125" y="0"/>
                  </a:moveTo>
                  <a:lnTo>
                    <a:pt x="520395" y="6817"/>
                  </a:lnTo>
                  <a:lnTo>
                    <a:pt x="543120" y="6817"/>
                  </a:lnTo>
                  <a:lnTo>
                    <a:pt x="559027" y="0"/>
                  </a:lnTo>
                  <a:lnTo>
                    <a:pt x="564385" y="8930"/>
                  </a:lnTo>
                  <a:lnTo>
                    <a:pt x="568552" y="7144"/>
                  </a:lnTo>
                  <a:lnTo>
                    <a:pt x="585802" y="35894"/>
                  </a:lnTo>
                  <a:lnTo>
                    <a:pt x="595386" y="38632"/>
                  </a:lnTo>
                  <a:lnTo>
                    <a:pt x="606749" y="27270"/>
                  </a:lnTo>
                  <a:lnTo>
                    <a:pt x="622656" y="34087"/>
                  </a:lnTo>
                  <a:lnTo>
                    <a:pt x="645381" y="22725"/>
                  </a:lnTo>
                  <a:lnTo>
                    <a:pt x="650672" y="31985"/>
                  </a:lnTo>
                  <a:lnTo>
                    <a:pt x="654906" y="29869"/>
                  </a:lnTo>
                  <a:lnTo>
                    <a:pt x="663995" y="45776"/>
                  </a:lnTo>
                  <a:lnTo>
                    <a:pt x="698082" y="73046"/>
                  </a:lnTo>
                  <a:lnTo>
                    <a:pt x="691797" y="106571"/>
                  </a:lnTo>
                  <a:lnTo>
                    <a:pt x="697647" y="109079"/>
                  </a:lnTo>
                  <a:lnTo>
                    <a:pt x="696242" y="111538"/>
                  </a:lnTo>
                  <a:lnTo>
                    <a:pt x="707172" y="116223"/>
                  </a:lnTo>
                  <a:lnTo>
                    <a:pt x="698082" y="132130"/>
                  </a:lnTo>
                  <a:lnTo>
                    <a:pt x="679903" y="143492"/>
                  </a:lnTo>
                  <a:lnTo>
                    <a:pt x="670813" y="159399"/>
                  </a:lnTo>
                  <a:lnTo>
                    <a:pt x="659450" y="179852"/>
                  </a:lnTo>
                  <a:lnTo>
                    <a:pt x="659450" y="207121"/>
                  </a:lnTo>
                  <a:lnTo>
                    <a:pt x="648088" y="218483"/>
                  </a:lnTo>
                  <a:lnTo>
                    <a:pt x="648088" y="245753"/>
                  </a:lnTo>
                  <a:lnTo>
                    <a:pt x="636726" y="254843"/>
                  </a:lnTo>
                  <a:lnTo>
                    <a:pt x="636726" y="282112"/>
                  </a:lnTo>
                  <a:lnTo>
                    <a:pt x="632181" y="282112"/>
                  </a:lnTo>
                  <a:lnTo>
                    <a:pt x="627636" y="304837"/>
                  </a:lnTo>
                  <a:lnTo>
                    <a:pt x="636726" y="320744"/>
                  </a:lnTo>
                  <a:lnTo>
                    <a:pt x="636726" y="363921"/>
                  </a:lnTo>
                  <a:lnTo>
                    <a:pt x="643543" y="395736"/>
                  </a:lnTo>
                  <a:lnTo>
                    <a:pt x="643543" y="416188"/>
                  </a:lnTo>
                  <a:lnTo>
                    <a:pt x="648088" y="438913"/>
                  </a:lnTo>
                  <a:lnTo>
                    <a:pt x="670813" y="459365"/>
                  </a:lnTo>
                  <a:lnTo>
                    <a:pt x="691265" y="502542"/>
                  </a:lnTo>
                  <a:lnTo>
                    <a:pt x="675358" y="502542"/>
                  </a:lnTo>
                  <a:lnTo>
                    <a:pt x="627636" y="509359"/>
                  </a:lnTo>
                  <a:lnTo>
                    <a:pt x="616274" y="513904"/>
                  </a:lnTo>
                  <a:lnTo>
                    <a:pt x="604911" y="534356"/>
                  </a:lnTo>
                  <a:lnTo>
                    <a:pt x="616274" y="552536"/>
                  </a:lnTo>
                  <a:lnTo>
                    <a:pt x="611729" y="593440"/>
                  </a:lnTo>
                  <a:lnTo>
                    <a:pt x="605461" y="628958"/>
                  </a:lnTo>
                  <a:lnTo>
                    <a:pt x="606749" y="629473"/>
                  </a:lnTo>
                  <a:lnTo>
                    <a:pt x="613568" y="635535"/>
                  </a:lnTo>
                  <a:lnTo>
                    <a:pt x="616274" y="636617"/>
                  </a:lnTo>
                  <a:lnTo>
                    <a:pt x="628089" y="647120"/>
                  </a:lnTo>
                  <a:lnTo>
                    <a:pt x="638563" y="640835"/>
                  </a:lnTo>
                  <a:lnTo>
                    <a:pt x="640615" y="652463"/>
                  </a:lnTo>
                  <a:lnTo>
                    <a:pt x="648088" y="647979"/>
                  </a:lnTo>
                  <a:lnTo>
                    <a:pt x="654906" y="686611"/>
                  </a:lnTo>
                  <a:lnTo>
                    <a:pt x="620819" y="686611"/>
                  </a:lnTo>
                  <a:lnTo>
                    <a:pt x="617961" y="679467"/>
                  </a:lnTo>
                  <a:lnTo>
                    <a:pt x="611294" y="679467"/>
                  </a:lnTo>
                  <a:lnTo>
                    <a:pt x="602204" y="656743"/>
                  </a:lnTo>
                  <a:lnTo>
                    <a:pt x="592964" y="647503"/>
                  </a:lnTo>
                  <a:lnTo>
                    <a:pt x="568552" y="643434"/>
                  </a:lnTo>
                  <a:lnTo>
                    <a:pt x="564046" y="637127"/>
                  </a:lnTo>
                  <a:lnTo>
                    <a:pt x="559027" y="636290"/>
                  </a:lnTo>
                  <a:lnTo>
                    <a:pt x="553833" y="629019"/>
                  </a:lnTo>
                  <a:lnTo>
                    <a:pt x="536737" y="636617"/>
                  </a:lnTo>
                  <a:lnTo>
                    <a:pt x="509468" y="632072"/>
                  </a:lnTo>
                  <a:lnTo>
                    <a:pt x="502800" y="625404"/>
                  </a:lnTo>
                  <a:lnTo>
                    <a:pt x="499943" y="624928"/>
                  </a:lnTo>
                  <a:lnTo>
                    <a:pt x="490584" y="615569"/>
                  </a:lnTo>
                  <a:lnTo>
                    <a:pt x="470836" y="611620"/>
                  </a:lnTo>
                  <a:lnTo>
                    <a:pt x="454929" y="611620"/>
                  </a:lnTo>
                  <a:lnTo>
                    <a:pt x="452071" y="604476"/>
                  </a:lnTo>
                  <a:lnTo>
                    <a:pt x="445404" y="604476"/>
                  </a:lnTo>
                  <a:lnTo>
                    <a:pt x="443716" y="600258"/>
                  </a:lnTo>
                  <a:lnTo>
                    <a:pt x="439021" y="600258"/>
                  </a:lnTo>
                  <a:lnTo>
                    <a:pt x="423114" y="600258"/>
                  </a:lnTo>
                  <a:lnTo>
                    <a:pt x="400389" y="604802"/>
                  </a:lnTo>
                  <a:lnTo>
                    <a:pt x="384482" y="604802"/>
                  </a:lnTo>
                  <a:lnTo>
                    <a:pt x="375392" y="604802"/>
                  </a:lnTo>
                  <a:lnTo>
                    <a:pt x="375392" y="597658"/>
                  </a:lnTo>
                  <a:lnTo>
                    <a:pt x="374957" y="597658"/>
                  </a:lnTo>
                  <a:lnTo>
                    <a:pt x="365867" y="597658"/>
                  </a:lnTo>
                  <a:lnTo>
                    <a:pt x="365867" y="554482"/>
                  </a:lnTo>
                  <a:lnTo>
                    <a:pt x="354505" y="538574"/>
                  </a:lnTo>
                  <a:lnTo>
                    <a:pt x="347688" y="518122"/>
                  </a:lnTo>
                  <a:lnTo>
                    <a:pt x="354505" y="495398"/>
                  </a:lnTo>
                  <a:lnTo>
                    <a:pt x="347688" y="479490"/>
                  </a:lnTo>
                  <a:lnTo>
                    <a:pt x="347688" y="466182"/>
                  </a:lnTo>
                  <a:lnTo>
                    <a:pt x="316308" y="466182"/>
                  </a:lnTo>
                  <a:lnTo>
                    <a:pt x="316308" y="459038"/>
                  </a:lnTo>
                  <a:lnTo>
                    <a:pt x="306783" y="459038"/>
                  </a:lnTo>
                  <a:lnTo>
                    <a:pt x="306783" y="454820"/>
                  </a:lnTo>
                  <a:lnTo>
                    <a:pt x="298128" y="454820"/>
                  </a:lnTo>
                  <a:lnTo>
                    <a:pt x="293583" y="459365"/>
                  </a:lnTo>
                  <a:lnTo>
                    <a:pt x="273131" y="459365"/>
                  </a:lnTo>
                  <a:lnTo>
                    <a:pt x="261769" y="482089"/>
                  </a:lnTo>
                  <a:lnTo>
                    <a:pt x="257224" y="493452"/>
                  </a:lnTo>
                  <a:lnTo>
                    <a:pt x="239044" y="486634"/>
                  </a:lnTo>
                  <a:lnTo>
                    <a:pt x="223137" y="493452"/>
                  </a:lnTo>
                  <a:lnTo>
                    <a:pt x="202685" y="493452"/>
                  </a:lnTo>
                  <a:lnTo>
                    <a:pt x="196434" y="486308"/>
                  </a:lnTo>
                  <a:lnTo>
                    <a:pt x="193160" y="486308"/>
                  </a:lnTo>
                  <a:lnTo>
                    <a:pt x="177253" y="468128"/>
                  </a:lnTo>
                  <a:lnTo>
                    <a:pt x="170435" y="459038"/>
                  </a:lnTo>
                  <a:lnTo>
                    <a:pt x="161345" y="431769"/>
                  </a:lnTo>
                  <a:lnTo>
                    <a:pt x="153426" y="415929"/>
                  </a:lnTo>
                  <a:lnTo>
                    <a:pt x="52702" y="411643"/>
                  </a:lnTo>
                  <a:lnTo>
                    <a:pt x="36795" y="416188"/>
                  </a:lnTo>
                  <a:lnTo>
                    <a:pt x="29977" y="416188"/>
                  </a:lnTo>
                  <a:lnTo>
                    <a:pt x="14070" y="423005"/>
                  </a:lnTo>
                  <a:lnTo>
                    <a:pt x="10237" y="413422"/>
                  </a:lnTo>
                  <a:lnTo>
                    <a:pt x="4545" y="415861"/>
                  </a:lnTo>
                  <a:lnTo>
                    <a:pt x="0" y="404499"/>
                  </a:lnTo>
                  <a:lnTo>
                    <a:pt x="4545" y="399954"/>
                  </a:lnTo>
                  <a:lnTo>
                    <a:pt x="9090" y="384047"/>
                  </a:lnTo>
                  <a:lnTo>
                    <a:pt x="15908" y="372684"/>
                  </a:lnTo>
                  <a:lnTo>
                    <a:pt x="27270" y="365867"/>
                  </a:lnTo>
                  <a:lnTo>
                    <a:pt x="36360" y="372684"/>
                  </a:lnTo>
                  <a:lnTo>
                    <a:pt x="47722" y="356777"/>
                  </a:lnTo>
                  <a:lnTo>
                    <a:pt x="68174" y="356777"/>
                  </a:lnTo>
                  <a:lnTo>
                    <a:pt x="73532" y="363921"/>
                  </a:lnTo>
                  <a:lnTo>
                    <a:pt x="77699" y="363921"/>
                  </a:lnTo>
                  <a:lnTo>
                    <a:pt x="82568" y="370413"/>
                  </a:lnTo>
                  <a:lnTo>
                    <a:pt x="86354" y="372684"/>
                  </a:lnTo>
                  <a:lnTo>
                    <a:pt x="106806" y="349960"/>
                  </a:lnTo>
                  <a:lnTo>
                    <a:pt x="129531" y="334053"/>
                  </a:lnTo>
                  <a:lnTo>
                    <a:pt x="138621" y="324963"/>
                  </a:lnTo>
                  <a:lnTo>
                    <a:pt x="138621" y="290876"/>
                  </a:lnTo>
                  <a:lnTo>
                    <a:pt x="149983" y="254516"/>
                  </a:lnTo>
                  <a:lnTo>
                    <a:pt x="170435" y="238609"/>
                  </a:lnTo>
                  <a:lnTo>
                    <a:pt x="193160" y="222702"/>
                  </a:lnTo>
                  <a:lnTo>
                    <a:pt x="197705" y="204522"/>
                  </a:lnTo>
                  <a:lnTo>
                    <a:pt x="197705" y="195432"/>
                  </a:lnTo>
                  <a:lnTo>
                    <a:pt x="209067" y="184070"/>
                  </a:lnTo>
                  <a:lnTo>
                    <a:pt x="204522" y="161345"/>
                  </a:lnTo>
                  <a:lnTo>
                    <a:pt x="209067" y="129531"/>
                  </a:lnTo>
                  <a:lnTo>
                    <a:pt x="213612" y="102261"/>
                  </a:lnTo>
                  <a:lnTo>
                    <a:pt x="224974" y="86354"/>
                  </a:lnTo>
                  <a:lnTo>
                    <a:pt x="229519" y="65902"/>
                  </a:lnTo>
                  <a:lnTo>
                    <a:pt x="229519" y="38632"/>
                  </a:lnTo>
                  <a:lnTo>
                    <a:pt x="247699" y="18180"/>
                  </a:lnTo>
                  <a:lnTo>
                    <a:pt x="268151" y="6817"/>
                  </a:lnTo>
                  <a:lnTo>
                    <a:pt x="295421" y="22725"/>
                  </a:lnTo>
                  <a:lnTo>
                    <a:pt x="322690" y="34087"/>
                  </a:lnTo>
                  <a:lnTo>
                    <a:pt x="347688" y="38632"/>
                  </a:lnTo>
                  <a:lnTo>
                    <a:pt x="374957" y="43177"/>
                  </a:lnTo>
                  <a:lnTo>
                    <a:pt x="386319" y="22725"/>
                  </a:lnTo>
                  <a:lnTo>
                    <a:pt x="390864" y="18180"/>
                  </a:lnTo>
                  <a:lnTo>
                    <a:pt x="409044" y="22725"/>
                  </a:lnTo>
                  <a:lnTo>
                    <a:pt x="445404" y="6817"/>
                  </a:lnTo>
                  <a:lnTo>
                    <a:pt x="461311" y="11363"/>
                  </a:lnTo>
                  <a:lnTo>
                    <a:pt x="472673" y="11363"/>
                  </a:lnTo>
                  <a:lnTo>
                    <a:pt x="477218" y="681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7" name="Google Shape;697;p21"/>
            <p:cNvSpPr/>
            <p:nvPr/>
          </p:nvSpPr>
          <p:spPr>
            <a:xfrm>
              <a:off x="4716795" y="4038646"/>
              <a:ext cx="347687" cy="380070"/>
            </a:xfrm>
            <a:custGeom>
              <a:avLst/>
              <a:gdLst/>
              <a:ahLst/>
              <a:cxnLst/>
              <a:rect l="l" t="t" r="r" b="b"/>
              <a:pathLst>
                <a:path w="204" h="223" extrusionOk="0">
                  <a:moveTo>
                    <a:pt x="76" y="24"/>
                  </a:moveTo>
                  <a:lnTo>
                    <a:pt x="76" y="24"/>
                  </a:lnTo>
                  <a:lnTo>
                    <a:pt x="81" y="36"/>
                  </a:lnTo>
                  <a:lnTo>
                    <a:pt x="85" y="45"/>
                  </a:lnTo>
                  <a:lnTo>
                    <a:pt x="90" y="52"/>
                  </a:lnTo>
                  <a:lnTo>
                    <a:pt x="95" y="60"/>
                  </a:lnTo>
                  <a:lnTo>
                    <a:pt x="107" y="57"/>
                  </a:lnTo>
                  <a:lnTo>
                    <a:pt x="111" y="55"/>
                  </a:lnTo>
                  <a:lnTo>
                    <a:pt x="121" y="57"/>
                  </a:lnTo>
                  <a:lnTo>
                    <a:pt x="123" y="55"/>
                  </a:lnTo>
                  <a:lnTo>
                    <a:pt x="126" y="45"/>
                  </a:lnTo>
                  <a:lnTo>
                    <a:pt x="137" y="45"/>
                  </a:lnTo>
                  <a:lnTo>
                    <a:pt x="137" y="41"/>
                  </a:lnTo>
                  <a:lnTo>
                    <a:pt x="147" y="41"/>
                  </a:lnTo>
                  <a:lnTo>
                    <a:pt x="145" y="48"/>
                  </a:lnTo>
                  <a:lnTo>
                    <a:pt x="163" y="48"/>
                  </a:lnTo>
                  <a:lnTo>
                    <a:pt x="163" y="57"/>
                  </a:lnTo>
                  <a:lnTo>
                    <a:pt x="168" y="64"/>
                  </a:lnTo>
                  <a:lnTo>
                    <a:pt x="166" y="74"/>
                  </a:lnTo>
                  <a:lnTo>
                    <a:pt x="166" y="83"/>
                  </a:lnTo>
                  <a:lnTo>
                    <a:pt x="173" y="90"/>
                  </a:lnTo>
                  <a:lnTo>
                    <a:pt x="171" y="109"/>
                  </a:lnTo>
                  <a:lnTo>
                    <a:pt x="175" y="107"/>
                  </a:lnTo>
                  <a:lnTo>
                    <a:pt x="182" y="107"/>
                  </a:lnTo>
                  <a:lnTo>
                    <a:pt x="192" y="104"/>
                  </a:lnTo>
                  <a:lnTo>
                    <a:pt x="199" y="107"/>
                  </a:lnTo>
                  <a:lnTo>
                    <a:pt x="201" y="112"/>
                  </a:lnTo>
                  <a:lnTo>
                    <a:pt x="199" y="119"/>
                  </a:lnTo>
                  <a:lnTo>
                    <a:pt x="204" y="128"/>
                  </a:lnTo>
                  <a:lnTo>
                    <a:pt x="201" y="133"/>
                  </a:lnTo>
                  <a:lnTo>
                    <a:pt x="201" y="140"/>
                  </a:lnTo>
                  <a:lnTo>
                    <a:pt x="168" y="140"/>
                  </a:lnTo>
                  <a:lnTo>
                    <a:pt x="166" y="192"/>
                  </a:lnTo>
                  <a:lnTo>
                    <a:pt x="178" y="206"/>
                  </a:lnTo>
                  <a:lnTo>
                    <a:pt x="190" y="216"/>
                  </a:lnTo>
                  <a:lnTo>
                    <a:pt x="159" y="223"/>
                  </a:lnTo>
                  <a:lnTo>
                    <a:pt x="119" y="220"/>
                  </a:lnTo>
                  <a:lnTo>
                    <a:pt x="107" y="211"/>
                  </a:lnTo>
                  <a:lnTo>
                    <a:pt x="43" y="213"/>
                  </a:lnTo>
                  <a:lnTo>
                    <a:pt x="38" y="213"/>
                  </a:lnTo>
                  <a:lnTo>
                    <a:pt x="29" y="206"/>
                  </a:lnTo>
                  <a:lnTo>
                    <a:pt x="19" y="206"/>
                  </a:lnTo>
                  <a:lnTo>
                    <a:pt x="10" y="209"/>
                  </a:lnTo>
                  <a:lnTo>
                    <a:pt x="3" y="211"/>
                  </a:lnTo>
                  <a:lnTo>
                    <a:pt x="0" y="202"/>
                  </a:lnTo>
                  <a:lnTo>
                    <a:pt x="3" y="187"/>
                  </a:lnTo>
                  <a:lnTo>
                    <a:pt x="7" y="171"/>
                  </a:lnTo>
                  <a:lnTo>
                    <a:pt x="10" y="164"/>
                  </a:lnTo>
                  <a:lnTo>
                    <a:pt x="14" y="149"/>
                  </a:lnTo>
                  <a:lnTo>
                    <a:pt x="19" y="142"/>
                  </a:lnTo>
                  <a:lnTo>
                    <a:pt x="26" y="133"/>
                  </a:lnTo>
                  <a:lnTo>
                    <a:pt x="33" y="123"/>
                  </a:lnTo>
                  <a:lnTo>
                    <a:pt x="33" y="114"/>
                  </a:lnTo>
                  <a:lnTo>
                    <a:pt x="33" y="102"/>
                  </a:lnTo>
                  <a:lnTo>
                    <a:pt x="29" y="97"/>
                  </a:lnTo>
                  <a:lnTo>
                    <a:pt x="24" y="88"/>
                  </a:lnTo>
                  <a:lnTo>
                    <a:pt x="22" y="78"/>
                  </a:lnTo>
                  <a:lnTo>
                    <a:pt x="22" y="74"/>
                  </a:lnTo>
                  <a:lnTo>
                    <a:pt x="26" y="69"/>
                  </a:lnTo>
                  <a:lnTo>
                    <a:pt x="22" y="52"/>
                  </a:lnTo>
                  <a:lnTo>
                    <a:pt x="19" y="41"/>
                  </a:lnTo>
                  <a:lnTo>
                    <a:pt x="10" y="31"/>
                  </a:lnTo>
                  <a:lnTo>
                    <a:pt x="12" y="29"/>
                  </a:lnTo>
                  <a:lnTo>
                    <a:pt x="19" y="26"/>
                  </a:lnTo>
                  <a:lnTo>
                    <a:pt x="24" y="26"/>
                  </a:lnTo>
                  <a:lnTo>
                    <a:pt x="29" y="24"/>
                  </a:lnTo>
                  <a:lnTo>
                    <a:pt x="76" y="24"/>
                  </a:lnTo>
                  <a:close/>
                  <a:moveTo>
                    <a:pt x="12" y="22"/>
                  </a:moveTo>
                  <a:lnTo>
                    <a:pt x="12" y="22"/>
                  </a:lnTo>
                  <a:lnTo>
                    <a:pt x="10" y="22"/>
                  </a:lnTo>
                  <a:lnTo>
                    <a:pt x="5" y="10"/>
                  </a:lnTo>
                  <a:lnTo>
                    <a:pt x="12" y="5"/>
                  </a:lnTo>
                  <a:lnTo>
                    <a:pt x="17" y="0"/>
                  </a:lnTo>
                  <a:lnTo>
                    <a:pt x="24" y="7"/>
                  </a:lnTo>
                  <a:lnTo>
                    <a:pt x="17" y="10"/>
                  </a:lnTo>
                  <a:lnTo>
                    <a:pt x="14" y="15"/>
                  </a:lnTo>
                  <a:lnTo>
                    <a:pt x="12" y="2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8" name="Google Shape;698;p21"/>
            <p:cNvSpPr/>
            <p:nvPr/>
          </p:nvSpPr>
          <p:spPr>
            <a:xfrm>
              <a:off x="4701455" y="3817080"/>
              <a:ext cx="208093" cy="245589"/>
            </a:xfrm>
            <a:custGeom>
              <a:avLst/>
              <a:gdLst/>
              <a:ahLst/>
              <a:cxnLst/>
              <a:rect l="l" t="t" r="r" b="b"/>
              <a:pathLst>
                <a:path w="277458" h="327452" extrusionOk="0">
                  <a:moveTo>
                    <a:pt x="224974" y="0"/>
                  </a:moveTo>
                  <a:lnTo>
                    <a:pt x="247699" y="6818"/>
                  </a:lnTo>
                  <a:lnTo>
                    <a:pt x="272696" y="11363"/>
                  </a:lnTo>
                  <a:lnTo>
                    <a:pt x="271864" y="15108"/>
                  </a:lnTo>
                  <a:lnTo>
                    <a:pt x="277458" y="16125"/>
                  </a:lnTo>
                  <a:lnTo>
                    <a:pt x="272913" y="36577"/>
                  </a:lnTo>
                  <a:lnTo>
                    <a:pt x="261551" y="52484"/>
                  </a:lnTo>
                  <a:lnTo>
                    <a:pt x="257006" y="79754"/>
                  </a:lnTo>
                  <a:lnTo>
                    <a:pt x="252461" y="111568"/>
                  </a:lnTo>
                  <a:lnTo>
                    <a:pt x="257006" y="134293"/>
                  </a:lnTo>
                  <a:lnTo>
                    <a:pt x="245644" y="145655"/>
                  </a:lnTo>
                  <a:lnTo>
                    <a:pt x="245644" y="154745"/>
                  </a:lnTo>
                  <a:lnTo>
                    <a:pt x="241099" y="172925"/>
                  </a:lnTo>
                  <a:lnTo>
                    <a:pt x="218374" y="188832"/>
                  </a:lnTo>
                  <a:lnTo>
                    <a:pt x="202467" y="204739"/>
                  </a:lnTo>
                  <a:lnTo>
                    <a:pt x="186560" y="241099"/>
                  </a:lnTo>
                  <a:lnTo>
                    <a:pt x="186560" y="275186"/>
                  </a:lnTo>
                  <a:lnTo>
                    <a:pt x="177470" y="284275"/>
                  </a:lnTo>
                  <a:lnTo>
                    <a:pt x="154745" y="300183"/>
                  </a:lnTo>
                  <a:lnTo>
                    <a:pt x="134293" y="322907"/>
                  </a:lnTo>
                  <a:lnTo>
                    <a:pt x="122931" y="316090"/>
                  </a:lnTo>
                  <a:lnTo>
                    <a:pt x="120333" y="312626"/>
                  </a:lnTo>
                  <a:lnTo>
                    <a:pt x="118169" y="311328"/>
                  </a:lnTo>
                  <a:lnTo>
                    <a:pt x="114923" y="307000"/>
                  </a:lnTo>
                  <a:lnTo>
                    <a:pt x="100206" y="307000"/>
                  </a:lnTo>
                  <a:lnTo>
                    <a:pt x="84299" y="322907"/>
                  </a:lnTo>
                  <a:lnTo>
                    <a:pt x="80489" y="317193"/>
                  </a:lnTo>
                  <a:lnTo>
                    <a:pt x="79537" y="318145"/>
                  </a:lnTo>
                  <a:lnTo>
                    <a:pt x="77190" y="314625"/>
                  </a:lnTo>
                  <a:lnTo>
                    <a:pt x="63846" y="307000"/>
                  </a:lnTo>
                  <a:lnTo>
                    <a:pt x="52484" y="311545"/>
                  </a:lnTo>
                  <a:lnTo>
                    <a:pt x="36577" y="327452"/>
                  </a:lnTo>
                  <a:lnTo>
                    <a:pt x="32132" y="322373"/>
                  </a:lnTo>
                  <a:lnTo>
                    <a:pt x="31815" y="322690"/>
                  </a:lnTo>
                  <a:lnTo>
                    <a:pt x="0" y="286331"/>
                  </a:lnTo>
                  <a:lnTo>
                    <a:pt x="31815" y="263606"/>
                  </a:lnTo>
                  <a:lnTo>
                    <a:pt x="15908" y="236337"/>
                  </a:lnTo>
                  <a:lnTo>
                    <a:pt x="31815" y="231792"/>
                  </a:lnTo>
                  <a:lnTo>
                    <a:pt x="52267" y="227247"/>
                  </a:lnTo>
                  <a:lnTo>
                    <a:pt x="52267" y="209067"/>
                  </a:lnTo>
                  <a:lnTo>
                    <a:pt x="74992" y="227247"/>
                  </a:lnTo>
                  <a:lnTo>
                    <a:pt x="106806" y="227247"/>
                  </a:lnTo>
                  <a:lnTo>
                    <a:pt x="118169" y="209067"/>
                  </a:lnTo>
                  <a:lnTo>
                    <a:pt x="122713" y="188615"/>
                  </a:lnTo>
                  <a:lnTo>
                    <a:pt x="118169" y="156800"/>
                  </a:lnTo>
                  <a:lnTo>
                    <a:pt x="102261" y="134076"/>
                  </a:lnTo>
                  <a:lnTo>
                    <a:pt x="117251" y="93389"/>
                  </a:lnTo>
                  <a:lnTo>
                    <a:pt x="111568" y="91116"/>
                  </a:lnTo>
                  <a:lnTo>
                    <a:pt x="84299" y="95661"/>
                  </a:lnTo>
                  <a:lnTo>
                    <a:pt x="83108" y="90303"/>
                  </a:lnTo>
                  <a:lnTo>
                    <a:pt x="79537" y="90899"/>
                  </a:lnTo>
                  <a:lnTo>
                    <a:pt x="74992" y="70447"/>
                  </a:lnTo>
                  <a:lnTo>
                    <a:pt x="74992" y="54539"/>
                  </a:lnTo>
                  <a:lnTo>
                    <a:pt x="122713" y="54539"/>
                  </a:lnTo>
                  <a:lnTo>
                    <a:pt x="149983" y="65902"/>
                  </a:lnTo>
                  <a:lnTo>
                    <a:pt x="177253" y="74992"/>
                  </a:lnTo>
                  <a:lnTo>
                    <a:pt x="181798" y="54539"/>
                  </a:lnTo>
                  <a:lnTo>
                    <a:pt x="204522" y="2272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699" name="Google Shape;699;p21"/>
            <p:cNvSpPr/>
            <p:nvPr/>
          </p:nvSpPr>
          <p:spPr>
            <a:xfrm>
              <a:off x="4652030" y="3857985"/>
              <a:ext cx="57948" cy="39363"/>
            </a:xfrm>
            <a:custGeom>
              <a:avLst/>
              <a:gdLst/>
              <a:ahLst/>
              <a:cxnLst/>
              <a:rect l="l" t="t" r="r" b="b"/>
              <a:pathLst>
                <a:path w="77264" h="52484" extrusionOk="0">
                  <a:moveTo>
                    <a:pt x="18180" y="0"/>
                  </a:moveTo>
                  <a:lnTo>
                    <a:pt x="77264" y="0"/>
                  </a:lnTo>
                  <a:lnTo>
                    <a:pt x="77264" y="4762"/>
                  </a:lnTo>
                  <a:lnTo>
                    <a:pt x="77264" y="43177"/>
                  </a:lnTo>
                  <a:lnTo>
                    <a:pt x="77264" y="47939"/>
                  </a:lnTo>
                  <a:lnTo>
                    <a:pt x="22725" y="47939"/>
                  </a:lnTo>
                  <a:lnTo>
                    <a:pt x="6818" y="52484"/>
                  </a:lnTo>
                  <a:lnTo>
                    <a:pt x="0" y="41122"/>
                  </a:lnTo>
                  <a:lnTo>
                    <a:pt x="1299" y="38524"/>
                  </a:lnTo>
                  <a:lnTo>
                    <a:pt x="0" y="3636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0" name="Google Shape;700;p21"/>
            <p:cNvSpPr/>
            <p:nvPr/>
          </p:nvSpPr>
          <p:spPr>
            <a:xfrm>
              <a:off x="4640099" y="3857984"/>
              <a:ext cx="153392" cy="174089"/>
            </a:xfrm>
            <a:custGeom>
              <a:avLst/>
              <a:gdLst/>
              <a:ahLst/>
              <a:cxnLst/>
              <a:rect l="l" t="t" r="r" b="b"/>
              <a:pathLst>
                <a:path w="204522" h="232118" extrusionOk="0">
                  <a:moveTo>
                    <a:pt x="93171" y="0"/>
                  </a:moveTo>
                  <a:lnTo>
                    <a:pt x="109079" y="0"/>
                  </a:lnTo>
                  <a:lnTo>
                    <a:pt x="129531" y="0"/>
                  </a:lnTo>
                  <a:lnTo>
                    <a:pt x="152256" y="0"/>
                  </a:lnTo>
                  <a:lnTo>
                    <a:pt x="156800" y="0"/>
                  </a:lnTo>
                  <a:lnTo>
                    <a:pt x="156800" y="7143"/>
                  </a:lnTo>
                  <a:lnTo>
                    <a:pt x="156800" y="15908"/>
                  </a:lnTo>
                  <a:lnTo>
                    <a:pt x="161345" y="31815"/>
                  </a:lnTo>
                  <a:lnTo>
                    <a:pt x="188615" y="31815"/>
                  </a:lnTo>
                  <a:lnTo>
                    <a:pt x="199977" y="36360"/>
                  </a:lnTo>
                  <a:lnTo>
                    <a:pt x="197684" y="42585"/>
                  </a:lnTo>
                  <a:lnTo>
                    <a:pt x="199977" y="43503"/>
                  </a:lnTo>
                  <a:lnTo>
                    <a:pt x="185794" y="82000"/>
                  </a:lnTo>
                  <a:lnTo>
                    <a:pt x="199977" y="102262"/>
                  </a:lnTo>
                  <a:lnTo>
                    <a:pt x="204522" y="129531"/>
                  </a:lnTo>
                  <a:lnTo>
                    <a:pt x="203901" y="132947"/>
                  </a:lnTo>
                  <a:lnTo>
                    <a:pt x="204522" y="136674"/>
                  </a:lnTo>
                  <a:lnTo>
                    <a:pt x="199977" y="161672"/>
                  </a:lnTo>
                  <a:lnTo>
                    <a:pt x="188615" y="179851"/>
                  </a:lnTo>
                  <a:lnTo>
                    <a:pt x="156800" y="179851"/>
                  </a:lnTo>
                  <a:lnTo>
                    <a:pt x="134076" y="161672"/>
                  </a:lnTo>
                  <a:lnTo>
                    <a:pt x="134076" y="172708"/>
                  </a:lnTo>
                  <a:lnTo>
                    <a:pt x="134076" y="179851"/>
                  </a:lnTo>
                  <a:lnTo>
                    <a:pt x="113624" y="179851"/>
                  </a:lnTo>
                  <a:lnTo>
                    <a:pt x="100841" y="187155"/>
                  </a:lnTo>
                  <a:lnTo>
                    <a:pt x="113624" y="209068"/>
                  </a:lnTo>
                  <a:lnTo>
                    <a:pt x="110398" y="210681"/>
                  </a:lnTo>
                  <a:lnTo>
                    <a:pt x="113624" y="216211"/>
                  </a:lnTo>
                  <a:lnTo>
                    <a:pt x="81809" y="232118"/>
                  </a:lnTo>
                  <a:lnTo>
                    <a:pt x="49995" y="200304"/>
                  </a:lnTo>
                  <a:lnTo>
                    <a:pt x="22725" y="168489"/>
                  </a:lnTo>
                  <a:lnTo>
                    <a:pt x="0" y="129857"/>
                  </a:lnTo>
                  <a:lnTo>
                    <a:pt x="0" y="122714"/>
                  </a:lnTo>
                  <a:lnTo>
                    <a:pt x="0" y="120767"/>
                  </a:lnTo>
                  <a:lnTo>
                    <a:pt x="0" y="113624"/>
                  </a:lnTo>
                  <a:lnTo>
                    <a:pt x="11363" y="95444"/>
                  </a:lnTo>
                  <a:lnTo>
                    <a:pt x="15908" y="74992"/>
                  </a:lnTo>
                  <a:lnTo>
                    <a:pt x="27270" y="47722"/>
                  </a:lnTo>
                  <a:lnTo>
                    <a:pt x="38632" y="43177"/>
                  </a:lnTo>
                  <a:lnTo>
                    <a:pt x="93171" y="43177"/>
                  </a:lnTo>
                  <a:lnTo>
                    <a:pt x="93171" y="714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1" name="Google Shape;701;p21"/>
            <p:cNvSpPr/>
            <p:nvPr/>
          </p:nvSpPr>
          <p:spPr>
            <a:xfrm>
              <a:off x="4793490" y="3610855"/>
              <a:ext cx="363189" cy="256060"/>
            </a:xfrm>
            <a:custGeom>
              <a:avLst/>
              <a:gdLst/>
              <a:ahLst/>
              <a:cxnLst/>
              <a:rect l="l" t="t" r="r" b="b"/>
              <a:pathLst>
                <a:path w="484252" h="341413" extrusionOk="0">
                  <a:moveTo>
                    <a:pt x="311328" y="0"/>
                  </a:moveTo>
                  <a:lnTo>
                    <a:pt x="315843" y="12042"/>
                  </a:lnTo>
                  <a:lnTo>
                    <a:pt x="316090" y="11905"/>
                  </a:lnTo>
                  <a:lnTo>
                    <a:pt x="318695" y="18852"/>
                  </a:lnTo>
                  <a:lnTo>
                    <a:pt x="338597" y="43177"/>
                  </a:lnTo>
                  <a:lnTo>
                    <a:pt x="338597" y="49262"/>
                  </a:lnTo>
                  <a:lnTo>
                    <a:pt x="343359" y="55082"/>
                  </a:lnTo>
                  <a:lnTo>
                    <a:pt x="343359" y="66445"/>
                  </a:lnTo>
                  <a:lnTo>
                    <a:pt x="338815" y="82352"/>
                  </a:lnTo>
                  <a:lnTo>
                    <a:pt x="338815" y="85211"/>
                  </a:lnTo>
                  <a:lnTo>
                    <a:pt x="349960" y="93171"/>
                  </a:lnTo>
                  <a:lnTo>
                    <a:pt x="377229" y="109079"/>
                  </a:lnTo>
                  <a:lnTo>
                    <a:pt x="393137" y="124986"/>
                  </a:lnTo>
                  <a:lnTo>
                    <a:pt x="393137" y="132129"/>
                  </a:lnTo>
                  <a:lnTo>
                    <a:pt x="397899" y="136891"/>
                  </a:lnTo>
                  <a:lnTo>
                    <a:pt x="397899" y="139920"/>
                  </a:lnTo>
                  <a:lnTo>
                    <a:pt x="420406" y="156801"/>
                  </a:lnTo>
                  <a:lnTo>
                    <a:pt x="436313" y="172708"/>
                  </a:lnTo>
                  <a:lnTo>
                    <a:pt x="447676" y="195433"/>
                  </a:lnTo>
                  <a:lnTo>
                    <a:pt x="472673" y="211340"/>
                  </a:lnTo>
                  <a:lnTo>
                    <a:pt x="479490" y="220430"/>
                  </a:lnTo>
                  <a:lnTo>
                    <a:pt x="473011" y="220430"/>
                  </a:lnTo>
                  <a:lnTo>
                    <a:pt x="477435" y="223245"/>
                  </a:lnTo>
                  <a:lnTo>
                    <a:pt x="484252" y="232335"/>
                  </a:lnTo>
                  <a:lnTo>
                    <a:pt x="472890" y="232335"/>
                  </a:lnTo>
                  <a:lnTo>
                    <a:pt x="445620" y="232335"/>
                  </a:lnTo>
                  <a:lnTo>
                    <a:pt x="418351" y="227790"/>
                  </a:lnTo>
                  <a:lnTo>
                    <a:pt x="409261" y="232335"/>
                  </a:lnTo>
                  <a:lnTo>
                    <a:pt x="397899" y="243697"/>
                  </a:lnTo>
                  <a:lnTo>
                    <a:pt x="386536" y="243697"/>
                  </a:lnTo>
                  <a:lnTo>
                    <a:pt x="370629" y="239152"/>
                  </a:lnTo>
                  <a:lnTo>
                    <a:pt x="334270" y="255059"/>
                  </a:lnTo>
                  <a:lnTo>
                    <a:pt x="316090" y="250514"/>
                  </a:lnTo>
                  <a:lnTo>
                    <a:pt x="311545" y="255059"/>
                  </a:lnTo>
                  <a:lnTo>
                    <a:pt x="300183" y="275512"/>
                  </a:lnTo>
                  <a:lnTo>
                    <a:pt x="272913" y="266422"/>
                  </a:lnTo>
                  <a:lnTo>
                    <a:pt x="247916" y="266422"/>
                  </a:lnTo>
                  <a:lnTo>
                    <a:pt x="220646" y="250514"/>
                  </a:lnTo>
                  <a:lnTo>
                    <a:pt x="193377" y="239152"/>
                  </a:lnTo>
                  <a:lnTo>
                    <a:pt x="172925" y="250514"/>
                  </a:lnTo>
                  <a:lnTo>
                    <a:pt x="154745" y="270967"/>
                  </a:lnTo>
                  <a:lnTo>
                    <a:pt x="154745" y="293691"/>
                  </a:lnTo>
                  <a:lnTo>
                    <a:pt x="129748" y="293691"/>
                  </a:lnTo>
                  <a:lnTo>
                    <a:pt x="107023" y="286874"/>
                  </a:lnTo>
                  <a:lnTo>
                    <a:pt x="86571" y="302781"/>
                  </a:lnTo>
                  <a:lnTo>
                    <a:pt x="63846" y="341413"/>
                  </a:lnTo>
                  <a:lnTo>
                    <a:pt x="59301" y="330051"/>
                  </a:lnTo>
                  <a:lnTo>
                    <a:pt x="59301" y="329139"/>
                  </a:lnTo>
                  <a:lnTo>
                    <a:pt x="59084" y="329508"/>
                  </a:lnTo>
                  <a:lnTo>
                    <a:pt x="54539" y="318146"/>
                  </a:lnTo>
                  <a:lnTo>
                    <a:pt x="54539" y="309382"/>
                  </a:lnTo>
                  <a:lnTo>
                    <a:pt x="43394" y="298236"/>
                  </a:lnTo>
                  <a:lnTo>
                    <a:pt x="32032" y="282329"/>
                  </a:lnTo>
                  <a:lnTo>
                    <a:pt x="27487" y="270967"/>
                  </a:lnTo>
                  <a:lnTo>
                    <a:pt x="11580" y="250514"/>
                  </a:lnTo>
                  <a:lnTo>
                    <a:pt x="11580" y="244732"/>
                  </a:lnTo>
                  <a:lnTo>
                    <a:pt x="6818" y="238609"/>
                  </a:lnTo>
                  <a:lnTo>
                    <a:pt x="6818" y="228041"/>
                  </a:lnTo>
                  <a:lnTo>
                    <a:pt x="4762" y="223245"/>
                  </a:lnTo>
                  <a:lnTo>
                    <a:pt x="4888" y="222743"/>
                  </a:lnTo>
                  <a:lnTo>
                    <a:pt x="0" y="211340"/>
                  </a:lnTo>
                  <a:lnTo>
                    <a:pt x="6818" y="184070"/>
                  </a:lnTo>
                  <a:lnTo>
                    <a:pt x="15908" y="179525"/>
                  </a:lnTo>
                  <a:lnTo>
                    <a:pt x="31815" y="140893"/>
                  </a:lnTo>
                  <a:lnTo>
                    <a:pt x="65902" y="136348"/>
                  </a:lnTo>
                  <a:lnTo>
                    <a:pt x="70447" y="129531"/>
                  </a:lnTo>
                  <a:lnTo>
                    <a:pt x="74992" y="129531"/>
                  </a:lnTo>
                  <a:lnTo>
                    <a:pt x="86354" y="136348"/>
                  </a:lnTo>
                  <a:lnTo>
                    <a:pt x="134076" y="124986"/>
                  </a:lnTo>
                  <a:lnTo>
                    <a:pt x="145438" y="109079"/>
                  </a:lnTo>
                  <a:lnTo>
                    <a:pt x="167883" y="97856"/>
                  </a:lnTo>
                  <a:lnTo>
                    <a:pt x="166107" y="93714"/>
                  </a:lnTo>
                  <a:lnTo>
                    <a:pt x="166398" y="93598"/>
                  </a:lnTo>
                  <a:lnTo>
                    <a:pt x="161345" y="81809"/>
                  </a:lnTo>
                  <a:lnTo>
                    <a:pt x="172708" y="77264"/>
                  </a:lnTo>
                  <a:lnTo>
                    <a:pt x="209067" y="81809"/>
                  </a:lnTo>
                  <a:lnTo>
                    <a:pt x="243154" y="65902"/>
                  </a:lnTo>
                  <a:lnTo>
                    <a:pt x="268151" y="22725"/>
                  </a:lnTo>
                  <a:lnTo>
                    <a:pt x="290876"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2" name="Google Shape;702;p21"/>
            <p:cNvSpPr/>
            <p:nvPr/>
          </p:nvSpPr>
          <p:spPr>
            <a:xfrm>
              <a:off x="4633281" y="3563133"/>
              <a:ext cx="208093" cy="313763"/>
            </a:xfrm>
            <a:custGeom>
              <a:avLst/>
              <a:gdLst/>
              <a:ahLst/>
              <a:cxnLst/>
              <a:rect l="l" t="t" r="r" b="b"/>
              <a:pathLst>
                <a:path w="277458" h="418350" extrusionOk="0">
                  <a:moveTo>
                    <a:pt x="220430" y="0"/>
                  </a:moveTo>
                  <a:lnTo>
                    <a:pt x="223583" y="5406"/>
                  </a:lnTo>
                  <a:lnTo>
                    <a:pt x="225192" y="4762"/>
                  </a:lnTo>
                  <a:lnTo>
                    <a:pt x="241099" y="32032"/>
                  </a:lnTo>
                  <a:lnTo>
                    <a:pt x="241099" y="52484"/>
                  </a:lnTo>
                  <a:lnTo>
                    <a:pt x="241099" y="79753"/>
                  </a:lnTo>
                  <a:lnTo>
                    <a:pt x="257006" y="111568"/>
                  </a:lnTo>
                  <a:lnTo>
                    <a:pt x="241099" y="111568"/>
                  </a:lnTo>
                  <a:lnTo>
                    <a:pt x="229736" y="118385"/>
                  </a:lnTo>
                  <a:lnTo>
                    <a:pt x="207012" y="111568"/>
                  </a:lnTo>
                  <a:lnTo>
                    <a:pt x="202467" y="127475"/>
                  </a:lnTo>
                  <a:lnTo>
                    <a:pt x="220430" y="145438"/>
                  </a:lnTo>
                  <a:lnTo>
                    <a:pt x="236337" y="149983"/>
                  </a:lnTo>
                  <a:lnTo>
                    <a:pt x="237395" y="153687"/>
                  </a:lnTo>
                  <a:lnTo>
                    <a:pt x="241099" y="154745"/>
                  </a:lnTo>
                  <a:lnTo>
                    <a:pt x="245644" y="170652"/>
                  </a:lnTo>
                  <a:lnTo>
                    <a:pt x="257006" y="197921"/>
                  </a:lnTo>
                  <a:lnTo>
                    <a:pt x="250189" y="209284"/>
                  </a:lnTo>
                  <a:lnTo>
                    <a:pt x="234281" y="247916"/>
                  </a:lnTo>
                  <a:lnTo>
                    <a:pt x="225192" y="252461"/>
                  </a:lnTo>
                  <a:lnTo>
                    <a:pt x="218374" y="279730"/>
                  </a:lnTo>
                  <a:lnTo>
                    <a:pt x="225192" y="295637"/>
                  </a:lnTo>
                  <a:lnTo>
                    <a:pt x="225192" y="307000"/>
                  </a:lnTo>
                  <a:lnTo>
                    <a:pt x="241099" y="327452"/>
                  </a:lnTo>
                  <a:lnTo>
                    <a:pt x="245644" y="338814"/>
                  </a:lnTo>
                  <a:lnTo>
                    <a:pt x="255753" y="357011"/>
                  </a:lnTo>
                  <a:lnTo>
                    <a:pt x="268151" y="365867"/>
                  </a:lnTo>
                  <a:lnTo>
                    <a:pt x="268151" y="367227"/>
                  </a:lnTo>
                  <a:lnTo>
                    <a:pt x="272913" y="370629"/>
                  </a:lnTo>
                  <a:lnTo>
                    <a:pt x="272913" y="386536"/>
                  </a:lnTo>
                  <a:lnTo>
                    <a:pt x="277458" y="397898"/>
                  </a:lnTo>
                  <a:lnTo>
                    <a:pt x="272913" y="418350"/>
                  </a:lnTo>
                  <a:lnTo>
                    <a:pt x="245644" y="409260"/>
                  </a:lnTo>
                  <a:lnTo>
                    <a:pt x="218374" y="397898"/>
                  </a:lnTo>
                  <a:lnTo>
                    <a:pt x="170652" y="397898"/>
                  </a:lnTo>
                  <a:lnTo>
                    <a:pt x="166107" y="397898"/>
                  </a:lnTo>
                  <a:lnTo>
                    <a:pt x="143383" y="397898"/>
                  </a:lnTo>
                  <a:lnTo>
                    <a:pt x="122931" y="397898"/>
                  </a:lnTo>
                  <a:lnTo>
                    <a:pt x="107023" y="397898"/>
                  </a:lnTo>
                  <a:lnTo>
                    <a:pt x="47939" y="397898"/>
                  </a:lnTo>
                  <a:lnTo>
                    <a:pt x="48733" y="393136"/>
                  </a:lnTo>
                  <a:lnTo>
                    <a:pt x="43177" y="393136"/>
                  </a:lnTo>
                  <a:lnTo>
                    <a:pt x="47722" y="365867"/>
                  </a:lnTo>
                  <a:lnTo>
                    <a:pt x="34196" y="342679"/>
                  </a:lnTo>
                  <a:lnTo>
                    <a:pt x="20670" y="338814"/>
                  </a:lnTo>
                  <a:lnTo>
                    <a:pt x="17617" y="334541"/>
                  </a:lnTo>
                  <a:lnTo>
                    <a:pt x="15908" y="334052"/>
                  </a:lnTo>
                  <a:lnTo>
                    <a:pt x="4545" y="318145"/>
                  </a:lnTo>
                  <a:lnTo>
                    <a:pt x="0" y="311327"/>
                  </a:lnTo>
                  <a:lnTo>
                    <a:pt x="0" y="302238"/>
                  </a:lnTo>
                  <a:lnTo>
                    <a:pt x="9090" y="274968"/>
                  </a:lnTo>
                  <a:lnTo>
                    <a:pt x="24997" y="243154"/>
                  </a:lnTo>
                  <a:lnTo>
                    <a:pt x="36360" y="243154"/>
                  </a:lnTo>
                  <a:lnTo>
                    <a:pt x="59084" y="215884"/>
                  </a:lnTo>
                  <a:lnTo>
                    <a:pt x="68174" y="215884"/>
                  </a:lnTo>
                  <a:lnTo>
                    <a:pt x="90899" y="231791"/>
                  </a:lnTo>
                  <a:lnTo>
                    <a:pt x="118169" y="220429"/>
                  </a:lnTo>
                  <a:lnTo>
                    <a:pt x="122713" y="204522"/>
                  </a:lnTo>
                  <a:lnTo>
                    <a:pt x="127258" y="188615"/>
                  </a:lnTo>
                  <a:lnTo>
                    <a:pt x="134076" y="165890"/>
                  </a:lnTo>
                  <a:lnTo>
                    <a:pt x="154528" y="156800"/>
                  </a:lnTo>
                  <a:lnTo>
                    <a:pt x="161345" y="129531"/>
                  </a:lnTo>
                  <a:lnTo>
                    <a:pt x="170435" y="118168"/>
                  </a:lnTo>
                  <a:lnTo>
                    <a:pt x="177253" y="102261"/>
                  </a:lnTo>
                  <a:lnTo>
                    <a:pt x="181798" y="74991"/>
                  </a:lnTo>
                  <a:lnTo>
                    <a:pt x="213612" y="47722"/>
                  </a:lnTo>
                  <a:lnTo>
                    <a:pt x="213612" y="38632"/>
                  </a:lnTo>
                  <a:lnTo>
                    <a:pt x="219651" y="28568"/>
                  </a:lnTo>
                  <a:lnTo>
                    <a:pt x="207012" y="20669"/>
                  </a:lnTo>
                  <a:lnTo>
                    <a:pt x="207791" y="19371"/>
                  </a:lnTo>
                  <a:lnTo>
                    <a:pt x="202250" y="15907"/>
                  </a:lnTo>
                  <a:lnTo>
                    <a:pt x="209067"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3" name="Google Shape;703;p21"/>
            <p:cNvSpPr/>
            <p:nvPr/>
          </p:nvSpPr>
          <p:spPr>
            <a:xfrm>
              <a:off x="4471367" y="3534159"/>
              <a:ext cx="332592" cy="274726"/>
            </a:xfrm>
            <a:custGeom>
              <a:avLst/>
              <a:gdLst/>
              <a:ahLst/>
              <a:cxnLst/>
              <a:rect l="l" t="t" r="r" b="b"/>
              <a:pathLst>
                <a:path w="443456" h="366302" extrusionOk="0">
                  <a:moveTo>
                    <a:pt x="102261" y="0"/>
                  </a:moveTo>
                  <a:lnTo>
                    <a:pt x="138621" y="18180"/>
                  </a:lnTo>
                  <a:lnTo>
                    <a:pt x="149983" y="27270"/>
                  </a:lnTo>
                  <a:lnTo>
                    <a:pt x="165890" y="27270"/>
                  </a:lnTo>
                  <a:lnTo>
                    <a:pt x="188615" y="22725"/>
                  </a:lnTo>
                  <a:lnTo>
                    <a:pt x="231792" y="38632"/>
                  </a:lnTo>
                  <a:lnTo>
                    <a:pt x="252244" y="38632"/>
                  </a:lnTo>
                  <a:lnTo>
                    <a:pt x="274968" y="22725"/>
                  </a:lnTo>
                  <a:lnTo>
                    <a:pt x="295420" y="27270"/>
                  </a:lnTo>
                  <a:lnTo>
                    <a:pt x="299965" y="18180"/>
                  </a:lnTo>
                  <a:lnTo>
                    <a:pt x="322690" y="22725"/>
                  </a:lnTo>
                  <a:lnTo>
                    <a:pt x="354505" y="34087"/>
                  </a:lnTo>
                  <a:lnTo>
                    <a:pt x="381774" y="11363"/>
                  </a:lnTo>
                  <a:lnTo>
                    <a:pt x="393136" y="11363"/>
                  </a:lnTo>
                  <a:lnTo>
                    <a:pt x="397648" y="20887"/>
                  </a:lnTo>
                  <a:lnTo>
                    <a:pt x="400279" y="20887"/>
                  </a:lnTo>
                  <a:lnTo>
                    <a:pt x="416220" y="54540"/>
                  </a:lnTo>
                  <a:lnTo>
                    <a:pt x="418134" y="54540"/>
                  </a:lnTo>
                  <a:lnTo>
                    <a:pt x="436313" y="65902"/>
                  </a:lnTo>
                  <a:lnTo>
                    <a:pt x="434105" y="69582"/>
                  </a:lnTo>
                  <a:lnTo>
                    <a:pt x="443456" y="75426"/>
                  </a:lnTo>
                  <a:lnTo>
                    <a:pt x="436639" y="86788"/>
                  </a:lnTo>
                  <a:lnTo>
                    <a:pt x="436639" y="95878"/>
                  </a:lnTo>
                  <a:lnTo>
                    <a:pt x="404824" y="123148"/>
                  </a:lnTo>
                  <a:lnTo>
                    <a:pt x="400279" y="150417"/>
                  </a:lnTo>
                  <a:lnTo>
                    <a:pt x="393462" y="166325"/>
                  </a:lnTo>
                  <a:lnTo>
                    <a:pt x="384372" y="177687"/>
                  </a:lnTo>
                  <a:lnTo>
                    <a:pt x="377555" y="204957"/>
                  </a:lnTo>
                  <a:lnTo>
                    <a:pt x="357103" y="214047"/>
                  </a:lnTo>
                  <a:lnTo>
                    <a:pt x="350285" y="236771"/>
                  </a:lnTo>
                  <a:lnTo>
                    <a:pt x="345740" y="252679"/>
                  </a:lnTo>
                  <a:lnTo>
                    <a:pt x="341195" y="268586"/>
                  </a:lnTo>
                  <a:lnTo>
                    <a:pt x="313926" y="279948"/>
                  </a:lnTo>
                  <a:lnTo>
                    <a:pt x="291201" y="264041"/>
                  </a:lnTo>
                  <a:lnTo>
                    <a:pt x="282111" y="264041"/>
                  </a:lnTo>
                  <a:lnTo>
                    <a:pt x="259387" y="284493"/>
                  </a:lnTo>
                  <a:lnTo>
                    <a:pt x="248024" y="284493"/>
                  </a:lnTo>
                  <a:lnTo>
                    <a:pt x="232117" y="323125"/>
                  </a:lnTo>
                  <a:lnTo>
                    <a:pt x="223027" y="350395"/>
                  </a:lnTo>
                  <a:lnTo>
                    <a:pt x="179850" y="359485"/>
                  </a:lnTo>
                  <a:lnTo>
                    <a:pt x="168488" y="359485"/>
                  </a:lnTo>
                  <a:lnTo>
                    <a:pt x="152581" y="366302"/>
                  </a:lnTo>
                  <a:lnTo>
                    <a:pt x="125311" y="366302"/>
                  </a:lnTo>
                  <a:lnTo>
                    <a:pt x="104859" y="343578"/>
                  </a:lnTo>
                  <a:lnTo>
                    <a:pt x="103628" y="340622"/>
                  </a:lnTo>
                  <a:lnTo>
                    <a:pt x="97716" y="334054"/>
                  </a:lnTo>
                  <a:lnTo>
                    <a:pt x="88360" y="311599"/>
                  </a:lnTo>
                  <a:lnTo>
                    <a:pt x="66227" y="291311"/>
                  </a:lnTo>
                  <a:lnTo>
                    <a:pt x="38958" y="291311"/>
                  </a:lnTo>
                  <a:lnTo>
                    <a:pt x="7143" y="291311"/>
                  </a:lnTo>
                  <a:lnTo>
                    <a:pt x="7143" y="281787"/>
                  </a:lnTo>
                  <a:lnTo>
                    <a:pt x="0" y="281787"/>
                  </a:lnTo>
                  <a:lnTo>
                    <a:pt x="0" y="227247"/>
                  </a:lnTo>
                  <a:lnTo>
                    <a:pt x="0" y="199978"/>
                  </a:lnTo>
                  <a:lnTo>
                    <a:pt x="4545" y="179525"/>
                  </a:lnTo>
                  <a:lnTo>
                    <a:pt x="15907" y="168163"/>
                  </a:lnTo>
                  <a:lnTo>
                    <a:pt x="38632" y="140893"/>
                  </a:lnTo>
                  <a:lnTo>
                    <a:pt x="31815" y="129531"/>
                  </a:lnTo>
                  <a:lnTo>
                    <a:pt x="43177" y="120441"/>
                  </a:lnTo>
                  <a:lnTo>
                    <a:pt x="31815" y="97717"/>
                  </a:lnTo>
                  <a:lnTo>
                    <a:pt x="31815" y="81809"/>
                  </a:lnTo>
                  <a:lnTo>
                    <a:pt x="38632" y="49995"/>
                  </a:lnTo>
                  <a:lnTo>
                    <a:pt x="47722" y="34087"/>
                  </a:lnTo>
                  <a:lnTo>
                    <a:pt x="54539" y="11363"/>
                  </a:lnTo>
                  <a:lnTo>
                    <a:pt x="59084" y="6817"/>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4" name="Google Shape;704;p21"/>
            <p:cNvSpPr/>
            <p:nvPr/>
          </p:nvSpPr>
          <p:spPr>
            <a:xfrm>
              <a:off x="4418533" y="3583585"/>
              <a:ext cx="88789" cy="168731"/>
            </a:xfrm>
            <a:custGeom>
              <a:avLst/>
              <a:gdLst/>
              <a:ahLst/>
              <a:cxnLst/>
              <a:rect l="l" t="t" r="r" b="b"/>
              <a:pathLst>
                <a:path w="118385" h="224975" extrusionOk="0">
                  <a:moveTo>
                    <a:pt x="59084" y="0"/>
                  </a:moveTo>
                  <a:lnTo>
                    <a:pt x="63846" y="0"/>
                  </a:lnTo>
                  <a:lnTo>
                    <a:pt x="74991" y="0"/>
                  </a:lnTo>
                  <a:lnTo>
                    <a:pt x="79753" y="0"/>
                  </a:lnTo>
                  <a:lnTo>
                    <a:pt x="107023" y="20453"/>
                  </a:lnTo>
                  <a:lnTo>
                    <a:pt x="107023" y="31815"/>
                  </a:lnTo>
                  <a:lnTo>
                    <a:pt x="118385" y="54540"/>
                  </a:lnTo>
                  <a:lnTo>
                    <a:pt x="107023" y="70447"/>
                  </a:lnTo>
                  <a:lnTo>
                    <a:pt x="113840" y="79537"/>
                  </a:lnTo>
                  <a:lnTo>
                    <a:pt x="91116" y="102262"/>
                  </a:lnTo>
                  <a:lnTo>
                    <a:pt x="79753" y="113624"/>
                  </a:lnTo>
                  <a:lnTo>
                    <a:pt x="75209" y="138621"/>
                  </a:lnTo>
                  <a:lnTo>
                    <a:pt x="75209" y="161346"/>
                  </a:lnTo>
                  <a:lnTo>
                    <a:pt x="75209" y="220430"/>
                  </a:lnTo>
                  <a:lnTo>
                    <a:pt x="43394" y="224975"/>
                  </a:lnTo>
                  <a:lnTo>
                    <a:pt x="43230" y="224318"/>
                  </a:lnTo>
                  <a:lnTo>
                    <a:pt x="38632" y="224975"/>
                  </a:lnTo>
                  <a:lnTo>
                    <a:pt x="31815" y="197706"/>
                  </a:lnTo>
                  <a:lnTo>
                    <a:pt x="31815" y="113624"/>
                  </a:lnTo>
                  <a:lnTo>
                    <a:pt x="22725" y="106807"/>
                  </a:lnTo>
                  <a:lnTo>
                    <a:pt x="22725" y="86354"/>
                  </a:lnTo>
                  <a:lnTo>
                    <a:pt x="11363" y="74992"/>
                  </a:lnTo>
                  <a:lnTo>
                    <a:pt x="0" y="63630"/>
                  </a:lnTo>
                  <a:lnTo>
                    <a:pt x="6818" y="43177"/>
                  </a:lnTo>
                  <a:lnTo>
                    <a:pt x="11580" y="43177"/>
                  </a:lnTo>
                  <a:lnTo>
                    <a:pt x="15907" y="43177"/>
                  </a:lnTo>
                  <a:lnTo>
                    <a:pt x="22725" y="27270"/>
                  </a:lnTo>
                  <a:lnTo>
                    <a:pt x="43177" y="20453"/>
                  </a:lnTo>
                  <a:lnTo>
                    <a:pt x="49994"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5" name="Google Shape;705;p21"/>
            <p:cNvSpPr/>
            <p:nvPr/>
          </p:nvSpPr>
          <p:spPr>
            <a:xfrm>
              <a:off x="4394672" y="3615967"/>
              <a:ext cx="58193" cy="141461"/>
            </a:xfrm>
            <a:custGeom>
              <a:avLst/>
              <a:gdLst/>
              <a:ahLst/>
              <a:cxnLst/>
              <a:rect l="l" t="t" r="r" b="b"/>
              <a:pathLst>
                <a:path w="77590" h="188615" extrusionOk="0">
                  <a:moveTo>
                    <a:pt x="0" y="0"/>
                  </a:moveTo>
                  <a:lnTo>
                    <a:pt x="7143" y="0"/>
                  </a:lnTo>
                  <a:lnTo>
                    <a:pt x="38632" y="0"/>
                  </a:lnTo>
                  <a:lnTo>
                    <a:pt x="45775" y="0"/>
                  </a:lnTo>
                  <a:lnTo>
                    <a:pt x="38958" y="20452"/>
                  </a:lnTo>
                  <a:lnTo>
                    <a:pt x="50320" y="31815"/>
                  </a:lnTo>
                  <a:lnTo>
                    <a:pt x="61683" y="43177"/>
                  </a:lnTo>
                  <a:lnTo>
                    <a:pt x="61683" y="63629"/>
                  </a:lnTo>
                  <a:lnTo>
                    <a:pt x="70773" y="70447"/>
                  </a:lnTo>
                  <a:lnTo>
                    <a:pt x="66228" y="154528"/>
                  </a:lnTo>
                  <a:lnTo>
                    <a:pt x="77590" y="177253"/>
                  </a:lnTo>
                  <a:lnTo>
                    <a:pt x="50320" y="188615"/>
                  </a:lnTo>
                  <a:lnTo>
                    <a:pt x="48219" y="186514"/>
                  </a:lnTo>
                  <a:lnTo>
                    <a:pt x="43177" y="188615"/>
                  </a:lnTo>
                  <a:lnTo>
                    <a:pt x="31815" y="177253"/>
                  </a:lnTo>
                  <a:lnTo>
                    <a:pt x="22725" y="149983"/>
                  </a:lnTo>
                  <a:lnTo>
                    <a:pt x="22725" y="134076"/>
                  </a:lnTo>
                  <a:lnTo>
                    <a:pt x="27270" y="95444"/>
                  </a:lnTo>
                  <a:lnTo>
                    <a:pt x="15908" y="86354"/>
                  </a:lnTo>
                  <a:lnTo>
                    <a:pt x="15908" y="59084"/>
                  </a:lnTo>
                  <a:lnTo>
                    <a:pt x="15908" y="31815"/>
                  </a:lnTo>
                  <a:lnTo>
                    <a:pt x="0"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6" name="Google Shape;706;p21"/>
            <p:cNvSpPr/>
            <p:nvPr/>
          </p:nvSpPr>
          <p:spPr>
            <a:xfrm>
              <a:off x="4306046" y="3615967"/>
              <a:ext cx="122795" cy="173843"/>
            </a:xfrm>
            <a:custGeom>
              <a:avLst/>
              <a:gdLst/>
              <a:ahLst/>
              <a:cxnLst/>
              <a:rect l="l" t="t" r="r" b="b"/>
              <a:pathLst>
                <a:path w="163727" h="231791" extrusionOk="0">
                  <a:moveTo>
                    <a:pt x="74992" y="0"/>
                  </a:moveTo>
                  <a:lnTo>
                    <a:pt x="75468" y="136"/>
                  </a:lnTo>
                  <a:lnTo>
                    <a:pt x="77373" y="0"/>
                  </a:lnTo>
                  <a:lnTo>
                    <a:pt x="91891" y="4148"/>
                  </a:lnTo>
                  <a:lnTo>
                    <a:pt x="102262" y="0"/>
                  </a:lnTo>
                  <a:lnTo>
                    <a:pt x="104643" y="0"/>
                  </a:lnTo>
                  <a:lnTo>
                    <a:pt x="122714" y="0"/>
                  </a:lnTo>
                  <a:lnTo>
                    <a:pt x="125095" y="0"/>
                  </a:lnTo>
                  <a:lnTo>
                    <a:pt x="120550" y="11363"/>
                  </a:lnTo>
                  <a:lnTo>
                    <a:pt x="136457" y="31815"/>
                  </a:lnTo>
                  <a:lnTo>
                    <a:pt x="136457" y="59084"/>
                  </a:lnTo>
                  <a:lnTo>
                    <a:pt x="143275" y="86354"/>
                  </a:lnTo>
                  <a:lnTo>
                    <a:pt x="147820" y="102261"/>
                  </a:lnTo>
                  <a:lnTo>
                    <a:pt x="143275" y="134075"/>
                  </a:lnTo>
                  <a:lnTo>
                    <a:pt x="147820" y="149983"/>
                  </a:lnTo>
                  <a:lnTo>
                    <a:pt x="152365" y="177252"/>
                  </a:lnTo>
                  <a:lnTo>
                    <a:pt x="163727" y="188614"/>
                  </a:lnTo>
                  <a:lnTo>
                    <a:pt x="104643" y="209067"/>
                  </a:lnTo>
                  <a:lnTo>
                    <a:pt x="84190" y="220429"/>
                  </a:lnTo>
                  <a:lnTo>
                    <a:pt x="50103" y="231791"/>
                  </a:lnTo>
                  <a:lnTo>
                    <a:pt x="48954" y="231381"/>
                  </a:lnTo>
                  <a:lnTo>
                    <a:pt x="47722" y="231791"/>
                  </a:lnTo>
                  <a:lnTo>
                    <a:pt x="15908" y="220429"/>
                  </a:lnTo>
                  <a:lnTo>
                    <a:pt x="15908" y="209067"/>
                  </a:lnTo>
                  <a:lnTo>
                    <a:pt x="0" y="177252"/>
                  </a:lnTo>
                  <a:lnTo>
                    <a:pt x="11363" y="134075"/>
                  </a:lnTo>
                  <a:lnTo>
                    <a:pt x="27270" y="106806"/>
                  </a:lnTo>
                  <a:lnTo>
                    <a:pt x="15908" y="52267"/>
                  </a:lnTo>
                  <a:lnTo>
                    <a:pt x="11363" y="27270"/>
                  </a:lnTo>
                  <a:lnTo>
                    <a:pt x="11363"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7" name="Google Shape;707;p21"/>
            <p:cNvSpPr/>
            <p:nvPr/>
          </p:nvSpPr>
          <p:spPr>
            <a:xfrm>
              <a:off x="4246394" y="3498368"/>
              <a:ext cx="214993" cy="167515"/>
            </a:xfrm>
            <a:custGeom>
              <a:avLst/>
              <a:gdLst/>
              <a:ahLst/>
              <a:cxnLst/>
              <a:rect l="l" t="t" r="r" b="b"/>
              <a:pathLst>
                <a:path w="286657" h="223353" extrusionOk="0">
                  <a:moveTo>
                    <a:pt x="181798" y="0"/>
                  </a:moveTo>
                  <a:lnTo>
                    <a:pt x="193160" y="11362"/>
                  </a:lnTo>
                  <a:lnTo>
                    <a:pt x="213613" y="6817"/>
                  </a:lnTo>
                  <a:lnTo>
                    <a:pt x="213613" y="22691"/>
                  </a:lnTo>
                  <a:lnTo>
                    <a:pt x="220756" y="21104"/>
                  </a:lnTo>
                  <a:lnTo>
                    <a:pt x="220756" y="41556"/>
                  </a:lnTo>
                  <a:lnTo>
                    <a:pt x="220756" y="51749"/>
                  </a:lnTo>
                  <a:lnTo>
                    <a:pt x="236337" y="70447"/>
                  </a:lnTo>
                  <a:lnTo>
                    <a:pt x="236337" y="76161"/>
                  </a:lnTo>
                  <a:lnTo>
                    <a:pt x="243480" y="84733"/>
                  </a:lnTo>
                  <a:lnTo>
                    <a:pt x="243480" y="88234"/>
                  </a:lnTo>
                  <a:lnTo>
                    <a:pt x="279514" y="97716"/>
                  </a:lnTo>
                  <a:lnTo>
                    <a:pt x="279514" y="110123"/>
                  </a:lnTo>
                  <a:lnTo>
                    <a:pt x="286657" y="112002"/>
                  </a:lnTo>
                  <a:lnTo>
                    <a:pt x="286657" y="132455"/>
                  </a:lnTo>
                  <a:lnTo>
                    <a:pt x="279840" y="148362"/>
                  </a:lnTo>
                  <a:lnTo>
                    <a:pt x="259388" y="148362"/>
                  </a:lnTo>
                  <a:lnTo>
                    <a:pt x="252570" y="164269"/>
                  </a:lnTo>
                  <a:lnTo>
                    <a:pt x="243480" y="171086"/>
                  </a:lnTo>
                  <a:lnTo>
                    <a:pt x="209393" y="171086"/>
                  </a:lnTo>
                  <a:lnTo>
                    <a:pt x="188941" y="164269"/>
                  </a:lnTo>
                  <a:lnTo>
                    <a:pt x="177579" y="171086"/>
                  </a:lnTo>
                  <a:lnTo>
                    <a:pt x="161671" y="171086"/>
                  </a:lnTo>
                  <a:lnTo>
                    <a:pt x="102587" y="171086"/>
                  </a:lnTo>
                  <a:lnTo>
                    <a:pt x="98042" y="191539"/>
                  </a:lnTo>
                  <a:lnTo>
                    <a:pt x="102587" y="218808"/>
                  </a:lnTo>
                  <a:lnTo>
                    <a:pt x="75317" y="214263"/>
                  </a:lnTo>
                  <a:lnTo>
                    <a:pt x="59410" y="214263"/>
                  </a:lnTo>
                  <a:lnTo>
                    <a:pt x="48048" y="223353"/>
                  </a:lnTo>
                  <a:lnTo>
                    <a:pt x="32140" y="214263"/>
                  </a:lnTo>
                  <a:lnTo>
                    <a:pt x="27595" y="202901"/>
                  </a:lnTo>
                  <a:lnTo>
                    <a:pt x="7143" y="198356"/>
                  </a:lnTo>
                  <a:lnTo>
                    <a:pt x="7143" y="185658"/>
                  </a:lnTo>
                  <a:lnTo>
                    <a:pt x="0" y="184070"/>
                  </a:lnTo>
                  <a:lnTo>
                    <a:pt x="0" y="156800"/>
                  </a:lnTo>
                  <a:lnTo>
                    <a:pt x="9090" y="145438"/>
                  </a:lnTo>
                  <a:lnTo>
                    <a:pt x="9090" y="129531"/>
                  </a:lnTo>
                  <a:lnTo>
                    <a:pt x="36360" y="97716"/>
                  </a:lnTo>
                  <a:lnTo>
                    <a:pt x="40905" y="74992"/>
                  </a:lnTo>
                  <a:lnTo>
                    <a:pt x="52267" y="65902"/>
                  </a:lnTo>
                  <a:lnTo>
                    <a:pt x="68174" y="70447"/>
                  </a:lnTo>
                  <a:lnTo>
                    <a:pt x="84082" y="59084"/>
                  </a:lnTo>
                  <a:lnTo>
                    <a:pt x="90899" y="47722"/>
                  </a:lnTo>
                  <a:lnTo>
                    <a:pt x="118169" y="38632"/>
                  </a:lnTo>
                  <a:lnTo>
                    <a:pt x="127259" y="22725"/>
                  </a:lnTo>
                  <a:lnTo>
                    <a:pt x="161346" y="681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8" name="Google Shape;708;p21"/>
            <p:cNvSpPr/>
            <p:nvPr/>
          </p:nvSpPr>
          <p:spPr>
            <a:xfrm>
              <a:off x="4905976" y="2591654"/>
              <a:ext cx="59979" cy="63062"/>
            </a:xfrm>
            <a:custGeom>
              <a:avLst/>
              <a:gdLst/>
              <a:ahLst/>
              <a:cxnLst/>
              <a:rect l="l" t="t" r="r" b="b"/>
              <a:pathLst>
                <a:path w="79972" h="84082" extrusionOk="0">
                  <a:moveTo>
                    <a:pt x="27270" y="0"/>
                  </a:moveTo>
                  <a:lnTo>
                    <a:pt x="32562" y="4234"/>
                  </a:lnTo>
                  <a:lnTo>
                    <a:pt x="36795" y="0"/>
                  </a:lnTo>
                  <a:lnTo>
                    <a:pt x="48157" y="9090"/>
                  </a:lnTo>
                  <a:lnTo>
                    <a:pt x="52702" y="15908"/>
                  </a:lnTo>
                  <a:lnTo>
                    <a:pt x="64065" y="20453"/>
                  </a:lnTo>
                  <a:lnTo>
                    <a:pt x="79972" y="31815"/>
                  </a:lnTo>
                  <a:lnTo>
                    <a:pt x="75427" y="36360"/>
                  </a:lnTo>
                  <a:lnTo>
                    <a:pt x="68610" y="47722"/>
                  </a:lnTo>
                  <a:lnTo>
                    <a:pt x="59520" y="52267"/>
                  </a:lnTo>
                  <a:lnTo>
                    <a:pt x="59520" y="46997"/>
                  </a:lnTo>
                  <a:lnTo>
                    <a:pt x="59085" y="47722"/>
                  </a:lnTo>
                  <a:lnTo>
                    <a:pt x="52307" y="51111"/>
                  </a:lnTo>
                  <a:lnTo>
                    <a:pt x="36795" y="68175"/>
                  </a:lnTo>
                  <a:lnTo>
                    <a:pt x="43613" y="84082"/>
                  </a:lnTo>
                  <a:lnTo>
                    <a:pt x="32250" y="79537"/>
                  </a:lnTo>
                  <a:lnTo>
                    <a:pt x="31974" y="79151"/>
                  </a:lnTo>
                  <a:lnTo>
                    <a:pt x="34088" y="84082"/>
                  </a:lnTo>
                  <a:lnTo>
                    <a:pt x="22725" y="79537"/>
                  </a:lnTo>
                  <a:lnTo>
                    <a:pt x="11363" y="63630"/>
                  </a:lnTo>
                  <a:lnTo>
                    <a:pt x="0" y="52267"/>
                  </a:lnTo>
                  <a:lnTo>
                    <a:pt x="0" y="43177"/>
                  </a:lnTo>
                  <a:lnTo>
                    <a:pt x="6817" y="15908"/>
                  </a:lnTo>
                  <a:lnTo>
                    <a:pt x="22725"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09" name="Google Shape;709;p21"/>
            <p:cNvSpPr/>
            <p:nvPr/>
          </p:nvSpPr>
          <p:spPr>
            <a:xfrm>
              <a:off x="4912467" y="2489393"/>
              <a:ext cx="119631" cy="149983"/>
            </a:xfrm>
            <a:custGeom>
              <a:avLst/>
              <a:gdLst/>
              <a:ahLst/>
              <a:cxnLst/>
              <a:rect l="l" t="t" r="r" b="b"/>
              <a:pathLst>
                <a:path w="159508" h="199977" extrusionOk="0">
                  <a:moveTo>
                    <a:pt x="24997" y="0"/>
                  </a:moveTo>
                  <a:lnTo>
                    <a:pt x="34522" y="0"/>
                  </a:lnTo>
                  <a:lnTo>
                    <a:pt x="47722" y="0"/>
                  </a:lnTo>
                  <a:lnTo>
                    <a:pt x="57247" y="0"/>
                  </a:lnTo>
                  <a:lnTo>
                    <a:pt x="77699" y="22725"/>
                  </a:lnTo>
                  <a:lnTo>
                    <a:pt x="77699" y="38632"/>
                  </a:lnTo>
                  <a:lnTo>
                    <a:pt x="104969" y="54539"/>
                  </a:lnTo>
                  <a:lnTo>
                    <a:pt x="104969" y="70447"/>
                  </a:lnTo>
                  <a:lnTo>
                    <a:pt x="122091" y="82432"/>
                  </a:lnTo>
                  <a:lnTo>
                    <a:pt x="127259" y="77264"/>
                  </a:lnTo>
                  <a:lnTo>
                    <a:pt x="134062" y="79985"/>
                  </a:lnTo>
                  <a:lnTo>
                    <a:pt x="136784" y="77264"/>
                  </a:lnTo>
                  <a:lnTo>
                    <a:pt x="148146" y="81809"/>
                  </a:lnTo>
                  <a:lnTo>
                    <a:pt x="136784" y="93171"/>
                  </a:lnTo>
                  <a:lnTo>
                    <a:pt x="148146" y="102261"/>
                  </a:lnTo>
                  <a:lnTo>
                    <a:pt x="136784" y="113623"/>
                  </a:lnTo>
                  <a:lnTo>
                    <a:pt x="136784" y="129531"/>
                  </a:lnTo>
                  <a:lnTo>
                    <a:pt x="159508" y="152255"/>
                  </a:lnTo>
                  <a:lnTo>
                    <a:pt x="143601" y="168163"/>
                  </a:lnTo>
                  <a:lnTo>
                    <a:pt x="136784" y="184070"/>
                  </a:lnTo>
                  <a:lnTo>
                    <a:pt x="143601" y="188615"/>
                  </a:lnTo>
                  <a:lnTo>
                    <a:pt x="136784" y="199977"/>
                  </a:lnTo>
                  <a:lnTo>
                    <a:pt x="127259" y="199977"/>
                  </a:lnTo>
                  <a:lnTo>
                    <a:pt x="120876" y="199977"/>
                  </a:lnTo>
                  <a:lnTo>
                    <a:pt x="111351" y="199977"/>
                  </a:lnTo>
                  <a:lnTo>
                    <a:pt x="104969" y="199977"/>
                  </a:lnTo>
                  <a:lnTo>
                    <a:pt x="95444" y="199977"/>
                  </a:lnTo>
                  <a:lnTo>
                    <a:pt x="99989" y="188615"/>
                  </a:lnTo>
                  <a:lnTo>
                    <a:pt x="106806" y="179525"/>
                  </a:lnTo>
                  <a:lnTo>
                    <a:pt x="99989" y="179525"/>
                  </a:lnTo>
                  <a:lnTo>
                    <a:pt x="90899" y="172708"/>
                  </a:lnTo>
                  <a:lnTo>
                    <a:pt x="84082" y="168163"/>
                  </a:lnTo>
                  <a:lnTo>
                    <a:pt x="79537" y="161345"/>
                  </a:lnTo>
                  <a:lnTo>
                    <a:pt x="74992" y="156800"/>
                  </a:lnTo>
                  <a:lnTo>
                    <a:pt x="72357" y="155044"/>
                  </a:lnTo>
                  <a:lnTo>
                    <a:pt x="68609" y="168163"/>
                  </a:lnTo>
                  <a:lnTo>
                    <a:pt x="57247" y="172708"/>
                  </a:lnTo>
                  <a:lnTo>
                    <a:pt x="61792" y="168163"/>
                  </a:lnTo>
                  <a:lnTo>
                    <a:pt x="59543" y="166556"/>
                  </a:lnTo>
                  <a:lnTo>
                    <a:pt x="59084" y="168163"/>
                  </a:lnTo>
                  <a:lnTo>
                    <a:pt x="47722" y="172708"/>
                  </a:lnTo>
                  <a:lnTo>
                    <a:pt x="52267" y="168163"/>
                  </a:lnTo>
                  <a:lnTo>
                    <a:pt x="36360" y="156800"/>
                  </a:lnTo>
                  <a:lnTo>
                    <a:pt x="24997" y="152255"/>
                  </a:lnTo>
                  <a:lnTo>
                    <a:pt x="20452" y="145438"/>
                  </a:lnTo>
                  <a:lnTo>
                    <a:pt x="9090" y="136348"/>
                  </a:lnTo>
                  <a:lnTo>
                    <a:pt x="18615" y="136348"/>
                  </a:lnTo>
                  <a:lnTo>
                    <a:pt x="20452" y="136348"/>
                  </a:lnTo>
                  <a:lnTo>
                    <a:pt x="24997" y="109078"/>
                  </a:lnTo>
                  <a:lnTo>
                    <a:pt x="9090" y="93171"/>
                  </a:lnTo>
                  <a:lnTo>
                    <a:pt x="15908" y="70447"/>
                  </a:lnTo>
                  <a:lnTo>
                    <a:pt x="14070" y="70447"/>
                  </a:lnTo>
                  <a:lnTo>
                    <a:pt x="4545" y="70447"/>
                  </a:lnTo>
                  <a:lnTo>
                    <a:pt x="15908" y="49994"/>
                  </a:lnTo>
                  <a:lnTo>
                    <a:pt x="4545" y="34087"/>
                  </a:lnTo>
                  <a:lnTo>
                    <a:pt x="0" y="113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0" name="Google Shape;710;p21"/>
            <p:cNvSpPr/>
            <p:nvPr/>
          </p:nvSpPr>
          <p:spPr>
            <a:xfrm>
              <a:off x="5035507" y="2049672"/>
              <a:ext cx="267827" cy="226678"/>
            </a:xfrm>
            <a:custGeom>
              <a:avLst/>
              <a:gdLst/>
              <a:ahLst/>
              <a:cxnLst/>
              <a:rect l="l" t="t" r="r" b="b"/>
              <a:pathLst>
                <a:path w="357103" h="302238" extrusionOk="0">
                  <a:moveTo>
                    <a:pt x="184079" y="0"/>
                  </a:moveTo>
                  <a:lnTo>
                    <a:pt x="188461" y="1949"/>
                  </a:lnTo>
                  <a:lnTo>
                    <a:pt x="191223" y="0"/>
                  </a:lnTo>
                  <a:lnTo>
                    <a:pt x="232133" y="18195"/>
                  </a:lnTo>
                  <a:lnTo>
                    <a:pt x="237816" y="31502"/>
                  </a:lnTo>
                  <a:lnTo>
                    <a:pt x="247701" y="27262"/>
                  </a:lnTo>
                  <a:lnTo>
                    <a:pt x="251939" y="28508"/>
                  </a:lnTo>
                  <a:lnTo>
                    <a:pt x="254845" y="27262"/>
                  </a:lnTo>
                  <a:lnTo>
                    <a:pt x="293481" y="38626"/>
                  </a:lnTo>
                  <a:cubicBezTo>
                    <a:pt x="294986" y="49235"/>
                    <a:pt x="296525" y="59843"/>
                    <a:pt x="298030" y="70452"/>
                  </a:cubicBezTo>
                  <a:lnTo>
                    <a:pt x="286656" y="86350"/>
                  </a:lnTo>
                  <a:lnTo>
                    <a:pt x="313918" y="129539"/>
                  </a:lnTo>
                  <a:lnTo>
                    <a:pt x="325292" y="140903"/>
                  </a:lnTo>
                  <a:lnTo>
                    <a:pt x="325292" y="152268"/>
                  </a:lnTo>
                  <a:lnTo>
                    <a:pt x="345730" y="161335"/>
                  </a:lnTo>
                  <a:lnTo>
                    <a:pt x="357103" y="179530"/>
                  </a:lnTo>
                  <a:lnTo>
                    <a:pt x="345730" y="195427"/>
                  </a:lnTo>
                  <a:lnTo>
                    <a:pt x="335336" y="202923"/>
                  </a:lnTo>
                  <a:lnTo>
                    <a:pt x="329159" y="202225"/>
                  </a:lnTo>
                  <a:lnTo>
                    <a:pt x="328192" y="202923"/>
                  </a:lnTo>
                  <a:lnTo>
                    <a:pt x="310162" y="200887"/>
                  </a:lnTo>
                  <a:lnTo>
                    <a:pt x="316403" y="207940"/>
                  </a:lnTo>
                  <a:cubicBezTo>
                    <a:pt x="319544" y="210592"/>
                    <a:pt x="322685" y="213244"/>
                    <a:pt x="323437" y="215889"/>
                  </a:cubicBezTo>
                  <a:cubicBezTo>
                    <a:pt x="327217" y="228764"/>
                    <a:pt x="321512" y="241639"/>
                    <a:pt x="325292" y="254515"/>
                  </a:cubicBezTo>
                  <a:lnTo>
                    <a:pt x="293481" y="259048"/>
                  </a:lnTo>
                  <a:lnTo>
                    <a:pt x="282107" y="274976"/>
                  </a:lnTo>
                  <a:lnTo>
                    <a:pt x="282107" y="302238"/>
                  </a:lnTo>
                  <a:lnTo>
                    <a:pt x="274963" y="300200"/>
                  </a:lnTo>
                  <a:lnTo>
                    <a:pt x="274963" y="302238"/>
                  </a:lnTo>
                  <a:lnTo>
                    <a:pt x="259075" y="297705"/>
                  </a:lnTo>
                  <a:lnTo>
                    <a:pt x="232133" y="297705"/>
                  </a:lnTo>
                  <a:lnTo>
                    <a:pt x="224989" y="297705"/>
                  </a:lnTo>
                  <a:lnTo>
                    <a:pt x="218488" y="289585"/>
                  </a:lnTo>
                  <a:lnTo>
                    <a:pt x="207111" y="297705"/>
                  </a:lnTo>
                  <a:lnTo>
                    <a:pt x="204139" y="294727"/>
                  </a:lnTo>
                  <a:lnTo>
                    <a:pt x="199967" y="297705"/>
                  </a:lnTo>
                  <a:lnTo>
                    <a:pt x="188628" y="286340"/>
                  </a:lnTo>
                  <a:lnTo>
                    <a:pt x="168475" y="286340"/>
                  </a:lnTo>
                  <a:lnTo>
                    <a:pt x="161331" y="286340"/>
                  </a:lnTo>
                  <a:lnTo>
                    <a:pt x="118181" y="274976"/>
                  </a:lnTo>
                  <a:lnTo>
                    <a:pt x="81821" y="270412"/>
                  </a:lnTo>
                  <a:lnTo>
                    <a:pt x="61668" y="270412"/>
                  </a:lnTo>
                  <a:lnTo>
                    <a:pt x="38956" y="286340"/>
                  </a:lnTo>
                  <a:lnTo>
                    <a:pt x="31812" y="286340"/>
                  </a:lnTo>
                  <a:lnTo>
                    <a:pt x="23067" y="286340"/>
                  </a:lnTo>
                  <a:lnTo>
                    <a:pt x="15923" y="286340"/>
                  </a:lnTo>
                  <a:cubicBezTo>
                    <a:pt x="14419" y="277243"/>
                    <a:pt x="12879" y="268146"/>
                    <a:pt x="11374" y="259048"/>
                  </a:cubicBezTo>
                  <a:cubicBezTo>
                    <a:pt x="7594" y="249951"/>
                    <a:pt x="3779" y="240884"/>
                    <a:pt x="0" y="231786"/>
                  </a:cubicBezTo>
                  <a:lnTo>
                    <a:pt x="27262" y="220422"/>
                  </a:lnTo>
                  <a:lnTo>
                    <a:pt x="27262" y="195427"/>
                  </a:lnTo>
                  <a:lnTo>
                    <a:pt x="15923" y="172699"/>
                  </a:lnTo>
                  <a:cubicBezTo>
                    <a:pt x="14419" y="163602"/>
                    <a:pt x="12879" y="154534"/>
                    <a:pt x="11374" y="145437"/>
                  </a:cubicBezTo>
                  <a:lnTo>
                    <a:pt x="18518" y="145437"/>
                  </a:lnTo>
                  <a:lnTo>
                    <a:pt x="47735" y="145437"/>
                  </a:lnTo>
                  <a:lnTo>
                    <a:pt x="86370" y="124976"/>
                  </a:lnTo>
                  <a:lnTo>
                    <a:pt x="97709" y="86350"/>
                  </a:lnTo>
                  <a:lnTo>
                    <a:pt x="129520" y="65888"/>
                  </a:lnTo>
                  <a:cubicBezTo>
                    <a:pt x="128015" y="56791"/>
                    <a:pt x="126475" y="47724"/>
                    <a:pt x="124971" y="38626"/>
                  </a:cubicBezTo>
                  <a:lnTo>
                    <a:pt x="145443" y="2726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1" name="Google Shape;711;p21"/>
            <p:cNvSpPr/>
            <p:nvPr/>
          </p:nvSpPr>
          <p:spPr>
            <a:xfrm>
              <a:off x="5132655" y="2395573"/>
              <a:ext cx="95606" cy="122795"/>
            </a:xfrm>
            <a:custGeom>
              <a:avLst/>
              <a:gdLst/>
              <a:ahLst/>
              <a:cxnLst/>
              <a:rect l="l" t="t" r="r" b="b"/>
              <a:pathLst>
                <a:path w="127475" h="163727" extrusionOk="0">
                  <a:moveTo>
                    <a:pt x="36577" y="0"/>
                  </a:moveTo>
                  <a:lnTo>
                    <a:pt x="63846" y="15907"/>
                  </a:lnTo>
                  <a:lnTo>
                    <a:pt x="79754" y="20452"/>
                  </a:lnTo>
                  <a:lnTo>
                    <a:pt x="95661" y="31815"/>
                  </a:lnTo>
                  <a:lnTo>
                    <a:pt x="91116" y="54540"/>
                  </a:lnTo>
                  <a:lnTo>
                    <a:pt x="107023" y="59085"/>
                  </a:lnTo>
                  <a:lnTo>
                    <a:pt x="111568" y="86354"/>
                  </a:lnTo>
                  <a:lnTo>
                    <a:pt x="122930" y="97717"/>
                  </a:lnTo>
                  <a:lnTo>
                    <a:pt x="122930" y="102262"/>
                  </a:lnTo>
                  <a:lnTo>
                    <a:pt x="127475" y="106807"/>
                  </a:lnTo>
                  <a:lnTo>
                    <a:pt x="118385" y="113624"/>
                  </a:lnTo>
                  <a:lnTo>
                    <a:pt x="116798" y="113624"/>
                  </a:lnTo>
                  <a:lnTo>
                    <a:pt x="113623" y="116005"/>
                  </a:lnTo>
                  <a:lnTo>
                    <a:pt x="90899" y="116005"/>
                  </a:lnTo>
                  <a:lnTo>
                    <a:pt x="86354" y="109188"/>
                  </a:lnTo>
                  <a:lnTo>
                    <a:pt x="85727" y="109188"/>
                  </a:lnTo>
                  <a:lnTo>
                    <a:pt x="91116" y="118169"/>
                  </a:lnTo>
                  <a:lnTo>
                    <a:pt x="79754" y="134076"/>
                  </a:lnTo>
                  <a:lnTo>
                    <a:pt x="68391" y="156801"/>
                  </a:lnTo>
                  <a:lnTo>
                    <a:pt x="63846" y="161346"/>
                  </a:lnTo>
                  <a:lnTo>
                    <a:pt x="63146" y="159665"/>
                  </a:lnTo>
                  <a:lnTo>
                    <a:pt x="59084" y="163727"/>
                  </a:lnTo>
                  <a:lnTo>
                    <a:pt x="47722" y="136457"/>
                  </a:lnTo>
                  <a:lnTo>
                    <a:pt x="54539" y="116005"/>
                  </a:lnTo>
                  <a:lnTo>
                    <a:pt x="54539" y="88735"/>
                  </a:lnTo>
                  <a:lnTo>
                    <a:pt x="31815" y="61466"/>
                  </a:lnTo>
                  <a:lnTo>
                    <a:pt x="20452" y="41013"/>
                  </a:lnTo>
                  <a:lnTo>
                    <a:pt x="4545" y="22833"/>
                  </a:lnTo>
                  <a:lnTo>
                    <a:pt x="0" y="18288"/>
                  </a:lnTo>
                  <a:lnTo>
                    <a:pt x="4545" y="6926"/>
                  </a:lnTo>
                  <a:lnTo>
                    <a:pt x="8627" y="6246"/>
                  </a:lnTo>
                  <a:lnTo>
                    <a:pt x="9307" y="454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2" name="Google Shape;712;p21"/>
            <p:cNvSpPr/>
            <p:nvPr/>
          </p:nvSpPr>
          <p:spPr>
            <a:xfrm>
              <a:off x="4953617" y="2405717"/>
              <a:ext cx="259144" cy="180824"/>
            </a:xfrm>
            <a:custGeom>
              <a:avLst/>
              <a:gdLst/>
              <a:ahLst/>
              <a:cxnLst/>
              <a:rect l="l" t="t" r="r" b="b"/>
              <a:pathLst>
                <a:path w="345525" h="241098" extrusionOk="0">
                  <a:moveTo>
                    <a:pt x="220430" y="0"/>
                  </a:moveTo>
                  <a:lnTo>
                    <a:pt x="231792" y="0"/>
                  </a:lnTo>
                  <a:lnTo>
                    <a:pt x="240882" y="4545"/>
                  </a:lnTo>
                  <a:lnTo>
                    <a:pt x="256789" y="22725"/>
                  </a:lnTo>
                  <a:lnTo>
                    <a:pt x="268152" y="43177"/>
                  </a:lnTo>
                  <a:lnTo>
                    <a:pt x="290876" y="74991"/>
                  </a:lnTo>
                  <a:lnTo>
                    <a:pt x="290876" y="76419"/>
                  </a:lnTo>
                  <a:lnTo>
                    <a:pt x="293258" y="79753"/>
                  </a:lnTo>
                  <a:lnTo>
                    <a:pt x="293258" y="102478"/>
                  </a:lnTo>
                  <a:lnTo>
                    <a:pt x="286441" y="122930"/>
                  </a:lnTo>
                  <a:lnTo>
                    <a:pt x="292138" y="145718"/>
                  </a:lnTo>
                  <a:lnTo>
                    <a:pt x="311329" y="149983"/>
                  </a:lnTo>
                  <a:lnTo>
                    <a:pt x="327236" y="145438"/>
                  </a:lnTo>
                  <a:lnTo>
                    <a:pt x="343143" y="156800"/>
                  </a:lnTo>
                  <a:lnTo>
                    <a:pt x="343143" y="159860"/>
                  </a:lnTo>
                  <a:lnTo>
                    <a:pt x="345525" y="161562"/>
                  </a:lnTo>
                  <a:lnTo>
                    <a:pt x="345525" y="170652"/>
                  </a:lnTo>
                  <a:lnTo>
                    <a:pt x="329618" y="182014"/>
                  </a:lnTo>
                  <a:lnTo>
                    <a:pt x="318256" y="177469"/>
                  </a:lnTo>
                  <a:lnTo>
                    <a:pt x="309166" y="241098"/>
                  </a:lnTo>
                  <a:lnTo>
                    <a:pt x="286441" y="236553"/>
                  </a:lnTo>
                  <a:lnTo>
                    <a:pt x="259171" y="213829"/>
                  </a:lnTo>
                  <a:lnTo>
                    <a:pt x="215994" y="232008"/>
                  </a:lnTo>
                  <a:lnTo>
                    <a:pt x="195542" y="241098"/>
                  </a:lnTo>
                  <a:lnTo>
                    <a:pt x="141003" y="241098"/>
                  </a:lnTo>
                  <a:lnTo>
                    <a:pt x="116006" y="232008"/>
                  </a:lnTo>
                  <a:lnTo>
                    <a:pt x="104643" y="236553"/>
                  </a:lnTo>
                  <a:lnTo>
                    <a:pt x="102262" y="231791"/>
                  </a:lnTo>
                  <a:lnTo>
                    <a:pt x="102261" y="231791"/>
                  </a:lnTo>
                  <a:lnTo>
                    <a:pt x="93280" y="213827"/>
                  </a:lnTo>
                  <a:lnTo>
                    <a:pt x="81919" y="204739"/>
                  </a:lnTo>
                  <a:lnTo>
                    <a:pt x="83959" y="203514"/>
                  </a:lnTo>
                  <a:lnTo>
                    <a:pt x="79537" y="199977"/>
                  </a:lnTo>
                  <a:lnTo>
                    <a:pt x="87090" y="195445"/>
                  </a:lnTo>
                  <a:lnTo>
                    <a:pt x="81919" y="193376"/>
                  </a:lnTo>
                  <a:lnTo>
                    <a:pt x="72829" y="204739"/>
                  </a:lnTo>
                  <a:lnTo>
                    <a:pt x="50104" y="188832"/>
                  </a:lnTo>
                  <a:lnTo>
                    <a:pt x="50104" y="185737"/>
                  </a:lnTo>
                  <a:lnTo>
                    <a:pt x="47722" y="184070"/>
                  </a:lnTo>
                  <a:lnTo>
                    <a:pt x="47722" y="164717"/>
                  </a:lnTo>
                  <a:lnTo>
                    <a:pt x="22834" y="150200"/>
                  </a:lnTo>
                  <a:lnTo>
                    <a:pt x="22834" y="146827"/>
                  </a:lnTo>
                  <a:lnTo>
                    <a:pt x="20452" y="145438"/>
                  </a:lnTo>
                  <a:lnTo>
                    <a:pt x="20452" y="132440"/>
                  </a:lnTo>
                  <a:lnTo>
                    <a:pt x="2382" y="118385"/>
                  </a:lnTo>
                  <a:lnTo>
                    <a:pt x="4818" y="117370"/>
                  </a:lnTo>
                  <a:lnTo>
                    <a:pt x="0" y="113623"/>
                  </a:lnTo>
                  <a:lnTo>
                    <a:pt x="27270" y="102261"/>
                  </a:lnTo>
                  <a:lnTo>
                    <a:pt x="52267" y="63629"/>
                  </a:lnTo>
                  <a:lnTo>
                    <a:pt x="63629" y="27270"/>
                  </a:lnTo>
                  <a:lnTo>
                    <a:pt x="90899" y="15907"/>
                  </a:lnTo>
                  <a:lnTo>
                    <a:pt x="106806" y="4545"/>
                  </a:lnTo>
                  <a:lnTo>
                    <a:pt x="129531" y="11362"/>
                  </a:lnTo>
                  <a:lnTo>
                    <a:pt x="149983" y="11362"/>
                  </a:lnTo>
                  <a:lnTo>
                    <a:pt x="165891" y="27270"/>
                  </a:lnTo>
                  <a:lnTo>
                    <a:pt x="181798" y="15907"/>
                  </a:lnTo>
                  <a:lnTo>
                    <a:pt x="209068" y="1136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3" name="Google Shape;713;p21"/>
            <p:cNvSpPr/>
            <p:nvPr/>
          </p:nvSpPr>
          <p:spPr>
            <a:xfrm>
              <a:off x="4784969" y="2114435"/>
              <a:ext cx="279758" cy="262633"/>
            </a:xfrm>
            <a:custGeom>
              <a:avLst/>
              <a:gdLst/>
              <a:ahLst/>
              <a:cxnLst/>
              <a:rect l="l" t="t" r="r" b="b"/>
              <a:pathLst>
                <a:path w="373011" h="350178" extrusionOk="0">
                  <a:moveTo>
                    <a:pt x="129531" y="0"/>
                  </a:moveTo>
                  <a:lnTo>
                    <a:pt x="133947" y="1299"/>
                  </a:lnTo>
                  <a:lnTo>
                    <a:pt x="136675" y="0"/>
                  </a:lnTo>
                  <a:lnTo>
                    <a:pt x="175307" y="11362"/>
                  </a:lnTo>
                  <a:lnTo>
                    <a:pt x="175307" y="16125"/>
                  </a:lnTo>
                  <a:lnTo>
                    <a:pt x="175307" y="27270"/>
                  </a:lnTo>
                  <a:lnTo>
                    <a:pt x="204522" y="27270"/>
                  </a:lnTo>
                  <a:lnTo>
                    <a:pt x="211666" y="27270"/>
                  </a:lnTo>
                  <a:lnTo>
                    <a:pt x="254843" y="34087"/>
                  </a:lnTo>
                  <a:lnTo>
                    <a:pt x="318145" y="34087"/>
                  </a:lnTo>
                  <a:lnTo>
                    <a:pt x="325289" y="34087"/>
                  </a:lnTo>
                  <a:lnTo>
                    <a:pt x="348014" y="43177"/>
                  </a:lnTo>
                  <a:lnTo>
                    <a:pt x="352559" y="59084"/>
                  </a:lnTo>
                  <a:lnTo>
                    <a:pt x="352559" y="63847"/>
                  </a:lnTo>
                  <a:lnTo>
                    <a:pt x="352559" y="86354"/>
                  </a:lnTo>
                  <a:lnTo>
                    <a:pt x="363921" y="109079"/>
                  </a:lnTo>
                  <a:lnTo>
                    <a:pt x="363921" y="113842"/>
                  </a:lnTo>
                  <a:lnTo>
                    <a:pt x="363921" y="134076"/>
                  </a:lnTo>
                  <a:lnTo>
                    <a:pt x="363921" y="138839"/>
                  </a:lnTo>
                  <a:lnTo>
                    <a:pt x="342840" y="149380"/>
                  </a:lnTo>
                  <a:lnTo>
                    <a:pt x="352559" y="172708"/>
                  </a:lnTo>
                  <a:lnTo>
                    <a:pt x="352559" y="177471"/>
                  </a:lnTo>
                  <a:lnTo>
                    <a:pt x="352559" y="199977"/>
                  </a:lnTo>
                  <a:lnTo>
                    <a:pt x="373011" y="254516"/>
                  </a:lnTo>
                  <a:lnTo>
                    <a:pt x="372239" y="257219"/>
                  </a:lnTo>
                  <a:lnTo>
                    <a:pt x="373011" y="259279"/>
                  </a:lnTo>
                  <a:lnTo>
                    <a:pt x="368466" y="275187"/>
                  </a:lnTo>
                  <a:lnTo>
                    <a:pt x="352559" y="279732"/>
                  </a:lnTo>
                  <a:lnTo>
                    <a:pt x="321478" y="326354"/>
                  </a:lnTo>
                  <a:lnTo>
                    <a:pt x="325289" y="345415"/>
                  </a:lnTo>
                  <a:lnTo>
                    <a:pt x="324337" y="345415"/>
                  </a:lnTo>
                  <a:lnTo>
                    <a:pt x="325289" y="350178"/>
                  </a:lnTo>
                  <a:lnTo>
                    <a:pt x="320745" y="350178"/>
                  </a:lnTo>
                  <a:lnTo>
                    <a:pt x="317799" y="348445"/>
                  </a:lnTo>
                  <a:lnTo>
                    <a:pt x="318145" y="350178"/>
                  </a:lnTo>
                  <a:lnTo>
                    <a:pt x="313601" y="350178"/>
                  </a:lnTo>
                  <a:lnTo>
                    <a:pt x="277099" y="328707"/>
                  </a:lnTo>
                  <a:lnTo>
                    <a:pt x="254843" y="334271"/>
                  </a:lnTo>
                  <a:lnTo>
                    <a:pt x="252211" y="333143"/>
                  </a:lnTo>
                  <a:lnTo>
                    <a:pt x="247699" y="334271"/>
                  </a:lnTo>
                  <a:lnTo>
                    <a:pt x="235825" y="329182"/>
                  </a:lnTo>
                  <a:lnTo>
                    <a:pt x="218484" y="338816"/>
                  </a:lnTo>
                  <a:lnTo>
                    <a:pt x="215932" y="336264"/>
                  </a:lnTo>
                  <a:lnTo>
                    <a:pt x="211340" y="338816"/>
                  </a:lnTo>
                  <a:lnTo>
                    <a:pt x="197020" y="324496"/>
                  </a:lnTo>
                  <a:lnTo>
                    <a:pt x="186669" y="327453"/>
                  </a:lnTo>
                  <a:lnTo>
                    <a:pt x="184526" y="326025"/>
                  </a:lnTo>
                  <a:lnTo>
                    <a:pt x="179525" y="327453"/>
                  </a:lnTo>
                  <a:lnTo>
                    <a:pt x="172708" y="322909"/>
                  </a:lnTo>
                  <a:lnTo>
                    <a:pt x="156800" y="295639"/>
                  </a:lnTo>
                  <a:lnTo>
                    <a:pt x="136675" y="295639"/>
                  </a:lnTo>
                  <a:lnTo>
                    <a:pt x="129531" y="295639"/>
                  </a:lnTo>
                  <a:lnTo>
                    <a:pt x="129531" y="290876"/>
                  </a:lnTo>
                  <a:lnTo>
                    <a:pt x="129531" y="275187"/>
                  </a:lnTo>
                  <a:lnTo>
                    <a:pt x="108929" y="270036"/>
                  </a:lnTo>
                  <a:lnTo>
                    <a:pt x="104860" y="284277"/>
                  </a:lnTo>
                  <a:lnTo>
                    <a:pt x="98521" y="281459"/>
                  </a:lnTo>
                  <a:lnTo>
                    <a:pt x="97716" y="284277"/>
                  </a:lnTo>
                  <a:lnTo>
                    <a:pt x="77264" y="275187"/>
                  </a:lnTo>
                  <a:lnTo>
                    <a:pt x="78472" y="270961"/>
                  </a:lnTo>
                  <a:lnTo>
                    <a:pt x="77264" y="270424"/>
                  </a:lnTo>
                  <a:lnTo>
                    <a:pt x="80527" y="259004"/>
                  </a:lnTo>
                  <a:lnTo>
                    <a:pt x="49994" y="252462"/>
                  </a:lnTo>
                  <a:lnTo>
                    <a:pt x="34087" y="232010"/>
                  </a:lnTo>
                  <a:lnTo>
                    <a:pt x="18180" y="193378"/>
                  </a:lnTo>
                  <a:lnTo>
                    <a:pt x="18984" y="190566"/>
                  </a:lnTo>
                  <a:lnTo>
                    <a:pt x="18180" y="188615"/>
                  </a:lnTo>
                  <a:lnTo>
                    <a:pt x="21969" y="175354"/>
                  </a:lnTo>
                  <a:lnTo>
                    <a:pt x="11363" y="145656"/>
                  </a:lnTo>
                  <a:lnTo>
                    <a:pt x="0" y="122931"/>
                  </a:lnTo>
                  <a:lnTo>
                    <a:pt x="1254" y="120675"/>
                  </a:lnTo>
                  <a:lnTo>
                    <a:pt x="0" y="118168"/>
                  </a:lnTo>
                  <a:lnTo>
                    <a:pt x="10229" y="99757"/>
                  </a:lnTo>
                  <a:lnTo>
                    <a:pt x="0" y="75210"/>
                  </a:lnTo>
                  <a:lnTo>
                    <a:pt x="1444" y="73911"/>
                  </a:lnTo>
                  <a:lnTo>
                    <a:pt x="0" y="70447"/>
                  </a:lnTo>
                  <a:lnTo>
                    <a:pt x="22725" y="49994"/>
                  </a:lnTo>
                  <a:lnTo>
                    <a:pt x="81809" y="22725"/>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4" name="Google Shape;714;p21"/>
            <p:cNvSpPr/>
            <p:nvPr/>
          </p:nvSpPr>
          <p:spPr>
            <a:xfrm>
              <a:off x="4268469" y="2279759"/>
              <a:ext cx="356453" cy="356210"/>
            </a:xfrm>
            <a:custGeom>
              <a:avLst/>
              <a:gdLst/>
              <a:ahLst/>
              <a:cxnLst/>
              <a:rect l="l" t="t" r="r" b="b"/>
              <a:pathLst>
                <a:path w="475271" h="474946" extrusionOk="0">
                  <a:moveTo>
                    <a:pt x="263606" y="0"/>
                  </a:moveTo>
                  <a:lnTo>
                    <a:pt x="264121" y="3093"/>
                  </a:lnTo>
                  <a:lnTo>
                    <a:pt x="270750" y="0"/>
                  </a:lnTo>
                  <a:lnTo>
                    <a:pt x="275295" y="27270"/>
                  </a:lnTo>
                  <a:lnTo>
                    <a:pt x="284058" y="27270"/>
                  </a:lnTo>
                  <a:lnTo>
                    <a:pt x="291202" y="27270"/>
                  </a:lnTo>
                  <a:lnTo>
                    <a:pt x="307109" y="49994"/>
                  </a:lnTo>
                  <a:lnTo>
                    <a:pt x="332681" y="73435"/>
                  </a:lnTo>
                  <a:lnTo>
                    <a:pt x="343142" y="70447"/>
                  </a:lnTo>
                  <a:lnTo>
                    <a:pt x="344928" y="71978"/>
                  </a:lnTo>
                  <a:lnTo>
                    <a:pt x="350286" y="70447"/>
                  </a:lnTo>
                  <a:lnTo>
                    <a:pt x="382100" y="97716"/>
                  </a:lnTo>
                  <a:lnTo>
                    <a:pt x="393463" y="102261"/>
                  </a:lnTo>
                  <a:lnTo>
                    <a:pt x="397681" y="102261"/>
                  </a:lnTo>
                  <a:lnTo>
                    <a:pt x="404825" y="102261"/>
                  </a:lnTo>
                  <a:lnTo>
                    <a:pt x="420732" y="113624"/>
                  </a:lnTo>
                  <a:lnTo>
                    <a:pt x="475271" y="124986"/>
                  </a:lnTo>
                  <a:lnTo>
                    <a:pt x="452547" y="161345"/>
                  </a:lnTo>
                  <a:lnTo>
                    <a:pt x="448002" y="204522"/>
                  </a:lnTo>
                  <a:lnTo>
                    <a:pt x="436639" y="211340"/>
                  </a:lnTo>
                  <a:lnTo>
                    <a:pt x="432472" y="209554"/>
                  </a:lnTo>
                  <a:lnTo>
                    <a:pt x="429495" y="211340"/>
                  </a:lnTo>
                  <a:lnTo>
                    <a:pt x="421729" y="208011"/>
                  </a:lnTo>
                  <a:lnTo>
                    <a:pt x="425277" y="220430"/>
                  </a:lnTo>
                  <a:lnTo>
                    <a:pt x="398008" y="247699"/>
                  </a:lnTo>
                  <a:lnTo>
                    <a:pt x="398008" y="269866"/>
                  </a:lnTo>
                  <a:lnTo>
                    <a:pt x="406771" y="263607"/>
                  </a:lnTo>
                  <a:lnTo>
                    <a:pt x="408409" y="267539"/>
                  </a:lnTo>
                  <a:lnTo>
                    <a:pt x="413915" y="263607"/>
                  </a:lnTo>
                  <a:lnTo>
                    <a:pt x="425277" y="290876"/>
                  </a:lnTo>
                  <a:lnTo>
                    <a:pt x="425277" y="302239"/>
                  </a:lnTo>
                  <a:lnTo>
                    <a:pt x="436639" y="322691"/>
                  </a:lnTo>
                  <a:lnTo>
                    <a:pt x="425277" y="338598"/>
                  </a:lnTo>
                  <a:lnTo>
                    <a:pt x="432094" y="381775"/>
                  </a:lnTo>
                  <a:lnTo>
                    <a:pt x="445403" y="381775"/>
                  </a:lnTo>
                  <a:lnTo>
                    <a:pt x="452547" y="381775"/>
                  </a:lnTo>
                  <a:lnTo>
                    <a:pt x="448002" y="409045"/>
                  </a:lnTo>
                  <a:lnTo>
                    <a:pt x="413915" y="436314"/>
                  </a:lnTo>
                  <a:lnTo>
                    <a:pt x="408002" y="435329"/>
                  </a:lnTo>
                  <a:lnTo>
                    <a:pt x="406771" y="436314"/>
                  </a:lnTo>
                  <a:lnTo>
                    <a:pt x="342566" y="425613"/>
                  </a:lnTo>
                  <a:lnTo>
                    <a:pt x="291202" y="436314"/>
                  </a:lnTo>
                  <a:lnTo>
                    <a:pt x="286657" y="468129"/>
                  </a:lnTo>
                  <a:lnTo>
                    <a:pt x="243480" y="474946"/>
                  </a:lnTo>
                  <a:lnTo>
                    <a:pt x="241832" y="474078"/>
                  </a:lnTo>
                  <a:lnTo>
                    <a:pt x="236336" y="474946"/>
                  </a:lnTo>
                  <a:lnTo>
                    <a:pt x="197840" y="454685"/>
                  </a:lnTo>
                  <a:lnTo>
                    <a:pt x="188941" y="463584"/>
                  </a:lnTo>
                  <a:lnTo>
                    <a:pt x="183540" y="461841"/>
                  </a:lnTo>
                  <a:lnTo>
                    <a:pt x="181797" y="463584"/>
                  </a:lnTo>
                  <a:lnTo>
                    <a:pt x="111351" y="440859"/>
                  </a:lnTo>
                  <a:lnTo>
                    <a:pt x="95444" y="420407"/>
                  </a:lnTo>
                  <a:lnTo>
                    <a:pt x="118168" y="388592"/>
                  </a:lnTo>
                  <a:lnTo>
                    <a:pt x="122713" y="286331"/>
                  </a:lnTo>
                  <a:lnTo>
                    <a:pt x="86354" y="231792"/>
                  </a:lnTo>
                  <a:lnTo>
                    <a:pt x="59084" y="204522"/>
                  </a:lnTo>
                  <a:lnTo>
                    <a:pt x="4545" y="184070"/>
                  </a:lnTo>
                  <a:lnTo>
                    <a:pt x="0" y="140893"/>
                  </a:lnTo>
                  <a:lnTo>
                    <a:pt x="47722" y="136348"/>
                  </a:lnTo>
                  <a:lnTo>
                    <a:pt x="50453" y="136769"/>
                  </a:lnTo>
                  <a:lnTo>
                    <a:pt x="54866" y="136348"/>
                  </a:lnTo>
                  <a:lnTo>
                    <a:pt x="106604" y="144308"/>
                  </a:lnTo>
                  <a:lnTo>
                    <a:pt x="95444" y="81809"/>
                  </a:lnTo>
                  <a:lnTo>
                    <a:pt x="103778" y="88477"/>
                  </a:lnTo>
                  <a:lnTo>
                    <a:pt x="102588" y="81809"/>
                  </a:lnTo>
                  <a:lnTo>
                    <a:pt x="134013" y="106949"/>
                  </a:lnTo>
                  <a:lnTo>
                    <a:pt x="220429" y="65902"/>
                  </a:lnTo>
                  <a:lnTo>
                    <a:pt x="229519" y="15907"/>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5" name="Google Shape;715;p21"/>
            <p:cNvSpPr/>
            <p:nvPr/>
          </p:nvSpPr>
          <p:spPr>
            <a:xfrm>
              <a:off x="4486706" y="2179201"/>
              <a:ext cx="111143" cy="122551"/>
            </a:xfrm>
            <a:custGeom>
              <a:avLst/>
              <a:gdLst/>
              <a:ahLst/>
              <a:cxnLst/>
              <a:rect l="l" t="t" r="r" b="b"/>
              <a:pathLst>
                <a:path w="148190" h="163402" extrusionOk="0">
                  <a:moveTo>
                    <a:pt x="102261" y="0"/>
                  </a:moveTo>
                  <a:lnTo>
                    <a:pt x="129531" y="0"/>
                  </a:lnTo>
                  <a:lnTo>
                    <a:pt x="132831" y="6601"/>
                  </a:lnTo>
                  <a:lnTo>
                    <a:pt x="136828" y="6601"/>
                  </a:lnTo>
                  <a:lnTo>
                    <a:pt x="148190" y="29326"/>
                  </a:lnTo>
                  <a:lnTo>
                    <a:pt x="136828" y="81593"/>
                  </a:lnTo>
                  <a:lnTo>
                    <a:pt x="125466" y="104318"/>
                  </a:lnTo>
                  <a:lnTo>
                    <a:pt x="105013" y="104318"/>
                  </a:lnTo>
                  <a:lnTo>
                    <a:pt x="109558" y="163402"/>
                  </a:lnTo>
                  <a:lnTo>
                    <a:pt x="93651" y="152040"/>
                  </a:lnTo>
                  <a:lnTo>
                    <a:pt x="88790" y="147179"/>
                  </a:lnTo>
                  <a:lnTo>
                    <a:pt x="86354" y="145439"/>
                  </a:lnTo>
                  <a:lnTo>
                    <a:pt x="65917" y="125002"/>
                  </a:lnTo>
                  <a:lnTo>
                    <a:pt x="34567" y="140677"/>
                  </a:lnTo>
                  <a:lnTo>
                    <a:pt x="7297" y="136132"/>
                  </a:lnTo>
                  <a:lnTo>
                    <a:pt x="13510" y="131783"/>
                  </a:lnTo>
                  <a:lnTo>
                    <a:pt x="0" y="129531"/>
                  </a:lnTo>
                  <a:lnTo>
                    <a:pt x="22725" y="113624"/>
                  </a:lnTo>
                  <a:lnTo>
                    <a:pt x="54539" y="22725"/>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6" name="Google Shape;716;p21"/>
            <p:cNvSpPr/>
            <p:nvPr/>
          </p:nvSpPr>
          <p:spPr>
            <a:xfrm>
              <a:off x="4563403" y="2426332"/>
              <a:ext cx="121010" cy="87249"/>
            </a:xfrm>
            <a:custGeom>
              <a:avLst/>
              <a:gdLst/>
              <a:ahLst/>
              <a:cxnLst/>
              <a:rect l="l" t="t" r="r" b="b"/>
              <a:pathLst>
                <a:path w="161346" h="116332" extrusionOk="0">
                  <a:moveTo>
                    <a:pt x="93172" y="0"/>
                  </a:moveTo>
                  <a:lnTo>
                    <a:pt x="129532" y="15908"/>
                  </a:lnTo>
                  <a:lnTo>
                    <a:pt x="129532" y="20453"/>
                  </a:lnTo>
                  <a:lnTo>
                    <a:pt x="128267" y="24879"/>
                  </a:lnTo>
                  <a:lnTo>
                    <a:pt x="129532" y="25433"/>
                  </a:lnTo>
                  <a:lnTo>
                    <a:pt x="129532" y="29978"/>
                  </a:lnTo>
                  <a:lnTo>
                    <a:pt x="127335" y="37665"/>
                  </a:lnTo>
                  <a:lnTo>
                    <a:pt x="145439" y="47722"/>
                  </a:lnTo>
                  <a:lnTo>
                    <a:pt x="161346" y="47722"/>
                  </a:lnTo>
                  <a:lnTo>
                    <a:pt x="159230" y="57247"/>
                  </a:lnTo>
                  <a:lnTo>
                    <a:pt x="161346" y="57247"/>
                  </a:lnTo>
                  <a:lnTo>
                    <a:pt x="156801" y="77700"/>
                  </a:lnTo>
                  <a:lnTo>
                    <a:pt x="145439" y="89062"/>
                  </a:lnTo>
                  <a:lnTo>
                    <a:pt x="113624" y="77700"/>
                  </a:lnTo>
                  <a:lnTo>
                    <a:pt x="109079" y="104970"/>
                  </a:lnTo>
                  <a:lnTo>
                    <a:pt x="93172" y="104970"/>
                  </a:lnTo>
                  <a:lnTo>
                    <a:pt x="81809" y="93607"/>
                  </a:lnTo>
                  <a:lnTo>
                    <a:pt x="65902" y="111787"/>
                  </a:lnTo>
                  <a:lnTo>
                    <a:pt x="43177" y="116332"/>
                  </a:lnTo>
                  <a:lnTo>
                    <a:pt x="27270" y="104970"/>
                  </a:lnTo>
                  <a:lnTo>
                    <a:pt x="15908" y="77700"/>
                  </a:lnTo>
                  <a:lnTo>
                    <a:pt x="0" y="89062"/>
                  </a:lnTo>
                  <a:lnTo>
                    <a:pt x="0" y="79537"/>
                  </a:lnTo>
                  <a:lnTo>
                    <a:pt x="0" y="61792"/>
                  </a:lnTo>
                  <a:lnTo>
                    <a:pt x="0" y="52267"/>
                  </a:lnTo>
                  <a:lnTo>
                    <a:pt x="27270" y="24998"/>
                  </a:lnTo>
                  <a:lnTo>
                    <a:pt x="27270" y="18615"/>
                  </a:lnTo>
                  <a:lnTo>
                    <a:pt x="27270" y="9090"/>
                  </a:lnTo>
                  <a:lnTo>
                    <a:pt x="43177" y="15908"/>
                  </a:lnTo>
                  <a:lnTo>
                    <a:pt x="54540" y="9090"/>
                  </a:lnTo>
                  <a:lnTo>
                    <a:pt x="81809" y="9090"/>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7" name="Google Shape;717;p21"/>
            <p:cNvSpPr/>
            <p:nvPr/>
          </p:nvSpPr>
          <p:spPr>
            <a:xfrm>
              <a:off x="4979265" y="2039283"/>
              <a:ext cx="153392" cy="119467"/>
            </a:xfrm>
            <a:custGeom>
              <a:avLst/>
              <a:gdLst/>
              <a:ahLst/>
              <a:cxnLst/>
              <a:rect l="l" t="t" r="r" b="b"/>
              <a:pathLst>
                <a:path w="204522" h="159290" extrusionOk="0">
                  <a:moveTo>
                    <a:pt x="43177" y="0"/>
                  </a:moveTo>
                  <a:lnTo>
                    <a:pt x="102261" y="4545"/>
                  </a:lnTo>
                  <a:lnTo>
                    <a:pt x="140893" y="0"/>
                  </a:lnTo>
                  <a:lnTo>
                    <a:pt x="145438" y="15907"/>
                  </a:lnTo>
                  <a:lnTo>
                    <a:pt x="161345" y="15907"/>
                  </a:lnTo>
                  <a:lnTo>
                    <a:pt x="199977" y="47722"/>
                  </a:lnTo>
                  <a:lnTo>
                    <a:pt x="204522" y="74992"/>
                  </a:lnTo>
                  <a:lnTo>
                    <a:pt x="203805" y="75452"/>
                  </a:lnTo>
                  <a:lnTo>
                    <a:pt x="204522" y="79754"/>
                  </a:lnTo>
                  <a:lnTo>
                    <a:pt x="172708" y="100206"/>
                  </a:lnTo>
                  <a:lnTo>
                    <a:pt x="161345" y="138838"/>
                  </a:lnTo>
                  <a:lnTo>
                    <a:pt x="122713" y="159290"/>
                  </a:lnTo>
                  <a:lnTo>
                    <a:pt x="86354" y="159290"/>
                  </a:lnTo>
                  <a:lnTo>
                    <a:pt x="81809" y="143383"/>
                  </a:lnTo>
                  <a:lnTo>
                    <a:pt x="59084" y="134293"/>
                  </a:lnTo>
                  <a:lnTo>
                    <a:pt x="59084" y="129531"/>
                  </a:lnTo>
                  <a:lnTo>
                    <a:pt x="59084" y="116113"/>
                  </a:lnTo>
                  <a:lnTo>
                    <a:pt x="59084" y="111351"/>
                  </a:lnTo>
                  <a:lnTo>
                    <a:pt x="59084" y="100206"/>
                  </a:lnTo>
                  <a:lnTo>
                    <a:pt x="43177" y="91116"/>
                  </a:lnTo>
                  <a:lnTo>
                    <a:pt x="4545" y="79754"/>
                  </a:lnTo>
                  <a:lnTo>
                    <a:pt x="0" y="25214"/>
                  </a:lnTo>
                  <a:lnTo>
                    <a:pt x="382" y="25034"/>
                  </a:lnTo>
                  <a:lnTo>
                    <a:pt x="0" y="2045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8" name="Google Shape;718;p21"/>
            <p:cNvSpPr/>
            <p:nvPr/>
          </p:nvSpPr>
          <p:spPr>
            <a:xfrm>
              <a:off x="4157768" y="2821741"/>
              <a:ext cx="570957" cy="573070"/>
            </a:xfrm>
            <a:custGeom>
              <a:avLst/>
              <a:gdLst/>
              <a:ahLst/>
              <a:cxnLst/>
              <a:rect l="l" t="t" r="r" b="b"/>
              <a:pathLst>
                <a:path w="761276" h="764093" extrusionOk="0">
                  <a:moveTo>
                    <a:pt x="547664" y="0"/>
                  </a:moveTo>
                  <a:lnTo>
                    <a:pt x="590841" y="0"/>
                  </a:lnTo>
                  <a:lnTo>
                    <a:pt x="599931" y="9090"/>
                  </a:lnTo>
                  <a:lnTo>
                    <a:pt x="627201" y="9090"/>
                  </a:lnTo>
                  <a:lnTo>
                    <a:pt x="624819" y="20997"/>
                  </a:lnTo>
                  <a:lnTo>
                    <a:pt x="627201" y="20997"/>
                  </a:lnTo>
                  <a:lnTo>
                    <a:pt x="623477" y="39616"/>
                  </a:lnTo>
                  <a:lnTo>
                    <a:pt x="627201" y="74991"/>
                  </a:lnTo>
                  <a:lnTo>
                    <a:pt x="626319" y="78519"/>
                  </a:lnTo>
                  <a:lnTo>
                    <a:pt x="627201" y="86898"/>
                  </a:lnTo>
                  <a:lnTo>
                    <a:pt x="618111" y="123258"/>
                  </a:lnTo>
                  <a:lnTo>
                    <a:pt x="596838" y="148785"/>
                  </a:lnTo>
                  <a:lnTo>
                    <a:pt x="599931" y="170435"/>
                  </a:lnTo>
                  <a:lnTo>
                    <a:pt x="627201" y="197705"/>
                  </a:lnTo>
                  <a:lnTo>
                    <a:pt x="627201" y="209067"/>
                  </a:lnTo>
                  <a:lnTo>
                    <a:pt x="654470" y="224974"/>
                  </a:lnTo>
                  <a:lnTo>
                    <a:pt x="665833" y="299966"/>
                  </a:lnTo>
                  <a:lnTo>
                    <a:pt x="681740" y="338597"/>
                  </a:lnTo>
                  <a:lnTo>
                    <a:pt x="681740" y="350504"/>
                  </a:lnTo>
                  <a:lnTo>
                    <a:pt x="681740" y="359050"/>
                  </a:lnTo>
                  <a:lnTo>
                    <a:pt x="681740" y="370957"/>
                  </a:lnTo>
                  <a:lnTo>
                    <a:pt x="677195" y="402771"/>
                  </a:lnTo>
                  <a:lnTo>
                    <a:pt x="677195" y="406771"/>
                  </a:lnTo>
                  <a:lnTo>
                    <a:pt x="677195" y="418678"/>
                  </a:lnTo>
                  <a:lnTo>
                    <a:pt x="672001" y="435991"/>
                  </a:lnTo>
                  <a:lnTo>
                    <a:pt x="677195" y="456766"/>
                  </a:lnTo>
                  <a:lnTo>
                    <a:pt x="674753" y="458903"/>
                  </a:lnTo>
                  <a:lnTo>
                    <a:pt x="677195" y="468673"/>
                  </a:lnTo>
                  <a:lnTo>
                    <a:pt x="664249" y="480001"/>
                  </a:lnTo>
                  <a:lnTo>
                    <a:pt x="681740" y="504488"/>
                  </a:lnTo>
                  <a:lnTo>
                    <a:pt x="686285" y="520395"/>
                  </a:lnTo>
                  <a:lnTo>
                    <a:pt x="697647" y="543119"/>
                  </a:lnTo>
                  <a:lnTo>
                    <a:pt x="713554" y="536302"/>
                  </a:lnTo>
                  <a:lnTo>
                    <a:pt x="745369" y="552209"/>
                  </a:lnTo>
                  <a:lnTo>
                    <a:pt x="761276" y="579479"/>
                  </a:lnTo>
                  <a:lnTo>
                    <a:pt x="756107" y="582525"/>
                  </a:lnTo>
                  <a:lnTo>
                    <a:pt x="761276" y="591386"/>
                  </a:lnTo>
                  <a:lnTo>
                    <a:pt x="634018" y="666377"/>
                  </a:lnTo>
                  <a:lnTo>
                    <a:pt x="531757" y="748186"/>
                  </a:lnTo>
                  <a:lnTo>
                    <a:pt x="477218" y="759548"/>
                  </a:lnTo>
                  <a:lnTo>
                    <a:pt x="434041" y="764093"/>
                  </a:lnTo>
                  <a:lnTo>
                    <a:pt x="434041" y="752186"/>
                  </a:lnTo>
                  <a:lnTo>
                    <a:pt x="434041" y="741369"/>
                  </a:lnTo>
                  <a:lnTo>
                    <a:pt x="418134" y="736824"/>
                  </a:lnTo>
                  <a:lnTo>
                    <a:pt x="397682" y="720916"/>
                  </a:lnTo>
                  <a:lnTo>
                    <a:pt x="386319" y="705009"/>
                  </a:lnTo>
                  <a:lnTo>
                    <a:pt x="261334" y="618655"/>
                  </a:lnTo>
                  <a:lnTo>
                    <a:pt x="138621" y="532302"/>
                  </a:lnTo>
                  <a:lnTo>
                    <a:pt x="0" y="430041"/>
                  </a:lnTo>
                  <a:lnTo>
                    <a:pt x="0" y="425496"/>
                  </a:lnTo>
                  <a:lnTo>
                    <a:pt x="0" y="418678"/>
                  </a:lnTo>
                  <a:lnTo>
                    <a:pt x="0" y="418134"/>
                  </a:lnTo>
                  <a:lnTo>
                    <a:pt x="0" y="413589"/>
                  </a:lnTo>
                  <a:lnTo>
                    <a:pt x="0" y="406771"/>
                  </a:lnTo>
                  <a:lnTo>
                    <a:pt x="0" y="370957"/>
                  </a:lnTo>
                  <a:lnTo>
                    <a:pt x="0" y="359050"/>
                  </a:lnTo>
                  <a:lnTo>
                    <a:pt x="59084" y="331780"/>
                  </a:lnTo>
                  <a:lnTo>
                    <a:pt x="95444" y="322690"/>
                  </a:lnTo>
                  <a:lnTo>
                    <a:pt x="127258" y="315873"/>
                  </a:lnTo>
                  <a:lnTo>
                    <a:pt x="138621" y="288603"/>
                  </a:lnTo>
                  <a:lnTo>
                    <a:pt x="181797" y="272696"/>
                  </a:lnTo>
                  <a:lnTo>
                    <a:pt x="181797" y="257333"/>
                  </a:lnTo>
                  <a:lnTo>
                    <a:pt x="181797" y="245426"/>
                  </a:lnTo>
                  <a:lnTo>
                    <a:pt x="209067" y="240881"/>
                  </a:lnTo>
                  <a:lnTo>
                    <a:pt x="224974" y="224974"/>
                  </a:lnTo>
                  <a:lnTo>
                    <a:pt x="272696" y="220429"/>
                  </a:lnTo>
                  <a:lnTo>
                    <a:pt x="276324" y="208336"/>
                  </a:lnTo>
                  <a:lnTo>
                    <a:pt x="268151" y="205067"/>
                  </a:lnTo>
                  <a:lnTo>
                    <a:pt x="256789" y="155072"/>
                  </a:lnTo>
                  <a:lnTo>
                    <a:pt x="252244" y="130075"/>
                  </a:lnTo>
                  <a:lnTo>
                    <a:pt x="240882" y="102806"/>
                  </a:lnTo>
                  <a:lnTo>
                    <a:pt x="244537" y="99672"/>
                  </a:lnTo>
                  <a:lnTo>
                    <a:pt x="240882" y="90899"/>
                  </a:lnTo>
                  <a:lnTo>
                    <a:pt x="272696" y="63629"/>
                  </a:lnTo>
                  <a:lnTo>
                    <a:pt x="315873" y="59084"/>
                  </a:lnTo>
                  <a:lnTo>
                    <a:pt x="338598" y="36360"/>
                  </a:lnTo>
                  <a:lnTo>
                    <a:pt x="374957" y="24997"/>
                  </a:lnTo>
                  <a:lnTo>
                    <a:pt x="434041" y="15907"/>
                  </a:lnTo>
                  <a:lnTo>
                    <a:pt x="497670" y="9090"/>
                  </a:lnTo>
                  <a:lnTo>
                    <a:pt x="515850" y="2045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19" name="Google Shape;719;p21"/>
            <p:cNvSpPr/>
            <p:nvPr/>
          </p:nvSpPr>
          <p:spPr>
            <a:xfrm>
              <a:off x="4031647" y="3639828"/>
              <a:ext cx="88789" cy="92035"/>
            </a:xfrm>
            <a:custGeom>
              <a:avLst/>
              <a:gdLst/>
              <a:ahLst/>
              <a:cxnLst/>
              <a:rect l="l" t="t" r="r" b="b"/>
              <a:pathLst>
                <a:path w="118385" h="122713" extrusionOk="0">
                  <a:moveTo>
                    <a:pt x="47722" y="0"/>
                  </a:moveTo>
                  <a:lnTo>
                    <a:pt x="52484" y="0"/>
                  </a:lnTo>
                  <a:lnTo>
                    <a:pt x="74991" y="0"/>
                  </a:lnTo>
                  <a:lnTo>
                    <a:pt x="79753" y="0"/>
                  </a:lnTo>
                  <a:lnTo>
                    <a:pt x="91116" y="15907"/>
                  </a:lnTo>
                  <a:lnTo>
                    <a:pt x="102478" y="31815"/>
                  </a:lnTo>
                  <a:lnTo>
                    <a:pt x="95661" y="43177"/>
                  </a:lnTo>
                  <a:lnTo>
                    <a:pt x="107023" y="54539"/>
                  </a:lnTo>
                  <a:lnTo>
                    <a:pt x="107023" y="63629"/>
                  </a:lnTo>
                  <a:lnTo>
                    <a:pt x="113623" y="63629"/>
                  </a:lnTo>
                  <a:lnTo>
                    <a:pt x="118385" y="63629"/>
                  </a:lnTo>
                  <a:lnTo>
                    <a:pt x="95661" y="81809"/>
                  </a:lnTo>
                  <a:lnTo>
                    <a:pt x="79753" y="102261"/>
                  </a:lnTo>
                  <a:lnTo>
                    <a:pt x="79753" y="113623"/>
                  </a:lnTo>
                  <a:lnTo>
                    <a:pt x="70664" y="122713"/>
                  </a:lnTo>
                  <a:lnTo>
                    <a:pt x="65902" y="122713"/>
                  </a:lnTo>
                  <a:lnTo>
                    <a:pt x="59301" y="122713"/>
                  </a:lnTo>
                  <a:lnTo>
                    <a:pt x="54539" y="122713"/>
                  </a:lnTo>
                  <a:lnTo>
                    <a:pt x="27270" y="106806"/>
                  </a:lnTo>
                  <a:lnTo>
                    <a:pt x="11363" y="86354"/>
                  </a:lnTo>
                  <a:lnTo>
                    <a:pt x="6818" y="74992"/>
                  </a:lnTo>
                  <a:lnTo>
                    <a:pt x="0" y="43177"/>
                  </a:lnTo>
                  <a:lnTo>
                    <a:pt x="15907" y="31815"/>
                  </a:lnTo>
                  <a:lnTo>
                    <a:pt x="22725" y="20452"/>
                  </a:lnTo>
                  <a:lnTo>
                    <a:pt x="27270" y="11363"/>
                  </a:lnTo>
                  <a:lnTo>
                    <a:pt x="32032" y="11363"/>
                  </a:lnTo>
                  <a:lnTo>
                    <a:pt x="38632"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0" name="Google Shape;720;p21"/>
            <p:cNvSpPr/>
            <p:nvPr/>
          </p:nvSpPr>
          <p:spPr>
            <a:xfrm>
              <a:off x="3978812" y="3571654"/>
              <a:ext cx="206389" cy="151850"/>
            </a:xfrm>
            <a:custGeom>
              <a:avLst/>
              <a:gdLst/>
              <a:ahLst/>
              <a:cxnLst/>
              <a:rect l="l" t="t" r="r" b="b"/>
              <a:pathLst>
                <a:path w="275186" h="202467" extrusionOk="0">
                  <a:moveTo>
                    <a:pt x="54540" y="0"/>
                  </a:moveTo>
                  <a:lnTo>
                    <a:pt x="70447" y="0"/>
                  </a:lnTo>
                  <a:lnTo>
                    <a:pt x="97716" y="11363"/>
                  </a:lnTo>
                  <a:lnTo>
                    <a:pt x="102261" y="11363"/>
                  </a:lnTo>
                  <a:lnTo>
                    <a:pt x="109079" y="4545"/>
                  </a:lnTo>
                  <a:lnTo>
                    <a:pt x="129531" y="4545"/>
                  </a:lnTo>
                  <a:lnTo>
                    <a:pt x="136348" y="4545"/>
                  </a:lnTo>
                  <a:lnTo>
                    <a:pt x="136348" y="9307"/>
                  </a:lnTo>
                  <a:lnTo>
                    <a:pt x="141110" y="9307"/>
                  </a:lnTo>
                  <a:lnTo>
                    <a:pt x="141110" y="15908"/>
                  </a:lnTo>
                  <a:lnTo>
                    <a:pt x="152256" y="15908"/>
                  </a:lnTo>
                  <a:lnTo>
                    <a:pt x="156801" y="15908"/>
                  </a:lnTo>
                  <a:lnTo>
                    <a:pt x="168163" y="27270"/>
                  </a:lnTo>
                  <a:lnTo>
                    <a:pt x="184070" y="27270"/>
                  </a:lnTo>
                  <a:lnTo>
                    <a:pt x="195433" y="20452"/>
                  </a:lnTo>
                  <a:lnTo>
                    <a:pt x="204523" y="15908"/>
                  </a:lnTo>
                  <a:lnTo>
                    <a:pt x="215885" y="11363"/>
                  </a:lnTo>
                  <a:lnTo>
                    <a:pt x="220430" y="11363"/>
                  </a:lnTo>
                  <a:lnTo>
                    <a:pt x="227247" y="15908"/>
                  </a:lnTo>
                  <a:lnTo>
                    <a:pt x="228113" y="18072"/>
                  </a:lnTo>
                  <a:lnTo>
                    <a:pt x="232009" y="20670"/>
                  </a:lnTo>
                  <a:lnTo>
                    <a:pt x="236554" y="32032"/>
                  </a:lnTo>
                  <a:lnTo>
                    <a:pt x="252462" y="52484"/>
                  </a:lnTo>
                  <a:lnTo>
                    <a:pt x="247917" y="57029"/>
                  </a:lnTo>
                  <a:lnTo>
                    <a:pt x="245277" y="63629"/>
                  </a:lnTo>
                  <a:lnTo>
                    <a:pt x="247700" y="63629"/>
                  </a:lnTo>
                  <a:lnTo>
                    <a:pt x="254517" y="63629"/>
                  </a:lnTo>
                  <a:lnTo>
                    <a:pt x="252476" y="68391"/>
                  </a:lnTo>
                  <a:lnTo>
                    <a:pt x="259279" y="68391"/>
                  </a:lnTo>
                  <a:lnTo>
                    <a:pt x="252908" y="83257"/>
                  </a:lnTo>
                  <a:lnTo>
                    <a:pt x="263607" y="90899"/>
                  </a:lnTo>
                  <a:lnTo>
                    <a:pt x="261702" y="90899"/>
                  </a:lnTo>
                  <a:lnTo>
                    <a:pt x="268369" y="95661"/>
                  </a:lnTo>
                  <a:lnTo>
                    <a:pt x="259279" y="95661"/>
                  </a:lnTo>
                  <a:lnTo>
                    <a:pt x="259279" y="111568"/>
                  </a:lnTo>
                  <a:lnTo>
                    <a:pt x="263824" y="122931"/>
                  </a:lnTo>
                  <a:lnTo>
                    <a:pt x="275186" y="154745"/>
                  </a:lnTo>
                  <a:lnTo>
                    <a:pt x="259279" y="159290"/>
                  </a:lnTo>
                  <a:lnTo>
                    <a:pt x="259279" y="166108"/>
                  </a:lnTo>
                  <a:lnTo>
                    <a:pt x="259279" y="170653"/>
                  </a:lnTo>
                  <a:lnTo>
                    <a:pt x="259279" y="186560"/>
                  </a:lnTo>
                  <a:lnTo>
                    <a:pt x="252462" y="186560"/>
                  </a:lnTo>
                  <a:lnTo>
                    <a:pt x="243372" y="186560"/>
                  </a:lnTo>
                  <a:lnTo>
                    <a:pt x="232009" y="202467"/>
                  </a:lnTo>
                  <a:lnTo>
                    <a:pt x="220647" y="202467"/>
                  </a:lnTo>
                  <a:lnTo>
                    <a:pt x="218266" y="197705"/>
                  </a:lnTo>
                  <a:lnTo>
                    <a:pt x="215885" y="197705"/>
                  </a:lnTo>
                  <a:lnTo>
                    <a:pt x="211340" y="188615"/>
                  </a:lnTo>
                  <a:lnTo>
                    <a:pt x="211340" y="172708"/>
                  </a:lnTo>
                  <a:lnTo>
                    <a:pt x="202756" y="155539"/>
                  </a:lnTo>
                  <a:lnTo>
                    <a:pt x="193377" y="159290"/>
                  </a:lnTo>
                  <a:lnTo>
                    <a:pt x="188832" y="159290"/>
                  </a:lnTo>
                  <a:lnTo>
                    <a:pt x="177470" y="166108"/>
                  </a:lnTo>
                  <a:lnTo>
                    <a:pt x="177470" y="158488"/>
                  </a:lnTo>
                  <a:lnTo>
                    <a:pt x="172708" y="161346"/>
                  </a:lnTo>
                  <a:lnTo>
                    <a:pt x="172708" y="145438"/>
                  </a:lnTo>
                  <a:lnTo>
                    <a:pt x="166108" y="138838"/>
                  </a:lnTo>
                  <a:lnTo>
                    <a:pt x="166108" y="138838"/>
                  </a:lnTo>
                  <a:lnTo>
                    <a:pt x="161346" y="134076"/>
                  </a:lnTo>
                  <a:lnTo>
                    <a:pt x="168163" y="122714"/>
                  </a:lnTo>
                  <a:lnTo>
                    <a:pt x="156801" y="106807"/>
                  </a:lnTo>
                  <a:lnTo>
                    <a:pt x="150200" y="100206"/>
                  </a:lnTo>
                  <a:lnTo>
                    <a:pt x="122931" y="100206"/>
                  </a:lnTo>
                  <a:lnTo>
                    <a:pt x="113841" y="107023"/>
                  </a:lnTo>
                  <a:lnTo>
                    <a:pt x="102478" y="107023"/>
                  </a:lnTo>
                  <a:lnTo>
                    <a:pt x="97934" y="116113"/>
                  </a:lnTo>
                  <a:lnTo>
                    <a:pt x="91116" y="127476"/>
                  </a:lnTo>
                  <a:lnTo>
                    <a:pt x="75209" y="143383"/>
                  </a:lnTo>
                  <a:lnTo>
                    <a:pt x="71042" y="138026"/>
                  </a:lnTo>
                  <a:lnTo>
                    <a:pt x="70447" y="138621"/>
                  </a:lnTo>
                  <a:lnTo>
                    <a:pt x="54540" y="118169"/>
                  </a:lnTo>
                  <a:lnTo>
                    <a:pt x="43394" y="107023"/>
                  </a:lnTo>
                  <a:lnTo>
                    <a:pt x="32032" y="100206"/>
                  </a:lnTo>
                  <a:lnTo>
                    <a:pt x="22942" y="95661"/>
                  </a:lnTo>
                  <a:lnTo>
                    <a:pt x="22942" y="93280"/>
                  </a:lnTo>
                  <a:lnTo>
                    <a:pt x="18180" y="90899"/>
                  </a:lnTo>
                  <a:lnTo>
                    <a:pt x="18180" y="70447"/>
                  </a:lnTo>
                  <a:lnTo>
                    <a:pt x="16125" y="68391"/>
                  </a:lnTo>
                  <a:lnTo>
                    <a:pt x="4762" y="63847"/>
                  </a:lnTo>
                  <a:lnTo>
                    <a:pt x="7003" y="61886"/>
                  </a:lnTo>
                  <a:lnTo>
                    <a:pt x="0" y="59085"/>
                  </a:lnTo>
                  <a:lnTo>
                    <a:pt x="18180" y="43177"/>
                  </a:lnTo>
                  <a:lnTo>
                    <a:pt x="27270" y="43177"/>
                  </a:lnTo>
                  <a:lnTo>
                    <a:pt x="38632" y="31815"/>
                  </a:lnTo>
                  <a:lnTo>
                    <a:pt x="43177" y="31815"/>
                  </a:lnTo>
                  <a:lnTo>
                    <a:pt x="49995" y="27270"/>
                  </a:lnTo>
                  <a:lnTo>
                    <a:pt x="49995" y="15908"/>
                  </a:lnTo>
                  <a:lnTo>
                    <a:pt x="49995"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1" name="Google Shape;721;p21"/>
            <p:cNvSpPr/>
            <p:nvPr/>
          </p:nvSpPr>
          <p:spPr>
            <a:xfrm>
              <a:off x="3927680" y="2869462"/>
              <a:ext cx="439967" cy="455388"/>
            </a:xfrm>
            <a:custGeom>
              <a:avLst/>
              <a:gdLst/>
              <a:ahLst/>
              <a:cxnLst/>
              <a:rect l="l" t="t" r="r" b="b"/>
              <a:pathLst>
                <a:path w="586622" h="607184" extrusionOk="0">
                  <a:moveTo>
                    <a:pt x="406772" y="0"/>
                  </a:moveTo>
                  <a:lnTo>
                    <a:pt x="434041" y="0"/>
                  </a:lnTo>
                  <a:lnTo>
                    <a:pt x="456766" y="15907"/>
                  </a:lnTo>
                  <a:lnTo>
                    <a:pt x="493126" y="15907"/>
                  </a:lnTo>
                  <a:lnTo>
                    <a:pt x="531757" y="27270"/>
                  </a:lnTo>
                  <a:lnTo>
                    <a:pt x="547665" y="27270"/>
                  </a:lnTo>
                  <a:lnTo>
                    <a:pt x="551634" y="36795"/>
                  </a:lnTo>
                  <a:lnTo>
                    <a:pt x="554808" y="36795"/>
                  </a:lnTo>
                  <a:lnTo>
                    <a:pt x="566170" y="64064"/>
                  </a:lnTo>
                  <a:lnTo>
                    <a:pt x="570715" y="89061"/>
                  </a:lnTo>
                  <a:lnTo>
                    <a:pt x="582077" y="139056"/>
                  </a:lnTo>
                  <a:lnTo>
                    <a:pt x="586622" y="143601"/>
                  </a:lnTo>
                  <a:lnTo>
                    <a:pt x="582077" y="166325"/>
                  </a:lnTo>
                  <a:lnTo>
                    <a:pt x="532083" y="170870"/>
                  </a:lnTo>
                  <a:lnTo>
                    <a:pt x="516176" y="186778"/>
                  </a:lnTo>
                  <a:lnTo>
                    <a:pt x="495724" y="191323"/>
                  </a:lnTo>
                  <a:lnTo>
                    <a:pt x="495724" y="218592"/>
                  </a:lnTo>
                  <a:lnTo>
                    <a:pt x="452547" y="234499"/>
                  </a:lnTo>
                  <a:lnTo>
                    <a:pt x="441184" y="261769"/>
                  </a:lnTo>
                  <a:lnTo>
                    <a:pt x="409370" y="273131"/>
                  </a:lnTo>
                  <a:lnTo>
                    <a:pt x="373010" y="277676"/>
                  </a:lnTo>
                  <a:lnTo>
                    <a:pt x="313926" y="304946"/>
                  </a:lnTo>
                  <a:lnTo>
                    <a:pt x="313926" y="359485"/>
                  </a:lnTo>
                  <a:lnTo>
                    <a:pt x="307109" y="359485"/>
                  </a:lnTo>
                  <a:lnTo>
                    <a:pt x="307109" y="379937"/>
                  </a:lnTo>
                  <a:lnTo>
                    <a:pt x="286657" y="379937"/>
                  </a:lnTo>
                  <a:lnTo>
                    <a:pt x="275294" y="391300"/>
                  </a:lnTo>
                  <a:lnTo>
                    <a:pt x="259387" y="391300"/>
                  </a:lnTo>
                  <a:lnTo>
                    <a:pt x="243480" y="386755"/>
                  </a:lnTo>
                  <a:lnTo>
                    <a:pt x="211665" y="391300"/>
                  </a:lnTo>
                  <a:lnTo>
                    <a:pt x="200303" y="423114"/>
                  </a:lnTo>
                  <a:lnTo>
                    <a:pt x="188941" y="423114"/>
                  </a:lnTo>
                  <a:lnTo>
                    <a:pt x="173033" y="470836"/>
                  </a:lnTo>
                  <a:lnTo>
                    <a:pt x="118494" y="520830"/>
                  </a:lnTo>
                  <a:lnTo>
                    <a:pt x="109404" y="573097"/>
                  </a:lnTo>
                  <a:lnTo>
                    <a:pt x="93497" y="591277"/>
                  </a:lnTo>
                  <a:lnTo>
                    <a:pt x="86680" y="607184"/>
                  </a:lnTo>
                  <a:lnTo>
                    <a:pt x="7143" y="607184"/>
                  </a:lnTo>
                  <a:lnTo>
                    <a:pt x="7143" y="597659"/>
                  </a:lnTo>
                  <a:lnTo>
                    <a:pt x="0" y="597659"/>
                  </a:lnTo>
                  <a:lnTo>
                    <a:pt x="0" y="581752"/>
                  </a:lnTo>
                  <a:lnTo>
                    <a:pt x="15908" y="570390"/>
                  </a:lnTo>
                  <a:lnTo>
                    <a:pt x="27270" y="547665"/>
                  </a:lnTo>
                  <a:lnTo>
                    <a:pt x="27270" y="538575"/>
                  </a:lnTo>
                  <a:lnTo>
                    <a:pt x="36360" y="511305"/>
                  </a:lnTo>
                  <a:lnTo>
                    <a:pt x="59084" y="484036"/>
                  </a:lnTo>
                  <a:lnTo>
                    <a:pt x="68174" y="472674"/>
                  </a:lnTo>
                  <a:lnTo>
                    <a:pt x="79537" y="452221"/>
                  </a:lnTo>
                  <a:lnTo>
                    <a:pt x="79537" y="429497"/>
                  </a:lnTo>
                  <a:lnTo>
                    <a:pt x="95444" y="402227"/>
                  </a:lnTo>
                  <a:lnTo>
                    <a:pt x="118169" y="393137"/>
                  </a:lnTo>
                  <a:lnTo>
                    <a:pt x="138621" y="349960"/>
                  </a:lnTo>
                  <a:lnTo>
                    <a:pt x="161345" y="334053"/>
                  </a:lnTo>
                  <a:lnTo>
                    <a:pt x="193160" y="327235"/>
                  </a:lnTo>
                  <a:lnTo>
                    <a:pt x="224974" y="299966"/>
                  </a:lnTo>
                  <a:lnTo>
                    <a:pt x="240882" y="290876"/>
                  </a:lnTo>
                  <a:lnTo>
                    <a:pt x="272696" y="252244"/>
                  </a:lnTo>
                  <a:lnTo>
                    <a:pt x="263606" y="199977"/>
                  </a:lnTo>
                  <a:lnTo>
                    <a:pt x="279514" y="161345"/>
                  </a:lnTo>
                  <a:lnTo>
                    <a:pt x="284059" y="138621"/>
                  </a:lnTo>
                  <a:lnTo>
                    <a:pt x="306783" y="113624"/>
                  </a:lnTo>
                  <a:lnTo>
                    <a:pt x="343143" y="90899"/>
                  </a:lnTo>
                  <a:lnTo>
                    <a:pt x="370412" y="70447"/>
                  </a:lnTo>
                  <a:lnTo>
                    <a:pt x="397682" y="2727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2" name="Google Shape;722;p21"/>
            <p:cNvSpPr/>
            <p:nvPr/>
          </p:nvSpPr>
          <p:spPr>
            <a:xfrm>
              <a:off x="4053476" y="3212035"/>
              <a:ext cx="462205" cy="431364"/>
            </a:xfrm>
            <a:custGeom>
              <a:avLst/>
              <a:gdLst/>
              <a:ahLst/>
              <a:cxnLst/>
              <a:rect l="l" t="t" r="r" b="b"/>
              <a:pathLst>
                <a:path w="616273" h="575152" extrusionOk="0">
                  <a:moveTo>
                    <a:pt x="218592" y="0"/>
                  </a:moveTo>
                  <a:lnTo>
                    <a:pt x="277676" y="0"/>
                  </a:lnTo>
                  <a:lnTo>
                    <a:pt x="400389" y="86354"/>
                  </a:lnTo>
                  <a:lnTo>
                    <a:pt x="525375" y="172708"/>
                  </a:lnTo>
                  <a:lnTo>
                    <a:pt x="536737" y="188615"/>
                  </a:lnTo>
                  <a:lnTo>
                    <a:pt x="557189" y="204522"/>
                  </a:lnTo>
                  <a:lnTo>
                    <a:pt x="573096" y="209067"/>
                  </a:lnTo>
                  <a:lnTo>
                    <a:pt x="573096" y="213830"/>
                  </a:lnTo>
                  <a:lnTo>
                    <a:pt x="573096" y="231792"/>
                  </a:lnTo>
                  <a:lnTo>
                    <a:pt x="616273" y="231792"/>
                  </a:lnTo>
                  <a:lnTo>
                    <a:pt x="616273" y="236555"/>
                  </a:lnTo>
                  <a:lnTo>
                    <a:pt x="616273" y="318145"/>
                  </a:lnTo>
                  <a:lnTo>
                    <a:pt x="616273" y="322908"/>
                  </a:lnTo>
                  <a:lnTo>
                    <a:pt x="595821" y="350178"/>
                  </a:lnTo>
                  <a:lnTo>
                    <a:pt x="589004" y="370630"/>
                  </a:lnTo>
                  <a:lnTo>
                    <a:pt x="557189" y="375175"/>
                  </a:lnTo>
                  <a:lnTo>
                    <a:pt x="509467" y="381993"/>
                  </a:lnTo>
                  <a:lnTo>
                    <a:pt x="493560" y="393355"/>
                  </a:lnTo>
                  <a:lnTo>
                    <a:pt x="484035" y="393355"/>
                  </a:lnTo>
                  <a:lnTo>
                    <a:pt x="470836" y="393355"/>
                  </a:lnTo>
                  <a:lnTo>
                    <a:pt x="450383" y="397900"/>
                  </a:lnTo>
                  <a:lnTo>
                    <a:pt x="448651" y="396168"/>
                  </a:lnTo>
                  <a:lnTo>
                    <a:pt x="440858" y="397900"/>
                  </a:lnTo>
                  <a:lnTo>
                    <a:pt x="431877" y="388919"/>
                  </a:lnTo>
                  <a:lnTo>
                    <a:pt x="418569" y="393355"/>
                  </a:lnTo>
                  <a:lnTo>
                    <a:pt x="384482" y="409262"/>
                  </a:lnTo>
                  <a:lnTo>
                    <a:pt x="375392" y="425169"/>
                  </a:lnTo>
                  <a:lnTo>
                    <a:pt x="348122" y="434259"/>
                  </a:lnTo>
                  <a:lnTo>
                    <a:pt x="341305" y="445622"/>
                  </a:lnTo>
                  <a:lnTo>
                    <a:pt x="325398" y="456984"/>
                  </a:lnTo>
                  <a:lnTo>
                    <a:pt x="318594" y="455040"/>
                  </a:lnTo>
                  <a:lnTo>
                    <a:pt x="315873" y="456984"/>
                  </a:lnTo>
                  <a:lnTo>
                    <a:pt x="306984" y="454445"/>
                  </a:lnTo>
                  <a:lnTo>
                    <a:pt x="298128" y="461529"/>
                  </a:lnTo>
                  <a:lnTo>
                    <a:pt x="293583" y="484254"/>
                  </a:lnTo>
                  <a:lnTo>
                    <a:pt x="266314" y="516068"/>
                  </a:lnTo>
                  <a:lnTo>
                    <a:pt x="266314" y="522667"/>
                  </a:lnTo>
                  <a:lnTo>
                    <a:pt x="266314" y="527430"/>
                  </a:lnTo>
                  <a:lnTo>
                    <a:pt x="257224" y="543338"/>
                  </a:lnTo>
                  <a:lnTo>
                    <a:pt x="257224" y="559027"/>
                  </a:lnTo>
                  <a:lnTo>
                    <a:pt x="257224" y="563790"/>
                  </a:lnTo>
                  <a:lnTo>
                    <a:pt x="239044" y="570607"/>
                  </a:lnTo>
                  <a:lnTo>
                    <a:pt x="234499" y="575152"/>
                  </a:lnTo>
                  <a:lnTo>
                    <a:pt x="232844" y="569360"/>
                  </a:lnTo>
                  <a:lnTo>
                    <a:pt x="229519" y="570607"/>
                  </a:lnTo>
                  <a:lnTo>
                    <a:pt x="224974" y="575152"/>
                  </a:lnTo>
                  <a:lnTo>
                    <a:pt x="221406" y="562664"/>
                  </a:lnTo>
                  <a:lnTo>
                    <a:pt x="218592" y="563790"/>
                  </a:lnTo>
                  <a:lnTo>
                    <a:pt x="214047" y="563790"/>
                  </a:lnTo>
                  <a:lnTo>
                    <a:pt x="202685" y="575152"/>
                  </a:lnTo>
                  <a:lnTo>
                    <a:pt x="193160" y="575152"/>
                  </a:lnTo>
                  <a:lnTo>
                    <a:pt x="175415" y="575152"/>
                  </a:lnTo>
                  <a:lnTo>
                    <a:pt x="165890" y="575152"/>
                  </a:lnTo>
                  <a:lnTo>
                    <a:pt x="161345" y="570607"/>
                  </a:lnTo>
                  <a:lnTo>
                    <a:pt x="154528" y="570607"/>
                  </a:lnTo>
                  <a:lnTo>
                    <a:pt x="138621" y="563790"/>
                  </a:lnTo>
                  <a:lnTo>
                    <a:pt x="140345" y="559767"/>
                  </a:lnTo>
                  <a:lnTo>
                    <a:pt x="138621" y="559028"/>
                  </a:lnTo>
                  <a:lnTo>
                    <a:pt x="143397" y="547883"/>
                  </a:lnTo>
                  <a:lnTo>
                    <a:pt x="139056" y="547883"/>
                  </a:lnTo>
                  <a:lnTo>
                    <a:pt x="138621" y="547883"/>
                  </a:lnTo>
                  <a:lnTo>
                    <a:pt x="129531" y="547883"/>
                  </a:lnTo>
                  <a:lnTo>
                    <a:pt x="131436" y="543121"/>
                  </a:lnTo>
                  <a:lnTo>
                    <a:pt x="129531" y="543121"/>
                  </a:lnTo>
                  <a:lnTo>
                    <a:pt x="134076" y="531758"/>
                  </a:lnTo>
                  <a:lnTo>
                    <a:pt x="137034" y="525843"/>
                  </a:lnTo>
                  <a:lnTo>
                    <a:pt x="122713" y="511523"/>
                  </a:lnTo>
                  <a:lnTo>
                    <a:pt x="118168" y="500161"/>
                  </a:lnTo>
                  <a:lnTo>
                    <a:pt x="113219" y="496861"/>
                  </a:lnTo>
                  <a:lnTo>
                    <a:pt x="104969" y="500161"/>
                  </a:lnTo>
                  <a:lnTo>
                    <a:pt x="95879" y="504706"/>
                  </a:lnTo>
                  <a:lnTo>
                    <a:pt x="84517" y="511523"/>
                  </a:lnTo>
                  <a:lnTo>
                    <a:pt x="74992" y="511523"/>
                  </a:lnTo>
                  <a:lnTo>
                    <a:pt x="68609" y="511523"/>
                  </a:lnTo>
                  <a:lnTo>
                    <a:pt x="59084" y="511523"/>
                  </a:lnTo>
                  <a:lnTo>
                    <a:pt x="47722" y="500161"/>
                  </a:lnTo>
                  <a:lnTo>
                    <a:pt x="43177" y="500161"/>
                  </a:lnTo>
                  <a:lnTo>
                    <a:pt x="41340" y="500161"/>
                  </a:lnTo>
                  <a:lnTo>
                    <a:pt x="36795" y="500161"/>
                  </a:lnTo>
                  <a:lnTo>
                    <a:pt x="31815" y="500161"/>
                  </a:lnTo>
                  <a:lnTo>
                    <a:pt x="27270" y="500161"/>
                  </a:lnTo>
                  <a:lnTo>
                    <a:pt x="27270" y="495399"/>
                  </a:lnTo>
                  <a:lnTo>
                    <a:pt x="27270" y="495399"/>
                  </a:lnTo>
                  <a:lnTo>
                    <a:pt x="27270" y="484037"/>
                  </a:lnTo>
                  <a:lnTo>
                    <a:pt x="27270" y="477435"/>
                  </a:lnTo>
                  <a:lnTo>
                    <a:pt x="20452" y="461529"/>
                  </a:lnTo>
                  <a:lnTo>
                    <a:pt x="9090" y="452439"/>
                  </a:lnTo>
                  <a:lnTo>
                    <a:pt x="4545" y="429714"/>
                  </a:lnTo>
                  <a:lnTo>
                    <a:pt x="0" y="409262"/>
                  </a:lnTo>
                  <a:lnTo>
                    <a:pt x="828" y="408227"/>
                  </a:lnTo>
                  <a:lnTo>
                    <a:pt x="0" y="404500"/>
                  </a:lnTo>
                  <a:lnTo>
                    <a:pt x="9090" y="393138"/>
                  </a:lnTo>
                  <a:lnTo>
                    <a:pt x="20452" y="377231"/>
                  </a:lnTo>
                  <a:lnTo>
                    <a:pt x="31815" y="370413"/>
                  </a:lnTo>
                  <a:lnTo>
                    <a:pt x="36760" y="373161"/>
                  </a:lnTo>
                  <a:lnTo>
                    <a:pt x="41340" y="370412"/>
                  </a:lnTo>
                  <a:lnTo>
                    <a:pt x="59595" y="380554"/>
                  </a:lnTo>
                  <a:lnTo>
                    <a:pt x="79537" y="377231"/>
                  </a:lnTo>
                  <a:lnTo>
                    <a:pt x="89059" y="377231"/>
                  </a:lnTo>
                  <a:lnTo>
                    <a:pt x="89062" y="377230"/>
                  </a:lnTo>
                  <a:lnTo>
                    <a:pt x="90899" y="377230"/>
                  </a:lnTo>
                  <a:lnTo>
                    <a:pt x="95444" y="370413"/>
                  </a:lnTo>
                  <a:lnTo>
                    <a:pt x="104969" y="370413"/>
                  </a:lnTo>
                  <a:lnTo>
                    <a:pt x="104969" y="370412"/>
                  </a:lnTo>
                  <a:lnTo>
                    <a:pt x="247699" y="370412"/>
                  </a:lnTo>
                  <a:lnTo>
                    <a:pt x="251564" y="349157"/>
                  </a:lnTo>
                  <a:lnTo>
                    <a:pt x="247699" y="343361"/>
                  </a:lnTo>
                  <a:lnTo>
                    <a:pt x="229519" y="177471"/>
                  </a:lnTo>
                  <a:lnTo>
                    <a:pt x="209067" y="4763"/>
                  </a:lnTo>
                  <a:lnTo>
                    <a:pt x="209631" y="4763"/>
                  </a:lnTo>
                  <a:lnTo>
                    <a:pt x="209067" y="1"/>
                  </a:lnTo>
                  <a:lnTo>
                    <a:pt x="218592" y="1"/>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3" name="Google Shape;723;p21"/>
            <p:cNvSpPr/>
            <p:nvPr/>
          </p:nvSpPr>
          <p:spPr>
            <a:xfrm>
              <a:off x="4406603" y="3252778"/>
              <a:ext cx="438344" cy="353289"/>
            </a:xfrm>
            <a:custGeom>
              <a:avLst/>
              <a:gdLst/>
              <a:ahLst/>
              <a:cxnLst/>
              <a:rect l="l" t="t" r="r" b="b"/>
              <a:pathLst>
                <a:path w="584459" h="471052" extrusionOk="0">
                  <a:moveTo>
                    <a:pt x="429496" y="0"/>
                  </a:moveTo>
                  <a:lnTo>
                    <a:pt x="488581" y="22725"/>
                  </a:lnTo>
                  <a:lnTo>
                    <a:pt x="495332" y="28801"/>
                  </a:lnTo>
                  <a:lnTo>
                    <a:pt x="498106" y="29868"/>
                  </a:lnTo>
                  <a:lnTo>
                    <a:pt x="512157" y="42514"/>
                  </a:lnTo>
                  <a:lnTo>
                    <a:pt x="531757" y="27270"/>
                  </a:lnTo>
                  <a:lnTo>
                    <a:pt x="534192" y="39928"/>
                  </a:lnTo>
                  <a:lnTo>
                    <a:pt x="541282" y="34413"/>
                  </a:lnTo>
                  <a:lnTo>
                    <a:pt x="552645" y="93497"/>
                  </a:lnTo>
                  <a:lnTo>
                    <a:pt x="564007" y="104859"/>
                  </a:lnTo>
                  <a:lnTo>
                    <a:pt x="568430" y="120340"/>
                  </a:lnTo>
                  <a:lnTo>
                    <a:pt x="574934" y="124986"/>
                  </a:lnTo>
                  <a:lnTo>
                    <a:pt x="574796" y="125227"/>
                  </a:lnTo>
                  <a:lnTo>
                    <a:pt x="584459" y="132129"/>
                  </a:lnTo>
                  <a:lnTo>
                    <a:pt x="581561" y="137201"/>
                  </a:lnTo>
                  <a:lnTo>
                    <a:pt x="584459" y="139272"/>
                  </a:lnTo>
                  <a:lnTo>
                    <a:pt x="575369" y="155179"/>
                  </a:lnTo>
                  <a:lnTo>
                    <a:pt x="557190" y="234716"/>
                  </a:lnTo>
                  <a:lnTo>
                    <a:pt x="557190" y="277567"/>
                  </a:lnTo>
                  <a:lnTo>
                    <a:pt x="557190" y="284710"/>
                  </a:lnTo>
                  <a:lnTo>
                    <a:pt x="509468" y="321069"/>
                  </a:lnTo>
                  <a:lnTo>
                    <a:pt x="495575" y="362748"/>
                  </a:lnTo>
                  <a:lnTo>
                    <a:pt x="499943" y="365868"/>
                  </a:lnTo>
                  <a:lnTo>
                    <a:pt x="499943" y="366207"/>
                  </a:lnTo>
                  <a:lnTo>
                    <a:pt x="509468" y="373011"/>
                  </a:lnTo>
                  <a:lnTo>
                    <a:pt x="509468" y="380154"/>
                  </a:lnTo>
                  <a:lnTo>
                    <a:pt x="509468" y="393137"/>
                  </a:lnTo>
                  <a:lnTo>
                    <a:pt x="522668" y="393137"/>
                  </a:lnTo>
                  <a:lnTo>
                    <a:pt x="522668" y="400280"/>
                  </a:lnTo>
                  <a:lnTo>
                    <a:pt x="532193" y="400280"/>
                  </a:lnTo>
                  <a:lnTo>
                    <a:pt x="532193" y="407423"/>
                  </a:lnTo>
                  <a:lnTo>
                    <a:pt x="532193" y="420732"/>
                  </a:lnTo>
                  <a:lnTo>
                    <a:pt x="532193" y="427875"/>
                  </a:lnTo>
                  <a:lnTo>
                    <a:pt x="520830" y="427875"/>
                  </a:lnTo>
                  <a:lnTo>
                    <a:pt x="520830" y="432095"/>
                  </a:lnTo>
                  <a:lnTo>
                    <a:pt x="520830" y="439238"/>
                  </a:lnTo>
                  <a:lnTo>
                    <a:pt x="514013" y="439238"/>
                  </a:lnTo>
                  <a:lnTo>
                    <a:pt x="509877" y="432095"/>
                  </a:lnTo>
                  <a:lnTo>
                    <a:pt x="504488" y="432095"/>
                  </a:lnTo>
                  <a:lnTo>
                    <a:pt x="483626" y="396061"/>
                  </a:lnTo>
                  <a:lnTo>
                    <a:pt x="477653" y="396061"/>
                  </a:lnTo>
                  <a:lnTo>
                    <a:pt x="450384" y="418785"/>
                  </a:lnTo>
                  <a:lnTo>
                    <a:pt x="418569" y="407423"/>
                  </a:lnTo>
                  <a:lnTo>
                    <a:pt x="395845" y="407423"/>
                  </a:lnTo>
                  <a:lnTo>
                    <a:pt x="391300" y="411968"/>
                  </a:lnTo>
                  <a:lnTo>
                    <a:pt x="370847" y="411968"/>
                  </a:lnTo>
                  <a:lnTo>
                    <a:pt x="348123" y="427875"/>
                  </a:lnTo>
                  <a:lnTo>
                    <a:pt x="327671" y="427875"/>
                  </a:lnTo>
                  <a:lnTo>
                    <a:pt x="284494" y="407423"/>
                  </a:lnTo>
                  <a:lnTo>
                    <a:pt x="268586" y="418785"/>
                  </a:lnTo>
                  <a:lnTo>
                    <a:pt x="245862" y="418785"/>
                  </a:lnTo>
                  <a:lnTo>
                    <a:pt x="240760" y="411642"/>
                  </a:lnTo>
                  <a:lnTo>
                    <a:pt x="236337" y="411642"/>
                  </a:lnTo>
                  <a:lnTo>
                    <a:pt x="227619" y="399438"/>
                  </a:lnTo>
                  <a:lnTo>
                    <a:pt x="198140" y="384698"/>
                  </a:lnTo>
                  <a:lnTo>
                    <a:pt x="154963" y="391516"/>
                  </a:lnTo>
                  <a:lnTo>
                    <a:pt x="143601" y="402878"/>
                  </a:lnTo>
                  <a:lnTo>
                    <a:pt x="139056" y="423330"/>
                  </a:lnTo>
                  <a:lnTo>
                    <a:pt x="134511" y="434693"/>
                  </a:lnTo>
                  <a:lnTo>
                    <a:pt x="127693" y="471052"/>
                  </a:lnTo>
                  <a:lnTo>
                    <a:pt x="118168" y="463909"/>
                  </a:lnTo>
                  <a:lnTo>
                    <a:pt x="118168" y="463909"/>
                  </a:lnTo>
                  <a:lnTo>
                    <a:pt x="100423" y="450600"/>
                  </a:lnTo>
                  <a:lnTo>
                    <a:pt x="84517" y="450600"/>
                  </a:lnTo>
                  <a:lnTo>
                    <a:pt x="75427" y="461962"/>
                  </a:lnTo>
                  <a:lnTo>
                    <a:pt x="75427" y="454819"/>
                  </a:lnTo>
                  <a:lnTo>
                    <a:pt x="75427" y="443457"/>
                  </a:lnTo>
                  <a:lnTo>
                    <a:pt x="74992" y="443457"/>
                  </a:lnTo>
                  <a:lnTo>
                    <a:pt x="65902" y="454819"/>
                  </a:lnTo>
                  <a:lnTo>
                    <a:pt x="65902" y="433189"/>
                  </a:lnTo>
                  <a:lnTo>
                    <a:pt x="32250" y="427875"/>
                  </a:lnTo>
                  <a:lnTo>
                    <a:pt x="32250" y="422236"/>
                  </a:lnTo>
                  <a:lnTo>
                    <a:pt x="22725" y="420732"/>
                  </a:lnTo>
                  <a:lnTo>
                    <a:pt x="22725" y="400280"/>
                  </a:lnTo>
                  <a:lnTo>
                    <a:pt x="0" y="377555"/>
                  </a:lnTo>
                  <a:lnTo>
                    <a:pt x="0" y="370412"/>
                  </a:lnTo>
                  <a:lnTo>
                    <a:pt x="0" y="357103"/>
                  </a:lnTo>
                  <a:lnTo>
                    <a:pt x="0" y="349960"/>
                  </a:lnTo>
                  <a:lnTo>
                    <a:pt x="0" y="341196"/>
                  </a:lnTo>
                  <a:lnTo>
                    <a:pt x="0" y="334053"/>
                  </a:lnTo>
                  <a:lnTo>
                    <a:pt x="22725" y="334053"/>
                  </a:lnTo>
                  <a:lnTo>
                    <a:pt x="38632" y="318146"/>
                  </a:lnTo>
                  <a:lnTo>
                    <a:pt x="86354" y="318146"/>
                  </a:lnTo>
                  <a:lnTo>
                    <a:pt x="118168" y="311328"/>
                  </a:lnTo>
                  <a:lnTo>
                    <a:pt x="124986" y="286331"/>
                  </a:lnTo>
                  <a:lnTo>
                    <a:pt x="145438" y="259062"/>
                  </a:lnTo>
                  <a:lnTo>
                    <a:pt x="145438" y="179851"/>
                  </a:lnTo>
                  <a:lnTo>
                    <a:pt x="145438" y="172708"/>
                  </a:lnTo>
                  <a:lnTo>
                    <a:pt x="193160" y="156801"/>
                  </a:lnTo>
                  <a:lnTo>
                    <a:pt x="302238" y="8180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4" name="Google Shape;724;p21"/>
            <p:cNvSpPr/>
            <p:nvPr/>
          </p:nvSpPr>
          <p:spPr>
            <a:xfrm>
              <a:off x="2664759" y="4459619"/>
              <a:ext cx="242619" cy="245174"/>
            </a:xfrm>
            <a:custGeom>
              <a:avLst/>
              <a:gdLst/>
              <a:ahLst/>
              <a:cxnLst/>
              <a:rect l="l" t="t" r="r" b="b"/>
              <a:pathLst>
                <a:path w="226218" h="228600" extrusionOk="0">
                  <a:moveTo>
                    <a:pt x="68263" y="0"/>
                  </a:moveTo>
                  <a:lnTo>
                    <a:pt x="75406" y="0"/>
                  </a:lnTo>
                  <a:lnTo>
                    <a:pt x="93663" y="0"/>
                  </a:lnTo>
                  <a:lnTo>
                    <a:pt x="100806" y="0"/>
                  </a:lnTo>
                  <a:lnTo>
                    <a:pt x="124618" y="14288"/>
                  </a:lnTo>
                  <a:lnTo>
                    <a:pt x="124618" y="22225"/>
                  </a:lnTo>
                  <a:lnTo>
                    <a:pt x="130968" y="36513"/>
                  </a:lnTo>
                  <a:lnTo>
                    <a:pt x="130968" y="74613"/>
                  </a:lnTo>
                  <a:lnTo>
                    <a:pt x="152896" y="81062"/>
                  </a:lnTo>
                  <a:lnTo>
                    <a:pt x="161925" y="74613"/>
                  </a:lnTo>
                  <a:lnTo>
                    <a:pt x="166127" y="76714"/>
                  </a:lnTo>
                  <a:lnTo>
                    <a:pt x="169068" y="74613"/>
                  </a:lnTo>
                  <a:lnTo>
                    <a:pt x="184943" y="82550"/>
                  </a:lnTo>
                  <a:lnTo>
                    <a:pt x="191293" y="88900"/>
                  </a:lnTo>
                  <a:lnTo>
                    <a:pt x="191293" y="115888"/>
                  </a:lnTo>
                  <a:lnTo>
                    <a:pt x="195969" y="126798"/>
                  </a:lnTo>
                  <a:lnTo>
                    <a:pt x="206375" y="123825"/>
                  </a:lnTo>
                  <a:lnTo>
                    <a:pt x="210185" y="124778"/>
                  </a:lnTo>
                  <a:lnTo>
                    <a:pt x="213518" y="123825"/>
                  </a:lnTo>
                  <a:lnTo>
                    <a:pt x="226218" y="127000"/>
                  </a:lnTo>
                  <a:lnTo>
                    <a:pt x="226218" y="146050"/>
                  </a:lnTo>
                  <a:lnTo>
                    <a:pt x="221456" y="160338"/>
                  </a:lnTo>
                  <a:lnTo>
                    <a:pt x="213518" y="176213"/>
                  </a:lnTo>
                  <a:lnTo>
                    <a:pt x="210343" y="201613"/>
                  </a:lnTo>
                  <a:lnTo>
                    <a:pt x="188118" y="225425"/>
                  </a:lnTo>
                  <a:lnTo>
                    <a:pt x="169068" y="228600"/>
                  </a:lnTo>
                  <a:lnTo>
                    <a:pt x="164690" y="228139"/>
                  </a:lnTo>
                  <a:lnTo>
                    <a:pt x="161925" y="228600"/>
                  </a:lnTo>
                  <a:lnTo>
                    <a:pt x="131763" y="225425"/>
                  </a:lnTo>
                  <a:lnTo>
                    <a:pt x="106363" y="217488"/>
                  </a:lnTo>
                  <a:lnTo>
                    <a:pt x="131763" y="171450"/>
                  </a:lnTo>
                  <a:lnTo>
                    <a:pt x="128588" y="160338"/>
                  </a:lnTo>
                  <a:lnTo>
                    <a:pt x="101600" y="149225"/>
                  </a:lnTo>
                  <a:lnTo>
                    <a:pt x="68263" y="130175"/>
                  </a:lnTo>
                  <a:lnTo>
                    <a:pt x="49213" y="123825"/>
                  </a:lnTo>
                  <a:lnTo>
                    <a:pt x="0" y="82550"/>
                  </a:lnTo>
                  <a:lnTo>
                    <a:pt x="11113" y="47625"/>
                  </a:lnTo>
                  <a:lnTo>
                    <a:pt x="11113" y="33338"/>
                  </a:lnTo>
                  <a:lnTo>
                    <a:pt x="23813" y="635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5" name="Google Shape;725;p21"/>
            <p:cNvSpPr/>
            <p:nvPr/>
          </p:nvSpPr>
          <p:spPr>
            <a:xfrm>
              <a:off x="4938360" y="2099098"/>
              <a:ext cx="88626" cy="40904"/>
            </a:xfrm>
            <a:custGeom>
              <a:avLst/>
              <a:gdLst/>
              <a:ahLst/>
              <a:cxnLst/>
              <a:rect l="l" t="t" r="r" b="b"/>
              <a:pathLst>
                <a:path w="52" h="24" extrusionOk="0">
                  <a:moveTo>
                    <a:pt x="43" y="5"/>
                  </a:moveTo>
                  <a:lnTo>
                    <a:pt x="26" y="0"/>
                  </a:lnTo>
                  <a:lnTo>
                    <a:pt x="5" y="9"/>
                  </a:lnTo>
                  <a:lnTo>
                    <a:pt x="0" y="21"/>
                  </a:lnTo>
                  <a:lnTo>
                    <a:pt x="19" y="24"/>
                  </a:lnTo>
                  <a:lnTo>
                    <a:pt x="50" y="24"/>
                  </a:lnTo>
                  <a:lnTo>
                    <a:pt x="50" y="16"/>
                  </a:lnTo>
                  <a:lnTo>
                    <a:pt x="52" y="9"/>
                  </a:lnTo>
                  <a:lnTo>
                    <a:pt x="43" y="5"/>
                  </a:lnTo>
                  <a:lnTo>
                    <a:pt x="43" y="5"/>
                  </a:lnTo>
                  <a:lnTo>
                    <a:pt x="43" y="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6" name="Google Shape;726;p21"/>
            <p:cNvSpPr/>
            <p:nvPr/>
          </p:nvSpPr>
          <p:spPr>
            <a:xfrm>
              <a:off x="4931543" y="2624037"/>
              <a:ext cx="47722" cy="112487"/>
            </a:xfrm>
            <a:custGeom>
              <a:avLst/>
              <a:gdLst/>
              <a:ahLst/>
              <a:cxnLst/>
              <a:rect l="l" t="t" r="r" b="b"/>
              <a:pathLst>
                <a:path w="28" h="66" extrusionOk="0">
                  <a:moveTo>
                    <a:pt x="7" y="0"/>
                  </a:moveTo>
                  <a:lnTo>
                    <a:pt x="7" y="0"/>
                  </a:lnTo>
                  <a:lnTo>
                    <a:pt x="7" y="4"/>
                  </a:lnTo>
                  <a:lnTo>
                    <a:pt x="11" y="2"/>
                  </a:lnTo>
                  <a:lnTo>
                    <a:pt x="14" y="9"/>
                  </a:lnTo>
                  <a:lnTo>
                    <a:pt x="19" y="9"/>
                  </a:lnTo>
                  <a:lnTo>
                    <a:pt x="21" y="18"/>
                  </a:lnTo>
                  <a:lnTo>
                    <a:pt x="19" y="26"/>
                  </a:lnTo>
                  <a:lnTo>
                    <a:pt x="21" y="35"/>
                  </a:lnTo>
                  <a:lnTo>
                    <a:pt x="28" y="40"/>
                  </a:lnTo>
                  <a:lnTo>
                    <a:pt x="28" y="45"/>
                  </a:lnTo>
                  <a:lnTo>
                    <a:pt x="21" y="49"/>
                  </a:lnTo>
                  <a:lnTo>
                    <a:pt x="21" y="56"/>
                  </a:lnTo>
                  <a:lnTo>
                    <a:pt x="11" y="66"/>
                  </a:lnTo>
                  <a:lnTo>
                    <a:pt x="9" y="63"/>
                  </a:lnTo>
                  <a:lnTo>
                    <a:pt x="9" y="59"/>
                  </a:lnTo>
                  <a:lnTo>
                    <a:pt x="0" y="52"/>
                  </a:lnTo>
                  <a:lnTo>
                    <a:pt x="0" y="42"/>
                  </a:lnTo>
                  <a:lnTo>
                    <a:pt x="0" y="28"/>
                  </a:lnTo>
                  <a:lnTo>
                    <a:pt x="2" y="21"/>
                  </a:lnTo>
                  <a:lnTo>
                    <a:pt x="0" y="16"/>
                  </a:lnTo>
                  <a:lnTo>
                    <a:pt x="0" y="11"/>
                  </a:lnTo>
                  <a:lnTo>
                    <a:pt x="7"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7" name="Google Shape;727;p21"/>
            <p:cNvSpPr/>
            <p:nvPr/>
          </p:nvSpPr>
          <p:spPr>
            <a:xfrm>
              <a:off x="2371613" y="4531203"/>
              <a:ext cx="543688" cy="1210087"/>
            </a:xfrm>
            <a:custGeom>
              <a:avLst/>
              <a:gdLst/>
              <a:ahLst/>
              <a:cxnLst/>
              <a:rect l="l" t="t" r="r" b="b"/>
              <a:pathLst>
                <a:path w="319" h="710" extrusionOk="0">
                  <a:moveTo>
                    <a:pt x="127" y="710"/>
                  </a:moveTo>
                  <a:lnTo>
                    <a:pt x="127" y="710"/>
                  </a:lnTo>
                  <a:lnTo>
                    <a:pt x="113" y="710"/>
                  </a:lnTo>
                  <a:lnTo>
                    <a:pt x="104" y="701"/>
                  </a:lnTo>
                  <a:lnTo>
                    <a:pt x="94" y="701"/>
                  </a:lnTo>
                  <a:lnTo>
                    <a:pt x="78" y="701"/>
                  </a:lnTo>
                  <a:lnTo>
                    <a:pt x="78" y="639"/>
                  </a:lnTo>
                  <a:lnTo>
                    <a:pt x="82" y="651"/>
                  </a:lnTo>
                  <a:lnTo>
                    <a:pt x="92" y="672"/>
                  </a:lnTo>
                  <a:lnTo>
                    <a:pt x="113" y="689"/>
                  </a:lnTo>
                  <a:lnTo>
                    <a:pt x="134" y="694"/>
                  </a:lnTo>
                  <a:lnTo>
                    <a:pt x="127" y="710"/>
                  </a:lnTo>
                  <a:close/>
                  <a:moveTo>
                    <a:pt x="137" y="5"/>
                  </a:moveTo>
                  <a:lnTo>
                    <a:pt x="137" y="5"/>
                  </a:lnTo>
                  <a:lnTo>
                    <a:pt x="146" y="17"/>
                  </a:lnTo>
                  <a:lnTo>
                    <a:pt x="151" y="5"/>
                  </a:lnTo>
                  <a:lnTo>
                    <a:pt x="170" y="5"/>
                  </a:lnTo>
                  <a:lnTo>
                    <a:pt x="172" y="7"/>
                  </a:lnTo>
                  <a:lnTo>
                    <a:pt x="203" y="36"/>
                  </a:lnTo>
                  <a:lnTo>
                    <a:pt x="217" y="40"/>
                  </a:lnTo>
                  <a:lnTo>
                    <a:pt x="236" y="52"/>
                  </a:lnTo>
                  <a:lnTo>
                    <a:pt x="253" y="59"/>
                  </a:lnTo>
                  <a:lnTo>
                    <a:pt x="255" y="66"/>
                  </a:lnTo>
                  <a:lnTo>
                    <a:pt x="239" y="95"/>
                  </a:lnTo>
                  <a:lnTo>
                    <a:pt x="255" y="100"/>
                  </a:lnTo>
                  <a:lnTo>
                    <a:pt x="274" y="102"/>
                  </a:lnTo>
                  <a:lnTo>
                    <a:pt x="286" y="100"/>
                  </a:lnTo>
                  <a:lnTo>
                    <a:pt x="300" y="85"/>
                  </a:lnTo>
                  <a:lnTo>
                    <a:pt x="305" y="69"/>
                  </a:lnTo>
                  <a:lnTo>
                    <a:pt x="312" y="66"/>
                  </a:lnTo>
                  <a:lnTo>
                    <a:pt x="319" y="76"/>
                  </a:lnTo>
                  <a:lnTo>
                    <a:pt x="319" y="90"/>
                  </a:lnTo>
                  <a:lnTo>
                    <a:pt x="307" y="102"/>
                  </a:lnTo>
                  <a:lnTo>
                    <a:pt x="295" y="109"/>
                  </a:lnTo>
                  <a:lnTo>
                    <a:pt x="276" y="126"/>
                  </a:lnTo>
                  <a:lnTo>
                    <a:pt x="255" y="149"/>
                  </a:lnTo>
                  <a:lnTo>
                    <a:pt x="253" y="166"/>
                  </a:lnTo>
                  <a:lnTo>
                    <a:pt x="248" y="185"/>
                  </a:lnTo>
                  <a:lnTo>
                    <a:pt x="248" y="204"/>
                  </a:lnTo>
                  <a:lnTo>
                    <a:pt x="243" y="208"/>
                  </a:lnTo>
                  <a:lnTo>
                    <a:pt x="243" y="220"/>
                  </a:lnTo>
                  <a:lnTo>
                    <a:pt x="241" y="232"/>
                  </a:lnTo>
                  <a:lnTo>
                    <a:pt x="262" y="249"/>
                  </a:lnTo>
                  <a:lnTo>
                    <a:pt x="260" y="260"/>
                  </a:lnTo>
                  <a:lnTo>
                    <a:pt x="269" y="270"/>
                  </a:lnTo>
                  <a:lnTo>
                    <a:pt x="269" y="279"/>
                  </a:lnTo>
                  <a:lnTo>
                    <a:pt x="253" y="305"/>
                  </a:lnTo>
                  <a:lnTo>
                    <a:pt x="229" y="317"/>
                  </a:lnTo>
                  <a:lnTo>
                    <a:pt x="196" y="322"/>
                  </a:lnTo>
                  <a:lnTo>
                    <a:pt x="179" y="320"/>
                  </a:lnTo>
                  <a:lnTo>
                    <a:pt x="182" y="331"/>
                  </a:lnTo>
                  <a:lnTo>
                    <a:pt x="179" y="346"/>
                  </a:lnTo>
                  <a:lnTo>
                    <a:pt x="182" y="358"/>
                  </a:lnTo>
                  <a:lnTo>
                    <a:pt x="172" y="365"/>
                  </a:lnTo>
                  <a:lnTo>
                    <a:pt x="156" y="367"/>
                  </a:lnTo>
                  <a:lnTo>
                    <a:pt x="139" y="360"/>
                  </a:lnTo>
                  <a:lnTo>
                    <a:pt x="134" y="365"/>
                  </a:lnTo>
                  <a:lnTo>
                    <a:pt x="137" y="388"/>
                  </a:lnTo>
                  <a:lnTo>
                    <a:pt x="149" y="393"/>
                  </a:lnTo>
                  <a:lnTo>
                    <a:pt x="156" y="386"/>
                  </a:lnTo>
                  <a:lnTo>
                    <a:pt x="161" y="398"/>
                  </a:lnTo>
                  <a:lnTo>
                    <a:pt x="146" y="405"/>
                  </a:lnTo>
                  <a:lnTo>
                    <a:pt x="132" y="419"/>
                  </a:lnTo>
                  <a:lnTo>
                    <a:pt x="130" y="440"/>
                  </a:lnTo>
                  <a:lnTo>
                    <a:pt x="127" y="452"/>
                  </a:lnTo>
                  <a:lnTo>
                    <a:pt x="111" y="452"/>
                  </a:lnTo>
                  <a:lnTo>
                    <a:pt x="99" y="464"/>
                  </a:lnTo>
                  <a:lnTo>
                    <a:pt x="94" y="483"/>
                  </a:lnTo>
                  <a:lnTo>
                    <a:pt x="111" y="500"/>
                  </a:lnTo>
                  <a:lnTo>
                    <a:pt x="125" y="504"/>
                  </a:lnTo>
                  <a:lnTo>
                    <a:pt x="120" y="526"/>
                  </a:lnTo>
                  <a:lnTo>
                    <a:pt x="101" y="540"/>
                  </a:lnTo>
                  <a:lnTo>
                    <a:pt x="90" y="568"/>
                  </a:lnTo>
                  <a:lnTo>
                    <a:pt x="75" y="578"/>
                  </a:lnTo>
                  <a:lnTo>
                    <a:pt x="68" y="589"/>
                  </a:lnTo>
                  <a:lnTo>
                    <a:pt x="73" y="618"/>
                  </a:lnTo>
                  <a:lnTo>
                    <a:pt x="85" y="632"/>
                  </a:lnTo>
                  <a:lnTo>
                    <a:pt x="78" y="630"/>
                  </a:lnTo>
                  <a:lnTo>
                    <a:pt x="64" y="627"/>
                  </a:lnTo>
                  <a:lnTo>
                    <a:pt x="23" y="623"/>
                  </a:lnTo>
                  <a:lnTo>
                    <a:pt x="16" y="608"/>
                  </a:lnTo>
                  <a:lnTo>
                    <a:pt x="16" y="589"/>
                  </a:lnTo>
                  <a:lnTo>
                    <a:pt x="7" y="589"/>
                  </a:lnTo>
                  <a:lnTo>
                    <a:pt x="2" y="580"/>
                  </a:lnTo>
                  <a:lnTo>
                    <a:pt x="0" y="554"/>
                  </a:lnTo>
                  <a:lnTo>
                    <a:pt x="12" y="545"/>
                  </a:lnTo>
                  <a:lnTo>
                    <a:pt x="16" y="528"/>
                  </a:lnTo>
                  <a:lnTo>
                    <a:pt x="16" y="516"/>
                  </a:lnTo>
                  <a:lnTo>
                    <a:pt x="23" y="497"/>
                  </a:lnTo>
                  <a:lnTo>
                    <a:pt x="30" y="464"/>
                  </a:lnTo>
                  <a:lnTo>
                    <a:pt x="28" y="452"/>
                  </a:lnTo>
                  <a:lnTo>
                    <a:pt x="35" y="447"/>
                  </a:lnTo>
                  <a:lnTo>
                    <a:pt x="33" y="438"/>
                  </a:lnTo>
                  <a:lnTo>
                    <a:pt x="26" y="436"/>
                  </a:lnTo>
                  <a:lnTo>
                    <a:pt x="30" y="424"/>
                  </a:lnTo>
                  <a:lnTo>
                    <a:pt x="23" y="417"/>
                  </a:lnTo>
                  <a:lnTo>
                    <a:pt x="21" y="391"/>
                  </a:lnTo>
                  <a:lnTo>
                    <a:pt x="26" y="388"/>
                  </a:lnTo>
                  <a:lnTo>
                    <a:pt x="23" y="360"/>
                  </a:lnTo>
                  <a:lnTo>
                    <a:pt x="28" y="339"/>
                  </a:lnTo>
                  <a:lnTo>
                    <a:pt x="33" y="320"/>
                  </a:lnTo>
                  <a:lnTo>
                    <a:pt x="42" y="315"/>
                  </a:lnTo>
                  <a:lnTo>
                    <a:pt x="38" y="294"/>
                  </a:lnTo>
                  <a:lnTo>
                    <a:pt x="38" y="275"/>
                  </a:lnTo>
                  <a:lnTo>
                    <a:pt x="49" y="263"/>
                  </a:lnTo>
                  <a:lnTo>
                    <a:pt x="49" y="246"/>
                  </a:lnTo>
                  <a:lnTo>
                    <a:pt x="59" y="227"/>
                  </a:lnTo>
                  <a:lnTo>
                    <a:pt x="59" y="208"/>
                  </a:lnTo>
                  <a:lnTo>
                    <a:pt x="54" y="206"/>
                  </a:lnTo>
                  <a:lnTo>
                    <a:pt x="47" y="173"/>
                  </a:lnTo>
                  <a:lnTo>
                    <a:pt x="56" y="152"/>
                  </a:lnTo>
                  <a:lnTo>
                    <a:pt x="54" y="135"/>
                  </a:lnTo>
                  <a:lnTo>
                    <a:pt x="61" y="118"/>
                  </a:lnTo>
                  <a:lnTo>
                    <a:pt x="71" y="102"/>
                  </a:lnTo>
                  <a:lnTo>
                    <a:pt x="82" y="90"/>
                  </a:lnTo>
                  <a:lnTo>
                    <a:pt x="78" y="83"/>
                  </a:lnTo>
                  <a:lnTo>
                    <a:pt x="80" y="78"/>
                  </a:lnTo>
                  <a:lnTo>
                    <a:pt x="80" y="47"/>
                  </a:lnTo>
                  <a:lnTo>
                    <a:pt x="99" y="40"/>
                  </a:lnTo>
                  <a:lnTo>
                    <a:pt x="104" y="21"/>
                  </a:lnTo>
                  <a:lnTo>
                    <a:pt x="101" y="17"/>
                  </a:lnTo>
                  <a:lnTo>
                    <a:pt x="116" y="0"/>
                  </a:lnTo>
                  <a:lnTo>
                    <a:pt x="137" y="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8" name="Google Shape;728;p21"/>
            <p:cNvSpPr/>
            <p:nvPr/>
          </p:nvSpPr>
          <p:spPr>
            <a:xfrm>
              <a:off x="7523855" y="4215898"/>
              <a:ext cx="1111235" cy="1032835"/>
            </a:xfrm>
            <a:custGeom>
              <a:avLst/>
              <a:gdLst/>
              <a:ahLst/>
              <a:cxnLst/>
              <a:rect l="l" t="t" r="r" b="b"/>
              <a:pathLst>
                <a:path w="652" h="606" extrusionOk="0">
                  <a:moveTo>
                    <a:pt x="520" y="545"/>
                  </a:moveTo>
                  <a:lnTo>
                    <a:pt x="520" y="545"/>
                  </a:lnTo>
                  <a:lnTo>
                    <a:pt x="536" y="552"/>
                  </a:lnTo>
                  <a:lnTo>
                    <a:pt x="544" y="550"/>
                  </a:lnTo>
                  <a:lnTo>
                    <a:pt x="558" y="547"/>
                  </a:lnTo>
                  <a:lnTo>
                    <a:pt x="565" y="547"/>
                  </a:lnTo>
                  <a:lnTo>
                    <a:pt x="567" y="573"/>
                  </a:lnTo>
                  <a:lnTo>
                    <a:pt x="562" y="580"/>
                  </a:lnTo>
                  <a:lnTo>
                    <a:pt x="560" y="597"/>
                  </a:lnTo>
                  <a:lnTo>
                    <a:pt x="555" y="592"/>
                  </a:lnTo>
                  <a:lnTo>
                    <a:pt x="544" y="606"/>
                  </a:lnTo>
                  <a:lnTo>
                    <a:pt x="539" y="606"/>
                  </a:lnTo>
                  <a:lnTo>
                    <a:pt x="529" y="606"/>
                  </a:lnTo>
                  <a:lnTo>
                    <a:pt x="520" y="587"/>
                  </a:lnTo>
                  <a:lnTo>
                    <a:pt x="518" y="573"/>
                  </a:lnTo>
                  <a:lnTo>
                    <a:pt x="508" y="554"/>
                  </a:lnTo>
                  <a:lnTo>
                    <a:pt x="508" y="545"/>
                  </a:lnTo>
                  <a:lnTo>
                    <a:pt x="520" y="545"/>
                  </a:lnTo>
                  <a:close/>
                  <a:moveTo>
                    <a:pt x="489" y="50"/>
                  </a:moveTo>
                  <a:lnTo>
                    <a:pt x="489" y="50"/>
                  </a:lnTo>
                  <a:lnTo>
                    <a:pt x="496" y="62"/>
                  </a:lnTo>
                  <a:lnTo>
                    <a:pt x="506" y="57"/>
                  </a:lnTo>
                  <a:lnTo>
                    <a:pt x="510" y="64"/>
                  </a:lnTo>
                  <a:lnTo>
                    <a:pt x="520" y="69"/>
                  </a:lnTo>
                  <a:lnTo>
                    <a:pt x="518" y="79"/>
                  </a:lnTo>
                  <a:lnTo>
                    <a:pt x="520" y="93"/>
                  </a:lnTo>
                  <a:lnTo>
                    <a:pt x="522" y="100"/>
                  </a:lnTo>
                  <a:lnTo>
                    <a:pt x="527" y="102"/>
                  </a:lnTo>
                  <a:lnTo>
                    <a:pt x="532" y="116"/>
                  </a:lnTo>
                  <a:lnTo>
                    <a:pt x="532" y="126"/>
                  </a:lnTo>
                  <a:lnTo>
                    <a:pt x="536" y="138"/>
                  </a:lnTo>
                  <a:lnTo>
                    <a:pt x="553" y="145"/>
                  </a:lnTo>
                  <a:lnTo>
                    <a:pt x="565" y="154"/>
                  </a:lnTo>
                  <a:lnTo>
                    <a:pt x="577" y="161"/>
                  </a:lnTo>
                  <a:lnTo>
                    <a:pt x="574" y="166"/>
                  </a:lnTo>
                  <a:lnTo>
                    <a:pt x="584" y="176"/>
                  </a:lnTo>
                  <a:lnTo>
                    <a:pt x="588" y="195"/>
                  </a:lnTo>
                  <a:lnTo>
                    <a:pt x="596" y="192"/>
                  </a:lnTo>
                  <a:lnTo>
                    <a:pt x="603" y="199"/>
                  </a:lnTo>
                  <a:lnTo>
                    <a:pt x="605" y="197"/>
                  </a:lnTo>
                  <a:lnTo>
                    <a:pt x="610" y="214"/>
                  </a:lnTo>
                  <a:lnTo>
                    <a:pt x="619" y="225"/>
                  </a:lnTo>
                  <a:lnTo>
                    <a:pt x="629" y="232"/>
                  </a:lnTo>
                  <a:lnTo>
                    <a:pt x="641" y="247"/>
                  </a:lnTo>
                  <a:lnTo>
                    <a:pt x="645" y="261"/>
                  </a:lnTo>
                  <a:lnTo>
                    <a:pt x="645" y="270"/>
                  </a:lnTo>
                  <a:lnTo>
                    <a:pt x="645" y="282"/>
                  </a:lnTo>
                  <a:lnTo>
                    <a:pt x="652" y="296"/>
                  </a:lnTo>
                  <a:lnTo>
                    <a:pt x="650" y="313"/>
                  </a:lnTo>
                  <a:lnTo>
                    <a:pt x="648" y="322"/>
                  </a:lnTo>
                  <a:lnTo>
                    <a:pt x="645" y="339"/>
                  </a:lnTo>
                  <a:lnTo>
                    <a:pt x="645" y="348"/>
                  </a:lnTo>
                  <a:lnTo>
                    <a:pt x="641" y="363"/>
                  </a:lnTo>
                  <a:lnTo>
                    <a:pt x="633" y="382"/>
                  </a:lnTo>
                  <a:lnTo>
                    <a:pt x="622" y="389"/>
                  </a:lnTo>
                  <a:lnTo>
                    <a:pt x="617" y="405"/>
                  </a:lnTo>
                  <a:lnTo>
                    <a:pt x="610" y="415"/>
                  </a:lnTo>
                  <a:lnTo>
                    <a:pt x="605" y="431"/>
                  </a:lnTo>
                  <a:lnTo>
                    <a:pt x="598" y="441"/>
                  </a:lnTo>
                  <a:lnTo>
                    <a:pt x="596" y="455"/>
                  </a:lnTo>
                  <a:lnTo>
                    <a:pt x="593" y="469"/>
                  </a:lnTo>
                  <a:lnTo>
                    <a:pt x="593" y="476"/>
                  </a:lnTo>
                  <a:lnTo>
                    <a:pt x="584" y="483"/>
                  </a:lnTo>
                  <a:lnTo>
                    <a:pt x="567" y="483"/>
                  </a:lnTo>
                  <a:lnTo>
                    <a:pt x="551" y="493"/>
                  </a:lnTo>
                  <a:lnTo>
                    <a:pt x="544" y="500"/>
                  </a:lnTo>
                  <a:lnTo>
                    <a:pt x="534" y="509"/>
                  </a:lnTo>
                  <a:lnTo>
                    <a:pt x="520" y="500"/>
                  </a:lnTo>
                  <a:lnTo>
                    <a:pt x="510" y="495"/>
                  </a:lnTo>
                  <a:lnTo>
                    <a:pt x="513" y="486"/>
                  </a:lnTo>
                  <a:lnTo>
                    <a:pt x="506" y="490"/>
                  </a:lnTo>
                  <a:lnTo>
                    <a:pt x="492" y="505"/>
                  </a:lnTo>
                  <a:lnTo>
                    <a:pt x="477" y="498"/>
                  </a:lnTo>
                  <a:lnTo>
                    <a:pt x="468" y="495"/>
                  </a:lnTo>
                  <a:lnTo>
                    <a:pt x="458" y="493"/>
                  </a:lnTo>
                  <a:lnTo>
                    <a:pt x="442" y="488"/>
                  </a:lnTo>
                  <a:lnTo>
                    <a:pt x="432" y="474"/>
                  </a:lnTo>
                  <a:lnTo>
                    <a:pt x="430" y="460"/>
                  </a:lnTo>
                  <a:lnTo>
                    <a:pt x="425" y="450"/>
                  </a:lnTo>
                  <a:lnTo>
                    <a:pt x="418" y="443"/>
                  </a:lnTo>
                  <a:lnTo>
                    <a:pt x="402" y="441"/>
                  </a:lnTo>
                  <a:lnTo>
                    <a:pt x="406" y="429"/>
                  </a:lnTo>
                  <a:lnTo>
                    <a:pt x="402" y="415"/>
                  </a:lnTo>
                  <a:lnTo>
                    <a:pt x="395" y="429"/>
                  </a:lnTo>
                  <a:lnTo>
                    <a:pt x="380" y="431"/>
                  </a:lnTo>
                  <a:lnTo>
                    <a:pt x="390" y="422"/>
                  </a:lnTo>
                  <a:lnTo>
                    <a:pt x="392" y="410"/>
                  </a:lnTo>
                  <a:lnTo>
                    <a:pt x="397" y="401"/>
                  </a:lnTo>
                  <a:lnTo>
                    <a:pt x="397" y="386"/>
                  </a:lnTo>
                  <a:lnTo>
                    <a:pt x="383" y="403"/>
                  </a:lnTo>
                  <a:lnTo>
                    <a:pt x="373" y="410"/>
                  </a:lnTo>
                  <a:lnTo>
                    <a:pt x="369" y="427"/>
                  </a:lnTo>
                  <a:lnTo>
                    <a:pt x="354" y="417"/>
                  </a:lnTo>
                  <a:lnTo>
                    <a:pt x="354" y="408"/>
                  </a:lnTo>
                  <a:lnTo>
                    <a:pt x="345" y="393"/>
                  </a:lnTo>
                  <a:lnTo>
                    <a:pt x="338" y="386"/>
                  </a:lnTo>
                  <a:lnTo>
                    <a:pt x="340" y="382"/>
                  </a:lnTo>
                  <a:lnTo>
                    <a:pt x="319" y="370"/>
                  </a:lnTo>
                  <a:lnTo>
                    <a:pt x="307" y="370"/>
                  </a:lnTo>
                  <a:lnTo>
                    <a:pt x="290" y="360"/>
                  </a:lnTo>
                  <a:lnTo>
                    <a:pt x="262" y="363"/>
                  </a:lnTo>
                  <a:lnTo>
                    <a:pt x="241" y="370"/>
                  </a:lnTo>
                  <a:lnTo>
                    <a:pt x="224" y="374"/>
                  </a:lnTo>
                  <a:lnTo>
                    <a:pt x="208" y="374"/>
                  </a:lnTo>
                  <a:lnTo>
                    <a:pt x="191" y="384"/>
                  </a:lnTo>
                  <a:lnTo>
                    <a:pt x="177" y="389"/>
                  </a:lnTo>
                  <a:lnTo>
                    <a:pt x="175" y="398"/>
                  </a:lnTo>
                  <a:lnTo>
                    <a:pt x="167" y="405"/>
                  </a:lnTo>
                  <a:lnTo>
                    <a:pt x="153" y="408"/>
                  </a:lnTo>
                  <a:lnTo>
                    <a:pt x="144" y="408"/>
                  </a:lnTo>
                  <a:lnTo>
                    <a:pt x="130" y="405"/>
                  </a:lnTo>
                  <a:lnTo>
                    <a:pt x="118" y="408"/>
                  </a:lnTo>
                  <a:lnTo>
                    <a:pt x="106" y="408"/>
                  </a:lnTo>
                  <a:lnTo>
                    <a:pt x="97" y="417"/>
                  </a:lnTo>
                  <a:lnTo>
                    <a:pt x="92" y="417"/>
                  </a:lnTo>
                  <a:lnTo>
                    <a:pt x="85" y="422"/>
                  </a:lnTo>
                  <a:lnTo>
                    <a:pt x="75" y="429"/>
                  </a:lnTo>
                  <a:lnTo>
                    <a:pt x="63" y="429"/>
                  </a:lnTo>
                  <a:lnTo>
                    <a:pt x="54" y="429"/>
                  </a:lnTo>
                  <a:lnTo>
                    <a:pt x="35" y="415"/>
                  </a:lnTo>
                  <a:lnTo>
                    <a:pt x="28" y="412"/>
                  </a:lnTo>
                  <a:lnTo>
                    <a:pt x="28" y="401"/>
                  </a:lnTo>
                  <a:lnTo>
                    <a:pt x="35" y="398"/>
                  </a:lnTo>
                  <a:lnTo>
                    <a:pt x="37" y="393"/>
                  </a:lnTo>
                  <a:lnTo>
                    <a:pt x="37" y="386"/>
                  </a:lnTo>
                  <a:lnTo>
                    <a:pt x="40" y="374"/>
                  </a:lnTo>
                  <a:lnTo>
                    <a:pt x="37" y="363"/>
                  </a:lnTo>
                  <a:lnTo>
                    <a:pt x="30" y="344"/>
                  </a:lnTo>
                  <a:lnTo>
                    <a:pt x="28" y="332"/>
                  </a:lnTo>
                  <a:lnTo>
                    <a:pt x="28" y="322"/>
                  </a:lnTo>
                  <a:lnTo>
                    <a:pt x="21" y="311"/>
                  </a:lnTo>
                  <a:lnTo>
                    <a:pt x="21" y="306"/>
                  </a:lnTo>
                  <a:lnTo>
                    <a:pt x="14" y="299"/>
                  </a:lnTo>
                  <a:lnTo>
                    <a:pt x="11" y="285"/>
                  </a:lnTo>
                  <a:lnTo>
                    <a:pt x="2" y="268"/>
                  </a:lnTo>
                  <a:lnTo>
                    <a:pt x="0" y="261"/>
                  </a:lnTo>
                  <a:lnTo>
                    <a:pt x="7" y="268"/>
                  </a:lnTo>
                  <a:lnTo>
                    <a:pt x="2" y="254"/>
                  </a:lnTo>
                  <a:lnTo>
                    <a:pt x="9" y="258"/>
                  </a:lnTo>
                  <a:lnTo>
                    <a:pt x="14" y="266"/>
                  </a:lnTo>
                  <a:lnTo>
                    <a:pt x="14" y="256"/>
                  </a:lnTo>
                  <a:lnTo>
                    <a:pt x="7" y="242"/>
                  </a:lnTo>
                  <a:lnTo>
                    <a:pt x="4" y="237"/>
                  </a:lnTo>
                  <a:lnTo>
                    <a:pt x="2" y="230"/>
                  </a:lnTo>
                  <a:lnTo>
                    <a:pt x="2" y="221"/>
                  </a:lnTo>
                  <a:lnTo>
                    <a:pt x="7" y="216"/>
                  </a:lnTo>
                  <a:lnTo>
                    <a:pt x="9" y="206"/>
                  </a:lnTo>
                  <a:lnTo>
                    <a:pt x="7" y="197"/>
                  </a:lnTo>
                  <a:lnTo>
                    <a:pt x="14" y="185"/>
                  </a:lnTo>
                  <a:lnTo>
                    <a:pt x="14" y="199"/>
                  </a:lnTo>
                  <a:lnTo>
                    <a:pt x="21" y="185"/>
                  </a:lnTo>
                  <a:lnTo>
                    <a:pt x="35" y="180"/>
                  </a:lnTo>
                  <a:lnTo>
                    <a:pt x="42" y="173"/>
                  </a:lnTo>
                  <a:lnTo>
                    <a:pt x="54" y="166"/>
                  </a:lnTo>
                  <a:lnTo>
                    <a:pt x="63" y="166"/>
                  </a:lnTo>
                  <a:lnTo>
                    <a:pt x="66" y="166"/>
                  </a:lnTo>
                  <a:lnTo>
                    <a:pt x="80" y="161"/>
                  </a:lnTo>
                  <a:lnTo>
                    <a:pt x="89" y="159"/>
                  </a:lnTo>
                  <a:lnTo>
                    <a:pt x="92" y="154"/>
                  </a:lnTo>
                  <a:lnTo>
                    <a:pt x="97" y="154"/>
                  </a:lnTo>
                  <a:lnTo>
                    <a:pt x="106" y="154"/>
                  </a:lnTo>
                  <a:lnTo>
                    <a:pt x="123" y="150"/>
                  </a:lnTo>
                  <a:lnTo>
                    <a:pt x="130" y="143"/>
                  </a:lnTo>
                  <a:lnTo>
                    <a:pt x="134" y="133"/>
                  </a:lnTo>
                  <a:lnTo>
                    <a:pt x="144" y="124"/>
                  </a:lnTo>
                  <a:lnTo>
                    <a:pt x="146" y="116"/>
                  </a:lnTo>
                  <a:lnTo>
                    <a:pt x="146" y="107"/>
                  </a:lnTo>
                  <a:lnTo>
                    <a:pt x="158" y="93"/>
                  </a:lnTo>
                  <a:lnTo>
                    <a:pt x="163" y="107"/>
                  </a:lnTo>
                  <a:lnTo>
                    <a:pt x="170" y="105"/>
                  </a:lnTo>
                  <a:lnTo>
                    <a:pt x="165" y="98"/>
                  </a:lnTo>
                  <a:lnTo>
                    <a:pt x="170" y="88"/>
                  </a:lnTo>
                  <a:lnTo>
                    <a:pt x="177" y="93"/>
                  </a:lnTo>
                  <a:lnTo>
                    <a:pt x="179" y="81"/>
                  </a:lnTo>
                  <a:lnTo>
                    <a:pt x="189" y="71"/>
                  </a:lnTo>
                  <a:lnTo>
                    <a:pt x="191" y="64"/>
                  </a:lnTo>
                  <a:lnTo>
                    <a:pt x="201" y="62"/>
                  </a:lnTo>
                  <a:lnTo>
                    <a:pt x="201" y="57"/>
                  </a:lnTo>
                  <a:lnTo>
                    <a:pt x="208" y="60"/>
                  </a:lnTo>
                  <a:lnTo>
                    <a:pt x="208" y="55"/>
                  </a:lnTo>
                  <a:lnTo>
                    <a:pt x="215" y="53"/>
                  </a:lnTo>
                  <a:lnTo>
                    <a:pt x="222" y="50"/>
                  </a:lnTo>
                  <a:lnTo>
                    <a:pt x="234" y="60"/>
                  </a:lnTo>
                  <a:lnTo>
                    <a:pt x="243" y="69"/>
                  </a:lnTo>
                  <a:lnTo>
                    <a:pt x="255" y="69"/>
                  </a:lnTo>
                  <a:lnTo>
                    <a:pt x="264" y="69"/>
                  </a:lnTo>
                  <a:lnTo>
                    <a:pt x="260" y="62"/>
                  </a:lnTo>
                  <a:lnTo>
                    <a:pt x="269" y="48"/>
                  </a:lnTo>
                  <a:lnTo>
                    <a:pt x="276" y="43"/>
                  </a:lnTo>
                  <a:lnTo>
                    <a:pt x="274" y="38"/>
                  </a:lnTo>
                  <a:lnTo>
                    <a:pt x="281" y="29"/>
                  </a:lnTo>
                  <a:lnTo>
                    <a:pt x="290" y="24"/>
                  </a:lnTo>
                  <a:lnTo>
                    <a:pt x="298" y="27"/>
                  </a:lnTo>
                  <a:lnTo>
                    <a:pt x="312" y="22"/>
                  </a:lnTo>
                  <a:lnTo>
                    <a:pt x="312" y="15"/>
                  </a:lnTo>
                  <a:lnTo>
                    <a:pt x="300" y="10"/>
                  </a:lnTo>
                  <a:lnTo>
                    <a:pt x="309" y="8"/>
                  </a:lnTo>
                  <a:lnTo>
                    <a:pt x="319" y="10"/>
                  </a:lnTo>
                  <a:lnTo>
                    <a:pt x="328" y="17"/>
                  </a:lnTo>
                  <a:lnTo>
                    <a:pt x="343" y="22"/>
                  </a:lnTo>
                  <a:lnTo>
                    <a:pt x="345" y="19"/>
                  </a:lnTo>
                  <a:lnTo>
                    <a:pt x="357" y="24"/>
                  </a:lnTo>
                  <a:lnTo>
                    <a:pt x="366" y="19"/>
                  </a:lnTo>
                  <a:lnTo>
                    <a:pt x="371" y="22"/>
                  </a:lnTo>
                  <a:lnTo>
                    <a:pt x="376" y="19"/>
                  </a:lnTo>
                  <a:lnTo>
                    <a:pt x="383" y="27"/>
                  </a:lnTo>
                  <a:lnTo>
                    <a:pt x="378" y="36"/>
                  </a:lnTo>
                  <a:lnTo>
                    <a:pt x="371" y="43"/>
                  </a:lnTo>
                  <a:lnTo>
                    <a:pt x="366" y="43"/>
                  </a:lnTo>
                  <a:lnTo>
                    <a:pt x="369" y="50"/>
                  </a:lnTo>
                  <a:lnTo>
                    <a:pt x="364" y="57"/>
                  </a:lnTo>
                  <a:lnTo>
                    <a:pt x="359" y="64"/>
                  </a:lnTo>
                  <a:lnTo>
                    <a:pt x="359" y="71"/>
                  </a:lnTo>
                  <a:lnTo>
                    <a:pt x="371" y="81"/>
                  </a:lnTo>
                  <a:lnTo>
                    <a:pt x="385" y="86"/>
                  </a:lnTo>
                  <a:lnTo>
                    <a:pt x="392" y="90"/>
                  </a:lnTo>
                  <a:lnTo>
                    <a:pt x="404" y="100"/>
                  </a:lnTo>
                  <a:lnTo>
                    <a:pt x="409" y="100"/>
                  </a:lnTo>
                  <a:lnTo>
                    <a:pt x="418" y="105"/>
                  </a:lnTo>
                  <a:lnTo>
                    <a:pt x="421" y="109"/>
                  </a:lnTo>
                  <a:lnTo>
                    <a:pt x="435" y="116"/>
                  </a:lnTo>
                  <a:lnTo>
                    <a:pt x="447" y="109"/>
                  </a:lnTo>
                  <a:lnTo>
                    <a:pt x="449" y="102"/>
                  </a:lnTo>
                  <a:lnTo>
                    <a:pt x="454" y="93"/>
                  </a:lnTo>
                  <a:lnTo>
                    <a:pt x="454" y="83"/>
                  </a:lnTo>
                  <a:lnTo>
                    <a:pt x="458" y="71"/>
                  </a:lnTo>
                  <a:lnTo>
                    <a:pt x="456" y="62"/>
                  </a:lnTo>
                  <a:lnTo>
                    <a:pt x="458" y="60"/>
                  </a:lnTo>
                  <a:lnTo>
                    <a:pt x="456" y="48"/>
                  </a:lnTo>
                  <a:lnTo>
                    <a:pt x="458" y="36"/>
                  </a:lnTo>
                  <a:lnTo>
                    <a:pt x="463" y="34"/>
                  </a:lnTo>
                  <a:lnTo>
                    <a:pt x="458" y="27"/>
                  </a:lnTo>
                  <a:lnTo>
                    <a:pt x="463" y="19"/>
                  </a:lnTo>
                  <a:lnTo>
                    <a:pt x="468" y="10"/>
                  </a:lnTo>
                  <a:lnTo>
                    <a:pt x="468" y="5"/>
                  </a:lnTo>
                  <a:lnTo>
                    <a:pt x="473" y="0"/>
                  </a:lnTo>
                  <a:lnTo>
                    <a:pt x="477" y="8"/>
                  </a:lnTo>
                  <a:lnTo>
                    <a:pt x="480" y="17"/>
                  </a:lnTo>
                  <a:lnTo>
                    <a:pt x="482" y="19"/>
                  </a:lnTo>
                  <a:lnTo>
                    <a:pt x="482" y="27"/>
                  </a:lnTo>
                  <a:lnTo>
                    <a:pt x="489" y="34"/>
                  </a:lnTo>
                  <a:lnTo>
                    <a:pt x="489" y="43"/>
                  </a:lnTo>
                  <a:lnTo>
                    <a:pt x="489" y="5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29" name="Google Shape;729;p21"/>
            <p:cNvSpPr/>
            <p:nvPr/>
          </p:nvSpPr>
          <p:spPr>
            <a:xfrm>
              <a:off x="4657142" y="2373498"/>
              <a:ext cx="209636" cy="103966"/>
            </a:xfrm>
            <a:custGeom>
              <a:avLst/>
              <a:gdLst/>
              <a:ahLst/>
              <a:cxnLst/>
              <a:rect l="l" t="t" r="r" b="b"/>
              <a:pathLst>
                <a:path w="123" h="61" extrusionOk="0">
                  <a:moveTo>
                    <a:pt x="94" y="0"/>
                  </a:moveTo>
                  <a:lnTo>
                    <a:pt x="94" y="0"/>
                  </a:lnTo>
                  <a:lnTo>
                    <a:pt x="109" y="7"/>
                  </a:lnTo>
                  <a:lnTo>
                    <a:pt x="113" y="7"/>
                  </a:lnTo>
                  <a:lnTo>
                    <a:pt x="123" y="12"/>
                  </a:lnTo>
                  <a:lnTo>
                    <a:pt x="120" y="14"/>
                  </a:lnTo>
                  <a:lnTo>
                    <a:pt x="123" y="23"/>
                  </a:lnTo>
                  <a:lnTo>
                    <a:pt x="120" y="33"/>
                  </a:lnTo>
                  <a:lnTo>
                    <a:pt x="113" y="33"/>
                  </a:lnTo>
                  <a:lnTo>
                    <a:pt x="116" y="38"/>
                  </a:lnTo>
                  <a:lnTo>
                    <a:pt x="111" y="52"/>
                  </a:lnTo>
                  <a:lnTo>
                    <a:pt x="106" y="57"/>
                  </a:lnTo>
                  <a:lnTo>
                    <a:pt x="92" y="57"/>
                  </a:lnTo>
                  <a:lnTo>
                    <a:pt x="85" y="61"/>
                  </a:lnTo>
                  <a:lnTo>
                    <a:pt x="71" y="61"/>
                  </a:lnTo>
                  <a:lnTo>
                    <a:pt x="47" y="54"/>
                  </a:lnTo>
                  <a:lnTo>
                    <a:pt x="45" y="47"/>
                  </a:lnTo>
                  <a:lnTo>
                    <a:pt x="28" y="52"/>
                  </a:lnTo>
                  <a:lnTo>
                    <a:pt x="26" y="57"/>
                  </a:lnTo>
                  <a:lnTo>
                    <a:pt x="16" y="52"/>
                  </a:lnTo>
                  <a:lnTo>
                    <a:pt x="9" y="52"/>
                  </a:lnTo>
                  <a:lnTo>
                    <a:pt x="0" y="47"/>
                  </a:lnTo>
                  <a:lnTo>
                    <a:pt x="2" y="40"/>
                  </a:lnTo>
                  <a:lnTo>
                    <a:pt x="2" y="38"/>
                  </a:lnTo>
                  <a:lnTo>
                    <a:pt x="7" y="35"/>
                  </a:lnTo>
                  <a:lnTo>
                    <a:pt x="16" y="42"/>
                  </a:lnTo>
                  <a:lnTo>
                    <a:pt x="19" y="35"/>
                  </a:lnTo>
                  <a:lnTo>
                    <a:pt x="33" y="38"/>
                  </a:lnTo>
                  <a:lnTo>
                    <a:pt x="45" y="33"/>
                  </a:lnTo>
                  <a:lnTo>
                    <a:pt x="52" y="33"/>
                  </a:lnTo>
                  <a:lnTo>
                    <a:pt x="57" y="38"/>
                  </a:lnTo>
                  <a:lnTo>
                    <a:pt x="59" y="35"/>
                  </a:lnTo>
                  <a:lnTo>
                    <a:pt x="57" y="19"/>
                  </a:lnTo>
                  <a:lnTo>
                    <a:pt x="61" y="14"/>
                  </a:lnTo>
                  <a:lnTo>
                    <a:pt x="68" y="5"/>
                  </a:lnTo>
                  <a:lnTo>
                    <a:pt x="80" y="12"/>
                  </a:lnTo>
                  <a:lnTo>
                    <a:pt x="90" y="2"/>
                  </a:lnTo>
                  <a:lnTo>
                    <a:pt x="94"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0" name="Google Shape;730;p21"/>
            <p:cNvSpPr/>
            <p:nvPr/>
          </p:nvSpPr>
          <p:spPr>
            <a:xfrm>
              <a:off x="4467960" y="2267828"/>
              <a:ext cx="95444" cy="85217"/>
            </a:xfrm>
            <a:custGeom>
              <a:avLst/>
              <a:gdLst/>
              <a:ahLst/>
              <a:cxnLst/>
              <a:rect l="l" t="t" r="r" b="b"/>
              <a:pathLst>
                <a:path w="56" h="50" extrusionOk="0">
                  <a:moveTo>
                    <a:pt x="40" y="0"/>
                  </a:moveTo>
                  <a:lnTo>
                    <a:pt x="40" y="0"/>
                  </a:lnTo>
                  <a:lnTo>
                    <a:pt x="49" y="12"/>
                  </a:lnTo>
                  <a:lnTo>
                    <a:pt x="56" y="17"/>
                  </a:lnTo>
                  <a:lnTo>
                    <a:pt x="56" y="36"/>
                  </a:lnTo>
                  <a:lnTo>
                    <a:pt x="52" y="36"/>
                  </a:lnTo>
                  <a:lnTo>
                    <a:pt x="49" y="50"/>
                  </a:lnTo>
                  <a:lnTo>
                    <a:pt x="35" y="38"/>
                  </a:lnTo>
                  <a:lnTo>
                    <a:pt x="28" y="40"/>
                  </a:lnTo>
                  <a:lnTo>
                    <a:pt x="16" y="29"/>
                  </a:lnTo>
                  <a:lnTo>
                    <a:pt x="9" y="19"/>
                  </a:lnTo>
                  <a:lnTo>
                    <a:pt x="2" y="19"/>
                  </a:lnTo>
                  <a:lnTo>
                    <a:pt x="0" y="10"/>
                  </a:lnTo>
                  <a:lnTo>
                    <a:pt x="11" y="5"/>
                  </a:lnTo>
                  <a:lnTo>
                    <a:pt x="23" y="7"/>
                  </a:lnTo>
                  <a:lnTo>
                    <a:pt x="40"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1" name="Google Shape;731;p21"/>
            <p:cNvSpPr/>
            <p:nvPr/>
          </p:nvSpPr>
          <p:spPr>
            <a:xfrm>
              <a:off x="5015055" y="2566089"/>
              <a:ext cx="170435" cy="109079"/>
            </a:xfrm>
            <a:custGeom>
              <a:avLst/>
              <a:gdLst/>
              <a:ahLst/>
              <a:cxnLst/>
              <a:rect l="l" t="t" r="r" b="b"/>
              <a:pathLst>
                <a:path w="100" h="64" extrusionOk="0">
                  <a:moveTo>
                    <a:pt x="5" y="0"/>
                  </a:moveTo>
                  <a:lnTo>
                    <a:pt x="5" y="0"/>
                  </a:lnTo>
                  <a:lnTo>
                    <a:pt x="10" y="10"/>
                  </a:lnTo>
                  <a:lnTo>
                    <a:pt x="15" y="8"/>
                  </a:lnTo>
                  <a:lnTo>
                    <a:pt x="26" y="10"/>
                  </a:lnTo>
                  <a:lnTo>
                    <a:pt x="50" y="12"/>
                  </a:lnTo>
                  <a:lnTo>
                    <a:pt x="59" y="8"/>
                  </a:lnTo>
                  <a:lnTo>
                    <a:pt x="78" y="0"/>
                  </a:lnTo>
                  <a:lnTo>
                    <a:pt x="90" y="10"/>
                  </a:lnTo>
                  <a:lnTo>
                    <a:pt x="100" y="12"/>
                  </a:lnTo>
                  <a:lnTo>
                    <a:pt x="90" y="22"/>
                  </a:lnTo>
                  <a:lnTo>
                    <a:pt x="85" y="36"/>
                  </a:lnTo>
                  <a:lnTo>
                    <a:pt x="90" y="48"/>
                  </a:lnTo>
                  <a:lnTo>
                    <a:pt x="76" y="45"/>
                  </a:lnTo>
                  <a:lnTo>
                    <a:pt x="59" y="52"/>
                  </a:lnTo>
                  <a:lnTo>
                    <a:pt x="59" y="62"/>
                  </a:lnTo>
                  <a:lnTo>
                    <a:pt x="45" y="64"/>
                  </a:lnTo>
                  <a:lnTo>
                    <a:pt x="33" y="57"/>
                  </a:lnTo>
                  <a:lnTo>
                    <a:pt x="22" y="62"/>
                  </a:lnTo>
                  <a:lnTo>
                    <a:pt x="10" y="62"/>
                  </a:lnTo>
                  <a:lnTo>
                    <a:pt x="7" y="48"/>
                  </a:lnTo>
                  <a:lnTo>
                    <a:pt x="0" y="43"/>
                  </a:lnTo>
                  <a:lnTo>
                    <a:pt x="3" y="38"/>
                  </a:lnTo>
                  <a:lnTo>
                    <a:pt x="0" y="36"/>
                  </a:lnTo>
                  <a:lnTo>
                    <a:pt x="3" y="29"/>
                  </a:lnTo>
                  <a:lnTo>
                    <a:pt x="10" y="22"/>
                  </a:lnTo>
                  <a:lnTo>
                    <a:pt x="0" y="12"/>
                  </a:lnTo>
                  <a:lnTo>
                    <a:pt x="0" y="5"/>
                  </a:lnTo>
                  <a:lnTo>
                    <a:pt x="5"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2" name="Google Shape;732;p21"/>
            <p:cNvSpPr/>
            <p:nvPr/>
          </p:nvSpPr>
          <p:spPr>
            <a:xfrm>
              <a:off x="2218221" y="3152385"/>
              <a:ext cx="52835" cy="95444"/>
            </a:xfrm>
            <a:custGeom>
              <a:avLst/>
              <a:gdLst/>
              <a:ahLst/>
              <a:cxnLst/>
              <a:rect l="l" t="t" r="r" b="b"/>
              <a:pathLst>
                <a:path w="31" h="56" extrusionOk="0">
                  <a:moveTo>
                    <a:pt x="23" y="56"/>
                  </a:moveTo>
                  <a:lnTo>
                    <a:pt x="23" y="56"/>
                  </a:lnTo>
                  <a:lnTo>
                    <a:pt x="19" y="56"/>
                  </a:lnTo>
                  <a:lnTo>
                    <a:pt x="14" y="47"/>
                  </a:lnTo>
                  <a:lnTo>
                    <a:pt x="9" y="42"/>
                  </a:lnTo>
                  <a:lnTo>
                    <a:pt x="12" y="30"/>
                  </a:lnTo>
                  <a:lnTo>
                    <a:pt x="16" y="33"/>
                  </a:lnTo>
                  <a:lnTo>
                    <a:pt x="23" y="47"/>
                  </a:lnTo>
                  <a:lnTo>
                    <a:pt x="23" y="56"/>
                  </a:lnTo>
                  <a:close/>
                  <a:moveTo>
                    <a:pt x="19" y="7"/>
                  </a:moveTo>
                  <a:lnTo>
                    <a:pt x="19" y="7"/>
                  </a:lnTo>
                  <a:lnTo>
                    <a:pt x="0" y="9"/>
                  </a:lnTo>
                  <a:lnTo>
                    <a:pt x="0" y="2"/>
                  </a:lnTo>
                  <a:lnTo>
                    <a:pt x="7" y="2"/>
                  </a:lnTo>
                  <a:lnTo>
                    <a:pt x="16" y="2"/>
                  </a:lnTo>
                  <a:lnTo>
                    <a:pt x="19" y="7"/>
                  </a:lnTo>
                  <a:close/>
                  <a:moveTo>
                    <a:pt x="31" y="7"/>
                  </a:moveTo>
                  <a:lnTo>
                    <a:pt x="31" y="7"/>
                  </a:lnTo>
                  <a:lnTo>
                    <a:pt x="28" y="19"/>
                  </a:lnTo>
                  <a:lnTo>
                    <a:pt x="26" y="16"/>
                  </a:lnTo>
                  <a:lnTo>
                    <a:pt x="26" y="7"/>
                  </a:lnTo>
                  <a:lnTo>
                    <a:pt x="19" y="0"/>
                  </a:lnTo>
                  <a:lnTo>
                    <a:pt x="19" y="0"/>
                  </a:lnTo>
                  <a:lnTo>
                    <a:pt x="31"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3" name="Google Shape;733;p21"/>
            <p:cNvSpPr/>
            <p:nvPr/>
          </p:nvSpPr>
          <p:spPr>
            <a:xfrm>
              <a:off x="4830986" y="2526890"/>
              <a:ext cx="107375" cy="97148"/>
            </a:xfrm>
            <a:custGeom>
              <a:avLst/>
              <a:gdLst/>
              <a:ahLst/>
              <a:cxnLst/>
              <a:rect l="l" t="t" r="r" b="b"/>
              <a:pathLst>
                <a:path w="63" h="57" extrusionOk="0">
                  <a:moveTo>
                    <a:pt x="21" y="0"/>
                  </a:moveTo>
                  <a:lnTo>
                    <a:pt x="21" y="0"/>
                  </a:lnTo>
                  <a:lnTo>
                    <a:pt x="35" y="4"/>
                  </a:lnTo>
                  <a:lnTo>
                    <a:pt x="44" y="4"/>
                  </a:lnTo>
                  <a:lnTo>
                    <a:pt x="52" y="9"/>
                  </a:lnTo>
                  <a:lnTo>
                    <a:pt x="59" y="9"/>
                  </a:lnTo>
                  <a:lnTo>
                    <a:pt x="54" y="19"/>
                  </a:lnTo>
                  <a:lnTo>
                    <a:pt x="63" y="28"/>
                  </a:lnTo>
                  <a:lnTo>
                    <a:pt x="61" y="38"/>
                  </a:lnTo>
                  <a:lnTo>
                    <a:pt x="56" y="38"/>
                  </a:lnTo>
                  <a:lnTo>
                    <a:pt x="54" y="40"/>
                  </a:lnTo>
                  <a:lnTo>
                    <a:pt x="47" y="45"/>
                  </a:lnTo>
                  <a:lnTo>
                    <a:pt x="44" y="57"/>
                  </a:lnTo>
                  <a:lnTo>
                    <a:pt x="30" y="49"/>
                  </a:lnTo>
                  <a:lnTo>
                    <a:pt x="26" y="40"/>
                  </a:lnTo>
                  <a:lnTo>
                    <a:pt x="18" y="35"/>
                  </a:lnTo>
                  <a:lnTo>
                    <a:pt x="11" y="28"/>
                  </a:lnTo>
                  <a:lnTo>
                    <a:pt x="9" y="21"/>
                  </a:lnTo>
                  <a:lnTo>
                    <a:pt x="0" y="9"/>
                  </a:lnTo>
                  <a:lnTo>
                    <a:pt x="4" y="0"/>
                  </a:lnTo>
                  <a:lnTo>
                    <a:pt x="9" y="4"/>
                  </a:lnTo>
                  <a:lnTo>
                    <a:pt x="14" y="0"/>
                  </a:lnTo>
                  <a:lnTo>
                    <a:pt x="21"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4" name="Google Shape;734;p21"/>
            <p:cNvSpPr/>
            <p:nvPr/>
          </p:nvSpPr>
          <p:spPr>
            <a:xfrm>
              <a:off x="1935299" y="3401220"/>
              <a:ext cx="32384" cy="76697"/>
            </a:xfrm>
            <a:custGeom>
              <a:avLst/>
              <a:gdLst/>
              <a:ahLst/>
              <a:cxnLst/>
              <a:rect l="l" t="t" r="r" b="b"/>
              <a:pathLst>
                <a:path w="19" h="45" extrusionOk="0">
                  <a:moveTo>
                    <a:pt x="17" y="7"/>
                  </a:moveTo>
                  <a:lnTo>
                    <a:pt x="17" y="7"/>
                  </a:lnTo>
                  <a:lnTo>
                    <a:pt x="14" y="17"/>
                  </a:lnTo>
                  <a:lnTo>
                    <a:pt x="17" y="17"/>
                  </a:lnTo>
                  <a:lnTo>
                    <a:pt x="14" y="24"/>
                  </a:lnTo>
                  <a:lnTo>
                    <a:pt x="17" y="26"/>
                  </a:lnTo>
                  <a:lnTo>
                    <a:pt x="14" y="34"/>
                  </a:lnTo>
                  <a:lnTo>
                    <a:pt x="10" y="38"/>
                  </a:lnTo>
                  <a:lnTo>
                    <a:pt x="7" y="41"/>
                  </a:lnTo>
                  <a:lnTo>
                    <a:pt x="5" y="45"/>
                  </a:lnTo>
                  <a:lnTo>
                    <a:pt x="0" y="45"/>
                  </a:lnTo>
                  <a:lnTo>
                    <a:pt x="0" y="26"/>
                  </a:lnTo>
                  <a:lnTo>
                    <a:pt x="0" y="12"/>
                  </a:lnTo>
                  <a:lnTo>
                    <a:pt x="0" y="10"/>
                  </a:lnTo>
                  <a:lnTo>
                    <a:pt x="3" y="10"/>
                  </a:lnTo>
                  <a:lnTo>
                    <a:pt x="5" y="12"/>
                  </a:lnTo>
                  <a:lnTo>
                    <a:pt x="12" y="0"/>
                  </a:lnTo>
                  <a:lnTo>
                    <a:pt x="14" y="0"/>
                  </a:lnTo>
                  <a:lnTo>
                    <a:pt x="14" y="3"/>
                  </a:lnTo>
                  <a:lnTo>
                    <a:pt x="19" y="3"/>
                  </a:lnTo>
                  <a:lnTo>
                    <a:pt x="17"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5" name="Google Shape;735;p21"/>
            <p:cNvSpPr/>
            <p:nvPr/>
          </p:nvSpPr>
          <p:spPr>
            <a:xfrm>
              <a:off x="2475577" y="4186072"/>
              <a:ext cx="333708" cy="379678"/>
            </a:xfrm>
            <a:custGeom>
              <a:avLst/>
              <a:gdLst/>
              <a:ahLst/>
              <a:cxnLst/>
              <a:rect l="l" t="t" r="r" b="b"/>
              <a:pathLst>
                <a:path w="311150" h="354012" extrusionOk="0">
                  <a:moveTo>
                    <a:pt x="109538" y="0"/>
                  </a:moveTo>
                  <a:lnTo>
                    <a:pt x="108320" y="4873"/>
                  </a:lnTo>
                  <a:lnTo>
                    <a:pt x="109538" y="4762"/>
                  </a:lnTo>
                  <a:lnTo>
                    <a:pt x="105527" y="20805"/>
                  </a:lnTo>
                  <a:lnTo>
                    <a:pt x="109538" y="30163"/>
                  </a:lnTo>
                  <a:lnTo>
                    <a:pt x="109538" y="34925"/>
                  </a:lnTo>
                  <a:lnTo>
                    <a:pt x="109538" y="44450"/>
                  </a:lnTo>
                  <a:lnTo>
                    <a:pt x="134938" y="68263"/>
                  </a:lnTo>
                  <a:lnTo>
                    <a:pt x="165100" y="74613"/>
                  </a:lnTo>
                  <a:lnTo>
                    <a:pt x="173038" y="82550"/>
                  </a:lnTo>
                  <a:lnTo>
                    <a:pt x="192088" y="90488"/>
                  </a:lnTo>
                  <a:lnTo>
                    <a:pt x="203200" y="96838"/>
                  </a:lnTo>
                  <a:lnTo>
                    <a:pt x="217488" y="93663"/>
                  </a:lnTo>
                  <a:lnTo>
                    <a:pt x="233363" y="104775"/>
                  </a:lnTo>
                  <a:lnTo>
                    <a:pt x="236538" y="120650"/>
                  </a:lnTo>
                  <a:lnTo>
                    <a:pt x="241300" y="127000"/>
                  </a:lnTo>
                  <a:lnTo>
                    <a:pt x="241300" y="131762"/>
                  </a:lnTo>
                  <a:lnTo>
                    <a:pt x="241300" y="138113"/>
                  </a:lnTo>
                  <a:lnTo>
                    <a:pt x="241300" y="142875"/>
                  </a:lnTo>
                  <a:lnTo>
                    <a:pt x="234616" y="142875"/>
                  </a:lnTo>
                  <a:lnTo>
                    <a:pt x="241300" y="168275"/>
                  </a:lnTo>
                  <a:lnTo>
                    <a:pt x="288925" y="168275"/>
                  </a:lnTo>
                  <a:lnTo>
                    <a:pt x="288925" y="173037"/>
                  </a:lnTo>
                  <a:lnTo>
                    <a:pt x="288925" y="187325"/>
                  </a:lnTo>
                  <a:lnTo>
                    <a:pt x="288925" y="192087"/>
                  </a:lnTo>
                  <a:lnTo>
                    <a:pt x="288925" y="195263"/>
                  </a:lnTo>
                  <a:lnTo>
                    <a:pt x="304800" y="203200"/>
                  </a:lnTo>
                  <a:lnTo>
                    <a:pt x="311150" y="222250"/>
                  </a:lnTo>
                  <a:lnTo>
                    <a:pt x="310590" y="225332"/>
                  </a:lnTo>
                  <a:lnTo>
                    <a:pt x="311150" y="227012"/>
                  </a:lnTo>
                  <a:lnTo>
                    <a:pt x="307975" y="244475"/>
                  </a:lnTo>
                  <a:lnTo>
                    <a:pt x="300038" y="260350"/>
                  </a:lnTo>
                  <a:lnTo>
                    <a:pt x="300038" y="269875"/>
                  </a:lnTo>
                  <a:lnTo>
                    <a:pt x="300038" y="274637"/>
                  </a:lnTo>
                  <a:lnTo>
                    <a:pt x="293688" y="279400"/>
                  </a:lnTo>
                  <a:lnTo>
                    <a:pt x="293688" y="274638"/>
                  </a:lnTo>
                  <a:lnTo>
                    <a:pt x="293688" y="271462"/>
                  </a:lnTo>
                  <a:lnTo>
                    <a:pt x="269875" y="257175"/>
                  </a:lnTo>
                  <a:lnTo>
                    <a:pt x="244475" y="257175"/>
                  </a:lnTo>
                  <a:lnTo>
                    <a:pt x="200025" y="263525"/>
                  </a:lnTo>
                  <a:lnTo>
                    <a:pt x="187325" y="290512"/>
                  </a:lnTo>
                  <a:lnTo>
                    <a:pt x="187325" y="296863"/>
                  </a:lnTo>
                  <a:lnTo>
                    <a:pt x="187325" y="301625"/>
                  </a:lnTo>
                  <a:lnTo>
                    <a:pt x="176213" y="334962"/>
                  </a:lnTo>
                  <a:lnTo>
                    <a:pt x="173038" y="331787"/>
                  </a:lnTo>
                  <a:lnTo>
                    <a:pt x="142875" y="327025"/>
                  </a:lnTo>
                  <a:lnTo>
                    <a:pt x="134938" y="350837"/>
                  </a:lnTo>
                  <a:lnTo>
                    <a:pt x="115888" y="331787"/>
                  </a:lnTo>
                  <a:lnTo>
                    <a:pt x="87313" y="323850"/>
                  </a:lnTo>
                  <a:lnTo>
                    <a:pt x="63500" y="350837"/>
                  </a:lnTo>
                  <a:lnTo>
                    <a:pt x="46038" y="354012"/>
                  </a:lnTo>
                  <a:lnTo>
                    <a:pt x="33338" y="315912"/>
                  </a:lnTo>
                  <a:lnTo>
                    <a:pt x="19050" y="285750"/>
                  </a:lnTo>
                  <a:lnTo>
                    <a:pt x="20133" y="283274"/>
                  </a:lnTo>
                  <a:lnTo>
                    <a:pt x="19050" y="280988"/>
                  </a:lnTo>
                  <a:lnTo>
                    <a:pt x="28761" y="258792"/>
                  </a:lnTo>
                  <a:lnTo>
                    <a:pt x="15875" y="244475"/>
                  </a:lnTo>
                  <a:lnTo>
                    <a:pt x="11113" y="227012"/>
                  </a:lnTo>
                  <a:lnTo>
                    <a:pt x="0" y="211137"/>
                  </a:lnTo>
                  <a:lnTo>
                    <a:pt x="1431" y="208419"/>
                  </a:lnTo>
                  <a:lnTo>
                    <a:pt x="0" y="206375"/>
                  </a:lnTo>
                  <a:lnTo>
                    <a:pt x="14654" y="178533"/>
                  </a:lnTo>
                  <a:lnTo>
                    <a:pt x="4763" y="158750"/>
                  </a:lnTo>
                  <a:lnTo>
                    <a:pt x="6032" y="156527"/>
                  </a:lnTo>
                  <a:lnTo>
                    <a:pt x="4763" y="153988"/>
                  </a:lnTo>
                  <a:lnTo>
                    <a:pt x="9992" y="144836"/>
                  </a:lnTo>
                  <a:lnTo>
                    <a:pt x="7938" y="139700"/>
                  </a:lnTo>
                  <a:lnTo>
                    <a:pt x="9045" y="137706"/>
                  </a:lnTo>
                  <a:lnTo>
                    <a:pt x="7938" y="134938"/>
                  </a:lnTo>
                  <a:lnTo>
                    <a:pt x="15875" y="120650"/>
                  </a:lnTo>
                  <a:lnTo>
                    <a:pt x="15875" y="101600"/>
                  </a:lnTo>
                  <a:lnTo>
                    <a:pt x="15875" y="96838"/>
                  </a:lnTo>
                  <a:lnTo>
                    <a:pt x="19050" y="82550"/>
                  </a:lnTo>
                  <a:lnTo>
                    <a:pt x="21336" y="74549"/>
                  </a:lnTo>
                  <a:lnTo>
                    <a:pt x="0" y="34925"/>
                  </a:lnTo>
                  <a:lnTo>
                    <a:pt x="2817" y="35394"/>
                  </a:lnTo>
                  <a:lnTo>
                    <a:pt x="0" y="30163"/>
                  </a:lnTo>
                  <a:lnTo>
                    <a:pt x="19050" y="33338"/>
                  </a:lnTo>
                  <a:lnTo>
                    <a:pt x="33338" y="30163"/>
                  </a:lnTo>
                  <a:lnTo>
                    <a:pt x="38100" y="25400"/>
                  </a:lnTo>
                  <a:lnTo>
                    <a:pt x="60325" y="14288"/>
                  </a:lnTo>
                  <a:lnTo>
                    <a:pt x="74613" y="317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6" name="Google Shape;736;p21"/>
            <p:cNvSpPr/>
            <p:nvPr/>
          </p:nvSpPr>
          <p:spPr>
            <a:xfrm>
              <a:off x="2354569" y="3776176"/>
              <a:ext cx="1083965" cy="1126574"/>
            </a:xfrm>
            <a:custGeom>
              <a:avLst/>
              <a:gdLst/>
              <a:ahLst/>
              <a:cxnLst/>
              <a:rect l="l" t="t" r="r" b="b"/>
              <a:pathLst>
                <a:path w="636" h="661" extrusionOk="0">
                  <a:moveTo>
                    <a:pt x="234" y="19"/>
                  </a:moveTo>
                  <a:lnTo>
                    <a:pt x="234" y="19"/>
                  </a:lnTo>
                  <a:lnTo>
                    <a:pt x="230" y="24"/>
                  </a:lnTo>
                  <a:lnTo>
                    <a:pt x="227" y="41"/>
                  </a:lnTo>
                  <a:lnTo>
                    <a:pt x="232" y="48"/>
                  </a:lnTo>
                  <a:lnTo>
                    <a:pt x="232" y="55"/>
                  </a:lnTo>
                  <a:lnTo>
                    <a:pt x="244" y="62"/>
                  </a:lnTo>
                  <a:lnTo>
                    <a:pt x="251" y="64"/>
                  </a:lnTo>
                  <a:lnTo>
                    <a:pt x="253" y="60"/>
                  </a:lnTo>
                  <a:lnTo>
                    <a:pt x="258" y="60"/>
                  </a:lnTo>
                  <a:lnTo>
                    <a:pt x="265" y="57"/>
                  </a:lnTo>
                  <a:lnTo>
                    <a:pt x="270" y="53"/>
                  </a:lnTo>
                  <a:lnTo>
                    <a:pt x="279" y="55"/>
                  </a:lnTo>
                  <a:lnTo>
                    <a:pt x="284" y="53"/>
                  </a:lnTo>
                  <a:lnTo>
                    <a:pt x="291" y="55"/>
                  </a:lnTo>
                  <a:lnTo>
                    <a:pt x="294" y="50"/>
                  </a:lnTo>
                  <a:lnTo>
                    <a:pt x="291" y="48"/>
                  </a:lnTo>
                  <a:lnTo>
                    <a:pt x="294" y="43"/>
                  </a:lnTo>
                  <a:lnTo>
                    <a:pt x="298" y="45"/>
                  </a:lnTo>
                  <a:lnTo>
                    <a:pt x="305" y="43"/>
                  </a:lnTo>
                  <a:lnTo>
                    <a:pt x="315" y="45"/>
                  </a:lnTo>
                  <a:lnTo>
                    <a:pt x="324" y="50"/>
                  </a:lnTo>
                  <a:lnTo>
                    <a:pt x="327" y="45"/>
                  </a:lnTo>
                  <a:lnTo>
                    <a:pt x="331" y="45"/>
                  </a:lnTo>
                  <a:lnTo>
                    <a:pt x="334" y="50"/>
                  </a:lnTo>
                  <a:lnTo>
                    <a:pt x="341" y="50"/>
                  </a:lnTo>
                  <a:lnTo>
                    <a:pt x="348" y="43"/>
                  </a:lnTo>
                  <a:lnTo>
                    <a:pt x="353" y="31"/>
                  </a:lnTo>
                  <a:lnTo>
                    <a:pt x="362" y="17"/>
                  </a:lnTo>
                  <a:lnTo>
                    <a:pt x="367" y="17"/>
                  </a:lnTo>
                  <a:lnTo>
                    <a:pt x="372" y="24"/>
                  </a:lnTo>
                  <a:lnTo>
                    <a:pt x="381" y="53"/>
                  </a:lnTo>
                  <a:lnTo>
                    <a:pt x="390" y="55"/>
                  </a:lnTo>
                  <a:lnTo>
                    <a:pt x="390" y="67"/>
                  </a:lnTo>
                  <a:lnTo>
                    <a:pt x="379" y="81"/>
                  </a:lnTo>
                  <a:lnTo>
                    <a:pt x="383" y="86"/>
                  </a:lnTo>
                  <a:lnTo>
                    <a:pt x="412" y="88"/>
                  </a:lnTo>
                  <a:lnTo>
                    <a:pt x="412" y="105"/>
                  </a:lnTo>
                  <a:lnTo>
                    <a:pt x="424" y="93"/>
                  </a:lnTo>
                  <a:lnTo>
                    <a:pt x="445" y="100"/>
                  </a:lnTo>
                  <a:lnTo>
                    <a:pt x="471" y="109"/>
                  </a:lnTo>
                  <a:lnTo>
                    <a:pt x="480" y="119"/>
                  </a:lnTo>
                  <a:lnTo>
                    <a:pt x="476" y="128"/>
                  </a:lnTo>
                  <a:lnTo>
                    <a:pt x="495" y="121"/>
                  </a:lnTo>
                  <a:lnTo>
                    <a:pt x="528" y="131"/>
                  </a:lnTo>
                  <a:lnTo>
                    <a:pt x="551" y="131"/>
                  </a:lnTo>
                  <a:lnTo>
                    <a:pt x="575" y="143"/>
                  </a:lnTo>
                  <a:lnTo>
                    <a:pt x="596" y="161"/>
                  </a:lnTo>
                  <a:lnTo>
                    <a:pt x="608" y="166"/>
                  </a:lnTo>
                  <a:lnTo>
                    <a:pt x="622" y="166"/>
                  </a:lnTo>
                  <a:lnTo>
                    <a:pt x="627" y="173"/>
                  </a:lnTo>
                  <a:lnTo>
                    <a:pt x="634" y="192"/>
                  </a:lnTo>
                  <a:lnTo>
                    <a:pt x="636" y="202"/>
                  </a:lnTo>
                  <a:lnTo>
                    <a:pt x="629" y="230"/>
                  </a:lnTo>
                  <a:lnTo>
                    <a:pt x="622" y="240"/>
                  </a:lnTo>
                  <a:lnTo>
                    <a:pt x="599" y="263"/>
                  </a:lnTo>
                  <a:lnTo>
                    <a:pt x="589" y="282"/>
                  </a:lnTo>
                  <a:lnTo>
                    <a:pt x="577" y="296"/>
                  </a:lnTo>
                  <a:lnTo>
                    <a:pt x="573" y="296"/>
                  </a:lnTo>
                  <a:lnTo>
                    <a:pt x="568" y="308"/>
                  </a:lnTo>
                  <a:lnTo>
                    <a:pt x="568" y="339"/>
                  </a:lnTo>
                  <a:lnTo>
                    <a:pt x="566" y="365"/>
                  </a:lnTo>
                  <a:lnTo>
                    <a:pt x="563" y="377"/>
                  </a:lnTo>
                  <a:lnTo>
                    <a:pt x="558" y="382"/>
                  </a:lnTo>
                  <a:lnTo>
                    <a:pt x="554" y="405"/>
                  </a:lnTo>
                  <a:lnTo>
                    <a:pt x="540" y="429"/>
                  </a:lnTo>
                  <a:lnTo>
                    <a:pt x="535" y="445"/>
                  </a:lnTo>
                  <a:lnTo>
                    <a:pt x="523" y="453"/>
                  </a:lnTo>
                  <a:lnTo>
                    <a:pt x="518" y="464"/>
                  </a:lnTo>
                  <a:lnTo>
                    <a:pt x="502" y="464"/>
                  </a:lnTo>
                  <a:lnTo>
                    <a:pt x="476" y="472"/>
                  </a:lnTo>
                  <a:lnTo>
                    <a:pt x="464" y="479"/>
                  </a:lnTo>
                  <a:lnTo>
                    <a:pt x="445" y="483"/>
                  </a:lnTo>
                  <a:lnTo>
                    <a:pt x="426" y="498"/>
                  </a:lnTo>
                  <a:lnTo>
                    <a:pt x="414" y="516"/>
                  </a:lnTo>
                  <a:lnTo>
                    <a:pt x="409" y="528"/>
                  </a:lnTo>
                  <a:lnTo>
                    <a:pt x="414" y="538"/>
                  </a:lnTo>
                  <a:lnTo>
                    <a:pt x="409" y="557"/>
                  </a:lnTo>
                  <a:lnTo>
                    <a:pt x="407" y="566"/>
                  </a:lnTo>
                  <a:lnTo>
                    <a:pt x="395" y="576"/>
                  </a:lnTo>
                  <a:lnTo>
                    <a:pt x="379" y="609"/>
                  </a:lnTo>
                  <a:lnTo>
                    <a:pt x="362" y="623"/>
                  </a:lnTo>
                  <a:lnTo>
                    <a:pt x="353" y="632"/>
                  </a:lnTo>
                  <a:lnTo>
                    <a:pt x="346" y="651"/>
                  </a:lnTo>
                  <a:lnTo>
                    <a:pt x="334" y="661"/>
                  </a:lnTo>
                  <a:lnTo>
                    <a:pt x="329" y="651"/>
                  </a:lnTo>
                  <a:lnTo>
                    <a:pt x="336" y="642"/>
                  </a:lnTo>
                  <a:lnTo>
                    <a:pt x="327" y="628"/>
                  </a:lnTo>
                  <a:lnTo>
                    <a:pt x="315" y="618"/>
                  </a:lnTo>
                  <a:lnTo>
                    <a:pt x="298" y="606"/>
                  </a:lnTo>
                  <a:lnTo>
                    <a:pt x="294" y="606"/>
                  </a:lnTo>
                  <a:lnTo>
                    <a:pt x="275" y="592"/>
                  </a:lnTo>
                  <a:lnTo>
                    <a:pt x="265" y="595"/>
                  </a:lnTo>
                  <a:lnTo>
                    <a:pt x="286" y="569"/>
                  </a:lnTo>
                  <a:lnTo>
                    <a:pt x="305" y="552"/>
                  </a:lnTo>
                  <a:lnTo>
                    <a:pt x="317" y="545"/>
                  </a:lnTo>
                  <a:lnTo>
                    <a:pt x="329" y="533"/>
                  </a:lnTo>
                  <a:lnTo>
                    <a:pt x="329" y="519"/>
                  </a:lnTo>
                  <a:lnTo>
                    <a:pt x="322" y="509"/>
                  </a:lnTo>
                  <a:lnTo>
                    <a:pt x="315" y="512"/>
                  </a:lnTo>
                  <a:lnTo>
                    <a:pt x="317" y="502"/>
                  </a:lnTo>
                  <a:lnTo>
                    <a:pt x="320" y="493"/>
                  </a:lnTo>
                  <a:lnTo>
                    <a:pt x="320" y="481"/>
                  </a:lnTo>
                  <a:lnTo>
                    <a:pt x="312" y="479"/>
                  </a:lnTo>
                  <a:lnTo>
                    <a:pt x="308" y="481"/>
                  </a:lnTo>
                  <a:lnTo>
                    <a:pt x="301" y="481"/>
                  </a:lnTo>
                  <a:lnTo>
                    <a:pt x="298" y="474"/>
                  </a:lnTo>
                  <a:lnTo>
                    <a:pt x="298" y="460"/>
                  </a:lnTo>
                  <a:lnTo>
                    <a:pt x="296" y="453"/>
                  </a:lnTo>
                  <a:lnTo>
                    <a:pt x="284" y="448"/>
                  </a:lnTo>
                  <a:lnTo>
                    <a:pt x="277" y="453"/>
                  </a:lnTo>
                  <a:lnTo>
                    <a:pt x="260" y="448"/>
                  </a:lnTo>
                  <a:lnTo>
                    <a:pt x="263" y="424"/>
                  </a:lnTo>
                  <a:lnTo>
                    <a:pt x="256" y="415"/>
                  </a:lnTo>
                  <a:lnTo>
                    <a:pt x="263" y="412"/>
                  </a:lnTo>
                  <a:lnTo>
                    <a:pt x="260" y="403"/>
                  </a:lnTo>
                  <a:lnTo>
                    <a:pt x="265" y="393"/>
                  </a:lnTo>
                  <a:lnTo>
                    <a:pt x="267" y="382"/>
                  </a:lnTo>
                  <a:lnTo>
                    <a:pt x="263" y="372"/>
                  </a:lnTo>
                  <a:lnTo>
                    <a:pt x="256" y="365"/>
                  </a:lnTo>
                  <a:lnTo>
                    <a:pt x="253" y="360"/>
                  </a:lnTo>
                  <a:lnTo>
                    <a:pt x="256" y="351"/>
                  </a:lnTo>
                  <a:lnTo>
                    <a:pt x="225" y="351"/>
                  </a:lnTo>
                  <a:lnTo>
                    <a:pt x="218" y="329"/>
                  </a:lnTo>
                  <a:lnTo>
                    <a:pt x="223" y="329"/>
                  </a:lnTo>
                  <a:lnTo>
                    <a:pt x="223" y="322"/>
                  </a:lnTo>
                  <a:lnTo>
                    <a:pt x="220" y="318"/>
                  </a:lnTo>
                  <a:lnTo>
                    <a:pt x="218" y="308"/>
                  </a:lnTo>
                  <a:lnTo>
                    <a:pt x="211" y="303"/>
                  </a:lnTo>
                  <a:lnTo>
                    <a:pt x="199" y="303"/>
                  </a:lnTo>
                  <a:lnTo>
                    <a:pt x="192" y="299"/>
                  </a:lnTo>
                  <a:lnTo>
                    <a:pt x="182" y="294"/>
                  </a:lnTo>
                  <a:lnTo>
                    <a:pt x="175" y="289"/>
                  </a:lnTo>
                  <a:lnTo>
                    <a:pt x="156" y="285"/>
                  </a:lnTo>
                  <a:lnTo>
                    <a:pt x="140" y="270"/>
                  </a:lnTo>
                  <a:lnTo>
                    <a:pt x="140" y="261"/>
                  </a:lnTo>
                  <a:lnTo>
                    <a:pt x="137" y="254"/>
                  </a:lnTo>
                  <a:lnTo>
                    <a:pt x="140" y="242"/>
                  </a:lnTo>
                  <a:lnTo>
                    <a:pt x="118" y="244"/>
                  </a:lnTo>
                  <a:lnTo>
                    <a:pt x="111" y="251"/>
                  </a:lnTo>
                  <a:lnTo>
                    <a:pt x="97" y="258"/>
                  </a:lnTo>
                  <a:lnTo>
                    <a:pt x="92" y="263"/>
                  </a:lnTo>
                  <a:lnTo>
                    <a:pt x="85" y="263"/>
                  </a:lnTo>
                  <a:lnTo>
                    <a:pt x="74" y="261"/>
                  </a:lnTo>
                  <a:lnTo>
                    <a:pt x="64" y="263"/>
                  </a:lnTo>
                  <a:lnTo>
                    <a:pt x="57" y="263"/>
                  </a:lnTo>
                  <a:lnTo>
                    <a:pt x="57" y="237"/>
                  </a:lnTo>
                  <a:lnTo>
                    <a:pt x="45" y="247"/>
                  </a:lnTo>
                  <a:lnTo>
                    <a:pt x="29" y="247"/>
                  </a:lnTo>
                  <a:lnTo>
                    <a:pt x="24" y="237"/>
                  </a:lnTo>
                  <a:lnTo>
                    <a:pt x="12" y="237"/>
                  </a:lnTo>
                  <a:lnTo>
                    <a:pt x="17" y="230"/>
                  </a:lnTo>
                  <a:lnTo>
                    <a:pt x="7" y="221"/>
                  </a:lnTo>
                  <a:lnTo>
                    <a:pt x="0" y="206"/>
                  </a:lnTo>
                  <a:lnTo>
                    <a:pt x="5" y="202"/>
                  </a:lnTo>
                  <a:lnTo>
                    <a:pt x="5" y="197"/>
                  </a:lnTo>
                  <a:lnTo>
                    <a:pt x="14" y="192"/>
                  </a:lnTo>
                  <a:lnTo>
                    <a:pt x="12" y="183"/>
                  </a:lnTo>
                  <a:lnTo>
                    <a:pt x="17" y="176"/>
                  </a:lnTo>
                  <a:lnTo>
                    <a:pt x="19" y="169"/>
                  </a:lnTo>
                  <a:lnTo>
                    <a:pt x="36" y="157"/>
                  </a:lnTo>
                  <a:lnTo>
                    <a:pt x="50" y="154"/>
                  </a:lnTo>
                  <a:lnTo>
                    <a:pt x="52" y="152"/>
                  </a:lnTo>
                  <a:lnTo>
                    <a:pt x="66" y="154"/>
                  </a:lnTo>
                  <a:lnTo>
                    <a:pt x="74" y="109"/>
                  </a:lnTo>
                  <a:lnTo>
                    <a:pt x="74" y="102"/>
                  </a:lnTo>
                  <a:lnTo>
                    <a:pt x="71" y="93"/>
                  </a:lnTo>
                  <a:lnTo>
                    <a:pt x="64" y="88"/>
                  </a:lnTo>
                  <a:lnTo>
                    <a:pt x="64" y="74"/>
                  </a:lnTo>
                  <a:lnTo>
                    <a:pt x="74" y="71"/>
                  </a:lnTo>
                  <a:lnTo>
                    <a:pt x="78" y="74"/>
                  </a:lnTo>
                  <a:lnTo>
                    <a:pt x="78" y="67"/>
                  </a:lnTo>
                  <a:lnTo>
                    <a:pt x="69" y="67"/>
                  </a:lnTo>
                  <a:lnTo>
                    <a:pt x="69" y="55"/>
                  </a:lnTo>
                  <a:lnTo>
                    <a:pt x="100" y="57"/>
                  </a:lnTo>
                  <a:lnTo>
                    <a:pt x="104" y="50"/>
                  </a:lnTo>
                  <a:lnTo>
                    <a:pt x="109" y="55"/>
                  </a:lnTo>
                  <a:lnTo>
                    <a:pt x="111" y="67"/>
                  </a:lnTo>
                  <a:lnTo>
                    <a:pt x="116" y="64"/>
                  </a:lnTo>
                  <a:lnTo>
                    <a:pt x="126" y="71"/>
                  </a:lnTo>
                  <a:lnTo>
                    <a:pt x="137" y="71"/>
                  </a:lnTo>
                  <a:lnTo>
                    <a:pt x="140" y="67"/>
                  </a:lnTo>
                  <a:lnTo>
                    <a:pt x="152" y="62"/>
                  </a:lnTo>
                  <a:lnTo>
                    <a:pt x="159" y="60"/>
                  </a:lnTo>
                  <a:lnTo>
                    <a:pt x="161" y="53"/>
                  </a:lnTo>
                  <a:lnTo>
                    <a:pt x="173" y="48"/>
                  </a:lnTo>
                  <a:lnTo>
                    <a:pt x="171" y="45"/>
                  </a:lnTo>
                  <a:lnTo>
                    <a:pt x="159" y="43"/>
                  </a:lnTo>
                  <a:lnTo>
                    <a:pt x="156" y="34"/>
                  </a:lnTo>
                  <a:lnTo>
                    <a:pt x="156" y="24"/>
                  </a:lnTo>
                  <a:lnTo>
                    <a:pt x="149" y="19"/>
                  </a:lnTo>
                  <a:lnTo>
                    <a:pt x="152" y="17"/>
                  </a:lnTo>
                  <a:lnTo>
                    <a:pt x="163" y="19"/>
                  </a:lnTo>
                  <a:lnTo>
                    <a:pt x="178" y="24"/>
                  </a:lnTo>
                  <a:lnTo>
                    <a:pt x="182" y="19"/>
                  </a:lnTo>
                  <a:lnTo>
                    <a:pt x="194" y="17"/>
                  </a:lnTo>
                  <a:lnTo>
                    <a:pt x="211" y="10"/>
                  </a:lnTo>
                  <a:lnTo>
                    <a:pt x="218" y="5"/>
                  </a:lnTo>
                  <a:lnTo>
                    <a:pt x="215" y="0"/>
                  </a:lnTo>
                  <a:lnTo>
                    <a:pt x="223" y="0"/>
                  </a:lnTo>
                  <a:lnTo>
                    <a:pt x="227" y="3"/>
                  </a:lnTo>
                  <a:lnTo>
                    <a:pt x="225" y="10"/>
                  </a:lnTo>
                  <a:lnTo>
                    <a:pt x="230" y="12"/>
                  </a:lnTo>
                  <a:lnTo>
                    <a:pt x="234" y="19"/>
                  </a:lnTo>
                  <a:lnTo>
                    <a:pt x="234" y="19"/>
                  </a:lnTo>
                  <a:lnTo>
                    <a:pt x="234" y="19"/>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7" name="Google Shape;737;p21"/>
            <p:cNvSpPr/>
            <p:nvPr/>
          </p:nvSpPr>
          <p:spPr>
            <a:xfrm>
              <a:off x="505352" y="-518781"/>
              <a:ext cx="2438921" cy="3182017"/>
            </a:xfrm>
            <a:custGeom>
              <a:avLst/>
              <a:gdLst/>
              <a:ahLst/>
              <a:cxnLst/>
              <a:rect l="l" t="t" r="r" b="b"/>
              <a:pathLst>
                <a:path w="1431" h="1867" extrusionOk="0">
                  <a:moveTo>
                    <a:pt x="1253" y="1756"/>
                  </a:moveTo>
                  <a:lnTo>
                    <a:pt x="1253" y="1756"/>
                  </a:lnTo>
                  <a:lnTo>
                    <a:pt x="1263" y="1761"/>
                  </a:lnTo>
                  <a:lnTo>
                    <a:pt x="1279" y="1761"/>
                  </a:lnTo>
                  <a:lnTo>
                    <a:pt x="1272" y="1770"/>
                  </a:lnTo>
                  <a:lnTo>
                    <a:pt x="1265" y="1770"/>
                  </a:lnTo>
                  <a:lnTo>
                    <a:pt x="1244" y="1761"/>
                  </a:lnTo>
                  <a:lnTo>
                    <a:pt x="1241" y="1754"/>
                  </a:lnTo>
                  <a:lnTo>
                    <a:pt x="1246" y="1746"/>
                  </a:lnTo>
                  <a:lnTo>
                    <a:pt x="1253" y="1756"/>
                  </a:lnTo>
                  <a:lnTo>
                    <a:pt x="1253" y="1756"/>
                  </a:lnTo>
                  <a:lnTo>
                    <a:pt x="1253" y="1756"/>
                  </a:lnTo>
                  <a:close/>
                  <a:moveTo>
                    <a:pt x="1282" y="1697"/>
                  </a:moveTo>
                  <a:lnTo>
                    <a:pt x="1282" y="1697"/>
                  </a:lnTo>
                  <a:lnTo>
                    <a:pt x="1274" y="1697"/>
                  </a:lnTo>
                  <a:lnTo>
                    <a:pt x="1253" y="1690"/>
                  </a:lnTo>
                  <a:lnTo>
                    <a:pt x="1239" y="1678"/>
                  </a:lnTo>
                  <a:lnTo>
                    <a:pt x="1244" y="1675"/>
                  </a:lnTo>
                  <a:lnTo>
                    <a:pt x="1265" y="1680"/>
                  </a:lnTo>
                  <a:lnTo>
                    <a:pt x="1282" y="1692"/>
                  </a:lnTo>
                  <a:lnTo>
                    <a:pt x="1282" y="1697"/>
                  </a:lnTo>
                  <a:lnTo>
                    <a:pt x="1282" y="1697"/>
                  </a:lnTo>
                  <a:lnTo>
                    <a:pt x="1282" y="1697"/>
                  </a:lnTo>
                  <a:close/>
                  <a:moveTo>
                    <a:pt x="283" y="1711"/>
                  </a:moveTo>
                  <a:lnTo>
                    <a:pt x="283" y="1711"/>
                  </a:lnTo>
                  <a:lnTo>
                    <a:pt x="274" y="1713"/>
                  </a:lnTo>
                  <a:lnTo>
                    <a:pt x="248" y="1702"/>
                  </a:lnTo>
                  <a:lnTo>
                    <a:pt x="243" y="1694"/>
                  </a:lnTo>
                  <a:lnTo>
                    <a:pt x="229" y="1685"/>
                  </a:lnTo>
                  <a:lnTo>
                    <a:pt x="227" y="1678"/>
                  </a:lnTo>
                  <a:lnTo>
                    <a:pt x="210" y="1673"/>
                  </a:lnTo>
                  <a:lnTo>
                    <a:pt x="203" y="1659"/>
                  </a:lnTo>
                  <a:lnTo>
                    <a:pt x="205" y="1654"/>
                  </a:lnTo>
                  <a:lnTo>
                    <a:pt x="222" y="1659"/>
                  </a:lnTo>
                  <a:lnTo>
                    <a:pt x="231" y="1664"/>
                  </a:lnTo>
                  <a:lnTo>
                    <a:pt x="248" y="1666"/>
                  </a:lnTo>
                  <a:lnTo>
                    <a:pt x="253" y="1675"/>
                  </a:lnTo>
                  <a:lnTo>
                    <a:pt x="260" y="1687"/>
                  </a:lnTo>
                  <a:lnTo>
                    <a:pt x="276" y="1697"/>
                  </a:lnTo>
                  <a:lnTo>
                    <a:pt x="283" y="1711"/>
                  </a:lnTo>
                  <a:lnTo>
                    <a:pt x="283" y="1711"/>
                  </a:lnTo>
                  <a:lnTo>
                    <a:pt x="283" y="1711"/>
                  </a:lnTo>
                  <a:close/>
                  <a:moveTo>
                    <a:pt x="1374" y="1657"/>
                  </a:moveTo>
                  <a:lnTo>
                    <a:pt x="1374" y="1657"/>
                  </a:lnTo>
                  <a:lnTo>
                    <a:pt x="1364" y="1678"/>
                  </a:lnTo>
                  <a:lnTo>
                    <a:pt x="1374" y="1671"/>
                  </a:lnTo>
                  <a:lnTo>
                    <a:pt x="1386" y="1675"/>
                  </a:lnTo>
                  <a:lnTo>
                    <a:pt x="1379" y="1683"/>
                  </a:lnTo>
                  <a:lnTo>
                    <a:pt x="1395" y="1692"/>
                  </a:lnTo>
                  <a:lnTo>
                    <a:pt x="1400" y="1685"/>
                  </a:lnTo>
                  <a:lnTo>
                    <a:pt x="1416" y="1692"/>
                  </a:lnTo>
                  <a:lnTo>
                    <a:pt x="1412" y="1711"/>
                  </a:lnTo>
                  <a:lnTo>
                    <a:pt x="1423" y="1706"/>
                  </a:lnTo>
                  <a:lnTo>
                    <a:pt x="1426" y="1718"/>
                  </a:lnTo>
                  <a:lnTo>
                    <a:pt x="1431" y="1735"/>
                  </a:lnTo>
                  <a:lnTo>
                    <a:pt x="1423" y="1756"/>
                  </a:lnTo>
                  <a:lnTo>
                    <a:pt x="1416" y="1756"/>
                  </a:lnTo>
                  <a:lnTo>
                    <a:pt x="1407" y="1751"/>
                  </a:lnTo>
                  <a:lnTo>
                    <a:pt x="1409" y="1732"/>
                  </a:lnTo>
                  <a:lnTo>
                    <a:pt x="1405" y="1728"/>
                  </a:lnTo>
                  <a:lnTo>
                    <a:pt x="1386" y="1749"/>
                  </a:lnTo>
                  <a:lnTo>
                    <a:pt x="1376" y="1749"/>
                  </a:lnTo>
                  <a:lnTo>
                    <a:pt x="1388" y="1737"/>
                  </a:lnTo>
                  <a:lnTo>
                    <a:pt x="1371" y="1732"/>
                  </a:lnTo>
                  <a:lnTo>
                    <a:pt x="1355" y="1732"/>
                  </a:lnTo>
                  <a:lnTo>
                    <a:pt x="1324" y="1732"/>
                  </a:lnTo>
                  <a:lnTo>
                    <a:pt x="1322" y="1725"/>
                  </a:lnTo>
                  <a:lnTo>
                    <a:pt x="1331" y="1716"/>
                  </a:lnTo>
                  <a:lnTo>
                    <a:pt x="1324" y="1709"/>
                  </a:lnTo>
                  <a:lnTo>
                    <a:pt x="1338" y="1697"/>
                  </a:lnTo>
                  <a:lnTo>
                    <a:pt x="1355" y="1657"/>
                  </a:lnTo>
                  <a:lnTo>
                    <a:pt x="1364" y="1640"/>
                  </a:lnTo>
                  <a:lnTo>
                    <a:pt x="1379" y="1633"/>
                  </a:lnTo>
                  <a:lnTo>
                    <a:pt x="1386" y="1633"/>
                  </a:lnTo>
                  <a:lnTo>
                    <a:pt x="1383" y="1640"/>
                  </a:lnTo>
                  <a:lnTo>
                    <a:pt x="1374" y="1657"/>
                  </a:lnTo>
                  <a:lnTo>
                    <a:pt x="1374" y="1657"/>
                  </a:lnTo>
                  <a:lnTo>
                    <a:pt x="1374" y="1657"/>
                  </a:lnTo>
                  <a:close/>
                  <a:moveTo>
                    <a:pt x="134" y="1569"/>
                  </a:moveTo>
                  <a:lnTo>
                    <a:pt x="134" y="1569"/>
                  </a:lnTo>
                  <a:lnTo>
                    <a:pt x="134" y="1569"/>
                  </a:lnTo>
                  <a:lnTo>
                    <a:pt x="134" y="1569"/>
                  </a:lnTo>
                  <a:lnTo>
                    <a:pt x="134" y="1569"/>
                  </a:lnTo>
                  <a:lnTo>
                    <a:pt x="149" y="1567"/>
                  </a:lnTo>
                  <a:lnTo>
                    <a:pt x="146" y="1597"/>
                  </a:lnTo>
                  <a:lnTo>
                    <a:pt x="158" y="1616"/>
                  </a:lnTo>
                  <a:lnTo>
                    <a:pt x="153" y="1616"/>
                  </a:lnTo>
                  <a:lnTo>
                    <a:pt x="144" y="1604"/>
                  </a:lnTo>
                  <a:lnTo>
                    <a:pt x="137" y="1593"/>
                  </a:lnTo>
                  <a:lnTo>
                    <a:pt x="127" y="1586"/>
                  </a:lnTo>
                  <a:lnTo>
                    <a:pt x="125" y="1574"/>
                  </a:lnTo>
                  <a:lnTo>
                    <a:pt x="127" y="1564"/>
                  </a:lnTo>
                  <a:lnTo>
                    <a:pt x="134" y="1569"/>
                  </a:lnTo>
                  <a:lnTo>
                    <a:pt x="134" y="1569"/>
                  </a:lnTo>
                  <a:lnTo>
                    <a:pt x="134" y="1569"/>
                  </a:lnTo>
                  <a:close/>
                  <a:moveTo>
                    <a:pt x="1000" y="1320"/>
                  </a:moveTo>
                  <a:lnTo>
                    <a:pt x="1000" y="1320"/>
                  </a:lnTo>
                  <a:lnTo>
                    <a:pt x="993" y="1337"/>
                  </a:lnTo>
                  <a:lnTo>
                    <a:pt x="986" y="1335"/>
                  </a:lnTo>
                  <a:lnTo>
                    <a:pt x="981" y="1325"/>
                  </a:lnTo>
                  <a:lnTo>
                    <a:pt x="984" y="1323"/>
                  </a:lnTo>
                  <a:lnTo>
                    <a:pt x="988" y="1313"/>
                  </a:lnTo>
                  <a:lnTo>
                    <a:pt x="995" y="1313"/>
                  </a:lnTo>
                  <a:lnTo>
                    <a:pt x="1000" y="1320"/>
                  </a:lnTo>
                  <a:lnTo>
                    <a:pt x="1000" y="1320"/>
                  </a:lnTo>
                  <a:lnTo>
                    <a:pt x="1000" y="1320"/>
                  </a:lnTo>
                  <a:close/>
                  <a:moveTo>
                    <a:pt x="957" y="1299"/>
                  </a:moveTo>
                  <a:lnTo>
                    <a:pt x="957" y="1299"/>
                  </a:lnTo>
                  <a:lnTo>
                    <a:pt x="939" y="1320"/>
                  </a:lnTo>
                  <a:lnTo>
                    <a:pt x="927" y="1318"/>
                  </a:lnTo>
                  <a:lnTo>
                    <a:pt x="922" y="1311"/>
                  </a:lnTo>
                  <a:lnTo>
                    <a:pt x="936" y="1294"/>
                  </a:lnTo>
                  <a:lnTo>
                    <a:pt x="957" y="1294"/>
                  </a:lnTo>
                  <a:lnTo>
                    <a:pt x="957" y="1299"/>
                  </a:lnTo>
                  <a:lnTo>
                    <a:pt x="957" y="1299"/>
                  </a:lnTo>
                  <a:lnTo>
                    <a:pt x="957" y="1299"/>
                  </a:lnTo>
                  <a:close/>
                  <a:moveTo>
                    <a:pt x="905" y="1190"/>
                  </a:moveTo>
                  <a:lnTo>
                    <a:pt x="905" y="1190"/>
                  </a:lnTo>
                  <a:lnTo>
                    <a:pt x="908" y="1209"/>
                  </a:lnTo>
                  <a:lnTo>
                    <a:pt x="915" y="1202"/>
                  </a:lnTo>
                  <a:lnTo>
                    <a:pt x="924" y="1212"/>
                  </a:lnTo>
                  <a:lnTo>
                    <a:pt x="943" y="1226"/>
                  </a:lnTo>
                  <a:lnTo>
                    <a:pt x="962" y="1238"/>
                  </a:lnTo>
                  <a:lnTo>
                    <a:pt x="962" y="1254"/>
                  </a:lnTo>
                  <a:lnTo>
                    <a:pt x="974" y="1252"/>
                  </a:lnTo>
                  <a:lnTo>
                    <a:pt x="986" y="1264"/>
                  </a:lnTo>
                  <a:lnTo>
                    <a:pt x="972" y="1275"/>
                  </a:lnTo>
                  <a:lnTo>
                    <a:pt x="946" y="1266"/>
                  </a:lnTo>
                  <a:lnTo>
                    <a:pt x="936" y="1252"/>
                  </a:lnTo>
                  <a:lnTo>
                    <a:pt x="922" y="1271"/>
                  </a:lnTo>
                  <a:lnTo>
                    <a:pt x="898" y="1290"/>
                  </a:lnTo>
                  <a:lnTo>
                    <a:pt x="894" y="1268"/>
                  </a:lnTo>
                  <a:lnTo>
                    <a:pt x="870" y="1271"/>
                  </a:lnTo>
                  <a:lnTo>
                    <a:pt x="884" y="1254"/>
                  </a:lnTo>
                  <a:lnTo>
                    <a:pt x="887" y="1223"/>
                  </a:lnTo>
                  <a:lnTo>
                    <a:pt x="891" y="1188"/>
                  </a:lnTo>
                  <a:lnTo>
                    <a:pt x="905" y="1190"/>
                  </a:lnTo>
                  <a:lnTo>
                    <a:pt x="905" y="1190"/>
                  </a:lnTo>
                  <a:lnTo>
                    <a:pt x="905" y="1190"/>
                  </a:lnTo>
                  <a:close/>
                  <a:moveTo>
                    <a:pt x="1054" y="1131"/>
                  </a:moveTo>
                  <a:lnTo>
                    <a:pt x="1054" y="1131"/>
                  </a:lnTo>
                  <a:lnTo>
                    <a:pt x="1036" y="1133"/>
                  </a:lnTo>
                  <a:lnTo>
                    <a:pt x="1033" y="1112"/>
                  </a:lnTo>
                  <a:lnTo>
                    <a:pt x="1040" y="1088"/>
                  </a:lnTo>
                  <a:lnTo>
                    <a:pt x="1054" y="1084"/>
                  </a:lnTo>
                  <a:lnTo>
                    <a:pt x="1066" y="1096"/>
                  </a:lnTo>
                  <a:lnTo>
                    <a:pt x="1069" y="1112"/>
                  </a:lnTo>
                  <a:lnTo>
                    <a:pt x="1066" y="1119"/>
                  </a:lnTo>
                  <a:lnTo>
                    <a:pt x="1054" y="1131"/>
                  </a:lnTo>
                  <a:lnTo>
                    <a:pt x="1054" y="1131"/>
                  </a:lnTo>
                  <a:lnTo>
                    <a:pt x="1054" y="1131"/>
                  </a:lnTo>
                  <a:close/>
                  <a:moveTo>
                    <a:pt x="735" y="1048"/>
                  </a:moveTo>
                  <a:lnTo>
                    <a:pt x="735" y="1048"/>
                  </a:lnTo>
                  <a:lnTo>
                    <a:pt x="723" y="1062"/>
                  </a:lnTo>
                  <a:lnTo>
                    <a:pt x="702" y="1048"/>
                  </a:lnTo>
                  <a:lnTo>
                    <a:pt x="690" y="1053"/>
                  </a:lnTo>
                  <a:lnTo>
                    <a:pt x="667" y="1034"/>
                  </a:lnTo>
                  <a:lnTo>
                    <a:pt x="681" y="1020"/>
                  </a:lnTo>
                  <a:lnTo>
                    <a:pt x="693" y="999"/>
                  </a:lnTo>
                  <a:lnTo>
                    <a:pt x="709" y="1013"/>
                  </a:lnTo>
                  <a:lnTo>
                    <a:pt x="719" y="1022"/>
                  </a:lnTo>
                  <a:lnTo>
                    <a:pt x="726" y="1029"/>
                  </a:lnTo>
                  <a:lnTo>
                    <a:pt x="735" y="1048"/>
                  </a:lnTo>
                  <a:lnTo>
                    <a:pt x="735" y="1048"/>
                  </a:lnTo>
                  <a:lnTo>
                    <a:pt x="735" y="1048"/>
                  </a:lnTo>
                  <a:close/>
                  <a:moveTo>
                    <a:pt x="818" y="1029"/>
                  </a:moveTo>
                  <a:lnTo>
                    <a:pt x="818" y="1029"/>
                  </a:lnTo>
                  <a:lnTo>
                    <a:pt x="818" y="1074"/>
                  </a:lnTo>
                  <a:lnTo>
                    <a:pt x="839" y="1041"/>
                  </a:lnTo>
                  <a:lnTo>
                    <a:pt x="858" y="1070"/>
                  </a:lnTo>
                  <a:lnTo>
                    <a:pt x="853" y="1100"/>
                  </a:lnTo>
                  <a:lnTo>
                    <a:pt x="870" y="1129"/>
                  </a:lnTo>
                  <a:lnTo>
                    <a:pt x="887" y="1098"/>
                  </a:lnTo>
                  <a:lnTo>
                    <a:pt x="898" y="1062"/>
                  </a:lnTo>
                  <a:lnTo>
                    <a:pt x="898" y="1010"/>
                  </a:lnTo>
                  <a:lnTo>
                    <a:pt x="922" y="1015"/>
                  </a:lnTo>
                  <a:lnTo>
                    <a:pt x="946" y="1022"/>
                  </a:lnTo>
                  <a:lnTo>
                    <a:pt x="967" y="1044"/>
                  </a:lnTo>
                  <a:lnTo>
                    <a:pt x="967" y="1067"/>
                  </a:lnTo>
                  <a:lnTo>
                    <a:pt x="955" y="1091"/>
                  </a:lnTo>
                  <a:lnTo>
                    <a:pt x="967" y="1112"/>
                  </a:lnTo>
                  <a:lnTo>
                    <a:pt x="965" y="1133"/>
                  </a:lnTo>
                  <a:lnTo>
                    <a:pt x="934" y="1162"/>
                  </a:lnTo>
                  <a:lnTo>
                    <a:pt x="910" y="1169"/>
                  </a:lnTo>
                  <a:lnTo>
                    <a:pt x="894" y="1157"/>
                  </a:lnTo>
                  <a:lnTo>
                    <a:pt x="889" y="1176"/>
                  </a:lnTo>
                  <a:lnTo>
                    <a:pt x="875" y="1209"/>
                  </a:lnTo>
                  <a:lnTo>
                    <a:pt x="870" y="1226"/>
                  </a:lnTo>
                  <a:lnTo>
                    <a:pt x="851" y="1252"/>
                  </a:lnTo>
                  <a:lnTo>
                    <a:pt x="827" y="1254"/>
                  </a:lnTo>
                  <a:lnTo>
                    <a:pt x="813" y="1268"/>
                  </a:lnTo>
                  <a:lnTo>
                    <a:pt x="813" y="1292"/>
                  </a:lnTo>
                  <a:lnTo>
                    <a:pt x="794" y="1297"/>
                  </a:lnTo>
                  <a:lnTo>
                    <a:pt x="773" y="1325"/>
                  </a:lnTo>
                  <a:lnTo>
                    <a:pt x="756" y="1363"/>
                  </a:lnTo>
                  <a:lnTo>
                    <a:pt x="752" y="1387"/>
                  </a:lnTo>
                  <a:lnTo>
                    <a:pt x="749" y="1425"/>
                  </a:lnTo>
                  <a:lnTo>
                    <a:pt x="773" y="1429"/>
                  </a:lnTo>
                  <a:lnTo>
                    <a:pt x="780" y="1458"/>
                  </a:lnTo>
                  <a:lnTo>
                    <a:pt x="790" y="1481"/>
                  </a:lnTo>
                  <a:lnTo>
                    <a:pt x="811" y="1477"/>
                  </a:lnTo>
                  <a:lnTo>
                    <a:pt x="842" y="1488"/>
                  </a:lnTo>
                  <a:lnTo>
                    <a:pt x="858" y="1500"/>
                  </a:lnTo>
                  <a:lnTo>
                    <a:pt x="870" y="1512"/>
                  </a:lnTo>
                  <a:lnTo>
                    <a:pt x="889" y="1522"/>
                  </a:lnTo>
                  <a:lnTo>
                    <a:pt x="908" y="1533"/>
                  </a:lnTo>
                  <a:lnTo>
                    <a:pt x="934" y="1533"/>
                  </a:lnTo>
                  <a:lnTo>
                    <a:pt x="950" y="1538"/>
                  </a:lnTo>
                  <a:lnTo>
                    <a:pt x="948" y="1562"/>
                  </a:lnTo>
                  <a:lnTo>
                    <a:pt x="953" y="1588"/>
                  </a:lnTo>
                  <a:lnTo>
                    <a:pt x="965" y="1619"/>
                  </a:lnTo>
                  <a:lnTo>
                    <a:pt x="988" y="1642"/>
                  </a:lnTo>
                  <a:lnTo>
                    <a:pt x="1002" y="1635"/>
                  </a:lnTo>
                  <a:lnTo>
                    <a:pt x="1010" y="1607"/>
                  </a:lnTo>
                  <a:lnTo>
                    <a:pt x="1002" y="1564"/>
                  </a:lnTo>
                  <a:lnTo>
                    <a:pt x="991" y="1550"/>
                  </a:lnTo>
                  <a:lnTo>
                    <a:pt x="1017" y="1538"/>
                  </a:lnTo>
                  <a:lnTo>
                    <a:pt x="1036" y="1517"/>
                  </a:lnTo>
                  <a:lnTo>
                    <a:pt x="1045" y="1498"/>
                  </a:lnTo>
                  <a:lnTo>
                    <a:pt x="1043" y="1479"/>
                  </a:lnTo>
                  <a:lnTo>
                    <a:pt x="1031" y="1453"/>
                  </a:lnTo>
                  <a:lnTo>
                    <a:pt x="1012" y="1429"/>
                  </a:lnTo>
                  <a:lnTo>
                    <a:pt x="1031" y="1396"/>
                  </a:lnTo>
                  <a:lnTo>
                    <a:pt x="1024" y="1368"/>
                  </a:lnTo>
                  <a:lnTo>
                    <a:pt x="1019" y="1313"/>
                  </a:lnTo>
                  <a:lnTo>
                    <a:pt x="1031" y="1306"/>
                  </a:lnTo>
                  <a:lnTo>
                    <a:pt x="1057" y="1316"/>
                  </a:lnTo>
                  <a:lnTo>
                    <a:pt x="1073" y="1318"/>
                  </a:lnTo>
                  <a:lnTo>
                    <a:pt x="1088" y="1311"/>
                  </a:lnTo>
                  <a:lnTo>
                    <a:pt x="1102" y="1320"/>
                  </a:lnTo>
                  <a:lnTo>
                    <a:pt x="1123" y="1342"/>
                  </a:lnTo>
                  <a:lnTo>
                    <a:pt x="1128" y="1354"/>
                  </a:lnTo>
                  <a:lnTo>
                    <a:pt x="1156" y="1358"/>
                  </a:lnTo>
                  <a:lnTo>
                    <a:pt x="1156" y="1384"/>
                  </a:lnTo>
                  <a:lnTo>
                    <a:pt x="1161" y="1425"/>
                  </a:lnTo>
                  <a:lnTo>
                    <a:pt x="1177" y="1429"/>
                  </a:lnTo>
                  <a:lnTo>
                    <a:pt x="1187" y="1448"/>
                  </a:lnTo>
                  <a:lnTo>
                    <a:pt x="1211" y="1429"/>
                  </a:lnTo>
                  <a:lnTo>
                    <a:pt x="1227" y="1396"/>
                  </a:lnTo>
                  <a:lnTo>
                    <a:pt x="1237" y="1382"/>
                  </a:lnTo>
                  <a:lnTo>
                    <a:pt x="1251" y="1408"/>
                  </a:lnTo>
                  <a:lnTo>
                    <a:pt x="1272" y="1448"/>
                  </a:lnTo>
                  <a:lnTo>
                    <a:pt x="1289" y="1486"/>
                  </a:lnTo>
                  <a:lnTo>
                    <a:pt x="1282" y="1503"/>
                  </a:lnTo>
                  <a:lnTo>
                    <a:pt x="1305" y="1519"/>
                  </a:lnTo>
                  <a:lnTo>
                    <a:pt x="1319" y="1536"/>
                  </a:lnTo>
                  <a:lnTo>
                    <a:pt x="1343" y="1543"/>
                  </a:lnTo>
                  <a:lnTo>
                    <a:pt x="1355" y="1552"/>
                  </a:lnTo>
                  <a:lnTo>
                    <a:pt x="1362" y="1574"/>
                  </a:lnTo>
                  <a:lnTo>
                    <a:pt x="1374" y="1578"/>
                  </a:lnTo>
                  <a:lnTo>
                    <a:pt x="1381" y="1588"/>
                  </a:lnTo>
                  <a:lnTo>
                    <a:pt x="1381" y="1619"/>
                  </a:lnTo>
                  <a:lnTo>
                    <a:pt x="1369" y="1628"/>
                  </a:lnTo>
                  <a:lnTo>
                    <a:pt x="1357" y="1638"/>
                  </a:lnTo>
                  <a:lnTo>
                    <a:pt x="1331" y="1647"/>
                  </a:lnTo>
                  <a:lnTo>
                    <a:pt x="1312" y="1668"/>
                  </a:lnTo>
                  <a:lnTo>
                    <a:pt x="1284" y="1671"/>
                  </a:lnTo>
                  <a:lnTo>
                    <a:pt x="1248" y="1666"/>
                  </a:lnTo>
                  <a:lnTo>
                    <a:pt x="1225" y="1666"/>
                  </a:lnTo>
                  <a:lnTo>
                    <a:pt x="1208" y="1668"/>
                  </a:lnTo>
                  <a:lnTo>
                    <a:pt x="1194" y="1685"/>
                  </a:lnTo>
                  <a:lnTo>
                    <a:pt x="1175" y="1697"/>
                  </a:lnTo>
                  <a:lnTo>
                    <a:pt x="1151" y="1728"/>
                  </a:lnTo>
                  <a:lnTo>
                    <a:pt x="1130" y="1751"/>
                  </a:lnTo>
                  <a:lnTo>
                    <a:pt x="1147" y="1746"/>
                  </a:lnTo>
                  <a:lnTo>
                    <a:pt x="1173" y="1716"/>
                  </a:lnTo>
                  <a:lnTo>
                    <a:pt x="1206" y="1697"/>
                  </a:lnTo>
                  <a:lnTo>
                    <a:pt x="1229" y="1692"/>
                  </a:lnTo>
                  <a:lnTo>
                    <a:pt x="1244" y="1704"/>
                  </a:lnTo>
                  <a:lnTo>
                    <a:pt x="1229" y="1720"/>
                  </a:lnTo>
                  <a:lnTo>
                    <a:pt x="1234" y="1746"/>
                  </a:lnTo>
                  <a:lnTo>
                    <a:pt x="1239" y="1763"/>
                  </a:lnTo>
                  <a:lnTo>
                    <a:pt x="1260" y="1775"/>
                  </a:lnTo>
                  <a:lnTo>
                    <a:pt x="1286" y="1773"/>
                  </a:lnTo>
                  <a:lnTo>
                    <a:pt x="1303" y="1746"/>
                  </a:lnTo>
                  <a:lnTo>
                    <a:pt x="1305" y="1763"/>
                  </a:lnTo>
                  <a:lnTo>
                    <a:pt x="1315" y="1773"/>
                  </a:lnTo>
                  <a:lnTo>
                    <a:pt x="1293" y="1787"/>
                  </a:lnTo>
                  <a:lnTo>
                    <a:pt x="1260" y="1801"/>
                  </a:lnTo>
                  <a:lnTo>
                    <a:pt x="1244" y="1808"/>
                  </a:lnTo>
                  <a:lnTo>
                    <a:pt x="1225" y="1825"/>
                  </a:lnTo>
                  <a:lnTo>
                    <a:pt x="1213" y="1825"/>
                  </a:lnTo>
                  <a:lnTo>
                    <a:pt x="1211" y="1806"/>
                  </a:lnTo>
                  <a:lnTo>
                    <a:pt x="1239" y="1787"/>
                  </a:lnTo>
                  <a:lnTo>
                    <a:pt x="1213" y="1787"/>
                  </a:lnTo>
                  <a:lnTo>
                    <a:pt x="1196" y="1789"/>
                  </a:lnTo>
                  <a:lnTo>
                    <a:pt x="1185" y="1777"/>
                  </a:lnTo>
                  <a:lnTo>
                    <a:pt x="1185" y="1744"/>
                  </a:lnTo>
                  <a:lnTo>
                    <a:pt x="1180" y="1739"/>
                  </a:lnTo>
                  <a:lnTo>
                    <a:pt x="1168" y="1742"/>
                  </a:lnTo>
                  <a:lnTo>
                    <a:pt x="1163" y="1737"/>
                  </a:lnTo>
                  <a:lnTo>
                    <a:pt x="1149" y="1754"/>
                  </a:lnTo>
                  <a:lnTo>
                    <a:pt x="1144" y="1773"/>
                  </a:lnTo>
                  <a:lnTo>
                    <a:pt x="1140" y="1782"/>
                  </a:lnTo>
                  <a:lnTo>
                    <a:pt x="1133" y="1784"/>
                  </a:lnTo>
                  <a:lnTo>
                    <a:pt x="1128" y="1787"/>
                  </a:lnTo>
                  <a:lnTo>
                    <a:pt x="1125" y="1791"/>
                  </a:lnTo>
                  <a:lnTo>
                    <a:pt x="1095" y="1791"/>
                  </a:lnTo>
                  <a:lnTo>
                    <a:pt x="1071" y="1794"/>
                  </a:lnTo>
                  <a:lnTo>
                    <a:pt x="1064" y="1796"/>
                  </a:lnTo>
                  <a:lnTo>
                    <a:pt x="1047" y="1813"/>
                  </a:lnTo>
                  <a:lnTo>
                    <a:pt x="1045" y="1815"/>
                  </a:lnTo>
                  <a:lnTo>
                    <a:pt x="1040" y="1825"/>
                  </a:lnTo>
                  <a:lnTo>
                    <a:pt x="1024" y="1825"/>
                  </a:lnTo>
                  <a:lnTo>
                    <a:pt x="1010" y="1825"/>
                  </a:lnTo>
                  <a:lnTo>
                    <a:pt x="1002" y="1827"/>
                  </a:lnTo>
                  <a:lnTo>
                    <a:pt x="1002" y="1832"/>
                  </a:lnTo>
                  <a:lnTo>
                    <a:pt x="1005" y="1839"/>
                  </a:lnTo>
                  <a:lnTo>
                    <a:pt x="1005" y="1841"/>
                  </a:lnTo>
                  <a:lnTo>
                    <a:pt x="984" y="1851"/>
                  </a:lnTo>
                  <a:lnTo>
                    <a:pt x="967" y="1855"/>
                  </a:lnTo>
                  <a:lnTo>
                    <a:pt x="948" y="1867"/>
                  </a:lnTo>
                  <a:lnTo>
                    <a:pt x="943" y="1867"/>
                  </a:lnTo>
                  <a:lnTo>
                    <a:pt x="939" y="1862"/>
                  </a:lnTo>
                  <a:lnTo>
                    <a:pt x="936" y="1860"/>
                  </a:lnTo>
                  <a:lnTo>
                    <a:pt x="936" y="1858"/>
                  </a:lnTo>
                  <a:lnTo>
                    <a:pt x="941" y="1851"/>
                  </a:lnTo>
                  <a:lnTo>
                    <a:pt x="948" y="1839"/>
                  </a:lnTo>
                  <a:lnTo>
                    <a:pt x="953" y="1825"/>
                  </a:lnTo>
                  <a:lnTo>
                    <a:pt x="950" y="1806"/>
                  </a:lnTo>
                  <a:lnTo>
                    <a:pt x="946" y="1784"/>
                  </a:lnTo>
                  <a:lnTo>
                    <a:pt x="929" y="1775"/>
                  </a:lnTo>
                  <a:lnTo>
                    <a:pt x="931" y="1770"/>
                  </a:lnTo>
                  <a:lnTo>
                    <a:pt x="929" y="1768"/>
                  </a:lnTo>
                  <a:lnTo>
                    <a:pt x="924" y="1768"/>
                  </a:lnTo>
                  <a:lnTo>
                    <a:pt x="922" y="1763"/>
                  </a:lnTo>
                  <a:lnTo>
                    <a:pt x="922" y="1758"/>
                  </a:lnTo>
                  <a:lnTo>
                    <a:pt x="917" y="1761"/>
                  </a:lnTo>
                  <a:lnTo>
                    <a:pt x="913" y="1761"/>
                  </a:lnTo>
                  <a:lnTo>
                    <a:pt x="915" y="1758"/>
                  </a:lnTo>
                  <a:lnTo>
                    <a:pt x="910" y="1756"/>
                  </a:lnTo>
                  <a:lnTo>
                    <a:pt x="908" y="1749"/>
                  </a:lnTo>
                  <a:lnTo>
                    <a:pt x="896" y="1742"/>
                  </a:lnTo>
                  <a:lnTo>
                    <a:pt x="882" y="1732"/>
                  </a:lnTo>
                  <a:lnTo>
                    <a:pt x="868" y="1723"/>
                  </a:lnTo>
                  <a:lnTo>
                    <a:pt x="853" y="1716"/>
                  </a:lnTo>
                  <a:lnTo>
                    <a:pt x="837" y="1723"/>
                  </a:lnTo>
                  <a:lnTo>
                    <a:pt x="832" y="1723"/>
                  </a:lnTo>
                  <a:lnTo>
                    <a:pt x="813" y="1716"/>
                  </a:lnTo>
                  <a:lnTo>
                    <a:pt x="799" y="1720"/>
                  </a:lnTo>
                  <a:lnTo>
                    <a:pt x="782" y="1711"/>
                  </a:lnTo>
                  <a:lnTo>
                    <a:pt x="768" y="1709"/>
                  </a:lnTo>
                  <a:lnTo>
                    <a:pt x="756" y="1706"/>
                  </a:lnTo>
                  <a:lnTo>
                    <a:pt x="749" y="1702"/>
                  </a:lnTo>
                  <a:lnTo>
                    <a:pt x="747" y="1690"/>
                  </a:lnTo>
                  <a:lnTo>
                    <a:pt x="742" y="1690"/>
                  </a:lnTo>
                  <a:lnTo>
                    <a:pt x="742" y="1699"/>
                  </a:lnTo>
                  <a:lnTo>
                    <a:pt x="709" y="1699"/>
                  </a:lnTo>
                  <a:lnTo>
                    <a:pt x="652" y="1699"/>
                  </a:lnTo>
                  <a:lnTo>
                    <a:pt x="598" y="1699"/>
                  </a:lnTo>
                  <a:lnTo>
                    <a:pt x="551" y="1699"/>
                  </a:lnTo>
                  <a:lnTo>
                    <a:pt x="501" y="1699"/>
                  </a:lnTo>
                  <a:lnTo>
                    <a:pt x="454" y="1699"/>
                  </a:lnTo>
                  <a:lnTo>
                    <a:pt x="404" y="1699"/>
                  </a:lnTo>
                  <a:lnTo>
                    <a:pt x="387" y="1699"/>
                  </a:lnTo>
                  <a:lnTo>
                    <a:pt x="340" y="1699"/>
                  </a:lnTo>
                  <a:lnTo>
                    <a:pt x="293" y="1699"/>
                  </a:lnTo>
                  <a:lnTo>
                    <a:pt x="290" y="1699"/>
                  </a:lnTo>
                  <a:lnTo>
                    <a:pt x="260" y="1675"/>
                  </a:lnTo>
                  <a:lnTo>
                    <a:pt x="248" y="1664"/>
                  </a:lnTo>
                  <a:lnTo>
                    <a:pt x="220" y="1652"/>
                  </a:lnTo>
                  <a:lnTo>
                    <a:pt x="210" y="1631"/>
                  </a:lnTo>
                  <a:lnTo>
                    <a:pt x="212" y="1614"/>
                  </a:lnTo>
                  <a:lnTo>
                    <a:pt x="191" y="1602"/>
                  </a:lnTo>
                  <a:lnTo>
                    <a:pt x="189" y="1581"/>
                  </a:lnTo>
                  <a:lnTo>
                    <a:pt x="170" y="1562"/>
                  </a:lnTo>
                  <a:lnTo>
                    <a:pt x="170" y="1548"/>
                  </a:lnTo>
                  <a:lnTo>
                    <a:pt x="177" y="1533"/>
                  </a:lnTo>
                  <a:lnTo>
                    <a:pt x="177" y="1515"/>
                  </a:lnTo>
                  <a:lnTo>
                    <a:pt x="151" y="1498"/>
                  </a:lnTo>
                  <a:lnTo>
                    <a:pt x="134" y="1465"/>
                  </a:lnTo>
                  <a:lnTo>
                    <a:pt x="123" y="1441"/>
                  </a:lnTo>
                  <a:lnTo>
                    <a:pt x="108" y="1427"/>
                  </a:lnTo>
                  <a:lnTo>
                    <a:pt x="97" y="1415"/>
                  </a:lnTo>
                  <a:lnTo>
                    <a:pt x="89" y="1399"/>
                  </a:lnTo>
                  <a:lnTo>
                    <a:pt x="73" y="1408"/>
                  </a:lnTo>
                  <a:lnTo>
                    <a:pt x="59" y="1427"/>
                  </a:lnTo>
                  <a:lnTo>
                    <a:pt x="42" y="1406"/>
                  </a:lnTo>
                  <a:lnTo>
                    <a:pt x="33" y="1391"/>
                  </a:lnTo>
                  <a:lnTo>
                    <a:pt x="16" y="1382"/>
                  </a:lnTo>
                  <a:lnTo>
                    <a:pt x="0" y="1382"/>
                  </a:lnTo>
                  <a:lnTo>
                    <a:pt x="0" y="1178"/>
                  </a:lnTo>
                  <a:lnTo>
                    <a:pt x="0" y="1020"/>
                  </a:lnTo>
                  <a:lnTo>
                    <a:pt x="30" y="1032"/>
                  </a:lnTo>
                  <a:lnTo>
                    <a:pt x="56" y="1053"/>
                  </a:lnTo>
                  <a:lnTo>
                    <a:pt x="73" y="1058"/>
                  </a:lnTo>
                  <a:lnTo>
                    <a:pt x="87" y="1039"/>
                  </a:lnTo>
                  <a:lnTo>
                    <a:pt x="106" y="1022"/>
                  </a:lnTo>
                  <a:lnTo>
                    <a:pt x="130" y="1029"/>
                  </a:lnTo>
                  <a:lnTo>
                    <a:pt x="156" y="1008"/>
                  </a:lnTo>
                  <a:lnTo>
                    <a:pt x="182" y="996"/>
                  </a:lnTo>
                  <a:lnTo>
                    <a:pt x="193" y="1017"/>
                  </a:lnTo>
                  <a:lnTo>
                    <a:pt x="205" y="1006"/>
                  </a:lnTo>
                  <a:lnTo>
                    <a:pt x="208" y="982"/>
                  </a:lnTo>
                  <a:lnTo>
                    <a:pt x="220" y="989"/>
                  </a:lnTo>
                  <a:lnTo>
                    <a:pt x="248" y="1029"/>
                  </a:lnTo>
                  <a:lnTo>
                    <a:pt x="269" y="999"/>
                  </a:lnTo>
                  <a:lnTo>
                    <a:pt x="272" y="1034"/>
                  </a:lnTo>
                  <a:lnTo>
                    <a:pt x="290" y="1027"/>
                  </a:lnTo>
                  <a:lnTo>
                    <a:pt x="298" y="1013"/>
                  </a:lnTo>
                  <a:lnTo>
                    <a:pt x="316" y="1015"/>
                  </a:lnTo>
                  <a:lnTo>
                    <a:pt x="340" y="1034"/>
                  </a:lnTo>
                  <a:lnTo>
                    <a:pt x="378" y="1051"/>
                  </a:lnTo>
                  <a:lnTo>
                    <a:pt x="402" y="1060"/>
                  </a:lnTo>
                  <a:lnTo>
                    <a:pt x="418" y="1055"/>
                  </a:lnTo>
                  <a:lnTo>
                    <a:pt x="439" y="1079"/>
                  </a:lnTo>
                  <a:lnTo>
                    <a:pt x="416" y="1100"/>
                  </a:lnTo>
                  <a:lnTo>
                    <a:pt x="447" y="1110"/>
                  </a:lnTo>
                  <a:lnTo>
                    <a:pt x="489" y="1105"/>
                  </a:lnTo>
                  <a:lnTo>
                    <a:pt x="503" y="1098"/>
                  </a:lnTo>
                  <a:lnTo>
                    <a:pt x="520" y="1122"/>
                  </a:lnTo>
                  <a:lnTo>
                    <a:pt x="536" y="1100"/>
                  </a:lnTo>
                  <a:lnTo>
                    <a:pt x="522" y="1084"/>
                  </a:lnTo>
                  <a:lnTo>
                    <a:pt x="532" y="1067"/>
                  </a:lnTo>
                  <a:lnTo>
                    <a:pt x="551" y="1065"/>
                  </a:lnTo>
                  <a:lnTo>
                    <a:pt x="565" y="1060"/>
                  </a:lnTo>
                  <a:lnTo>
                    <a:pt x="577" y="1072"/>
                  </a:lnTo>
                  <a:lnTo>
                    <a:pt x="593" y="1096"/>
                  </a:lnTo>
                  <a:lnTo>
                    <a:pt x="612" y="1091"/>
                  </a:lnTo>
                  <a:lnTo>
                    <a:pt x="641" y="1110"/>
                  </a:lnTo>
                  <a:lnTo>
                    <a:pt x="664" y="1105"/>
                  </a:lnTo>
                  <a:lnTo>
                    <a:pt x="690" y="1105"/>
                  </a:lnTo>
                  <a:lnTo>
                    <a:pt x="688" y="1079"/>
                  </a:lnTo>
                  <a:lnTo>
                    <a:pt x="702" y="1070"/>
                  </a:lnTo>
                  <a:lnTo>
                    <a:pt x="726" y="1086"/>
                  </a:lnTo>
                  <a:lnTo>
                    <a:pt x="726" y="1126"/>
                  </a:lnTo>
                  <a:lnTo>
                    <a:pt x="738" y="1091"/>
                  </a:lnTo>
                  <a:lnTo>
                    <a:pt x="749" y="1093"/>
                  </a:lnTo>
                  <a:lnTo>
                    <a:pt x="756" y="1048"/>
                  </a:lnTo>
                  <a:lnTo>
                    <a:pt x="740" y="1022"/>
                  </a:lnTo>
                  <a:lnTo>
                    <a:pt x="721" y="1001"/>
                  </a:lnTo>
                  <a:lnTo>
                    <a:pt x="723" y="949"/>
                  </a:lnTo>
                  <a:lnTo>
                    <a:pt x="742" y="911"/>
                  </a:lnTo>
                  <a:lnTo>
                    <a:pt x="764" y="920"/>
                  </a:lnTo>
                  <a:lnTo>
                    <a:pt x="778" y="942"/>
                  </a:lnTo>
                  <a:lnTo>
                    <a:pt x="801" y="996"/>
                  </a:lnTo>
                  <a:lnTo>
                    <a:pt x="787" y="1020"/>
                  </a:lnTo>
                  <a:lnTo>
                    <a:pt x="818" y="1029"/>
                  </a:lnTo>
                  <a:lnTo>
                    <a:pt x="818" y="1029"/>
                  </a:lnTo>
                  <a:lnTo>
                    <a:pt x="818" y="1029"/>
                  </a:lnTo>
                  <a:close/>
                  <a:moveTo>
                    <a:pt x="435" y="847"/>
                  </a:moveTo>
                  <a:lnTo>
                    <a:pt x="435" y="847"/>
                  </a:lnTo>
                  <a:lnTo>
                    <a:pt x="425" y="873"/>
                  </a:lnTo>
                  <a:lnTo>
                    <a:pt x="463" y="857"/>
                  </a:lnTo>
                  <a:lnTo>
                    <a:pt x="484" y="883"/>
                  </a:lnTo>
                  <a:lnTo>
                    <a:pt x="503" y="857"/>
                  </a:lnTo>
                  <a:lnTo>
                    <a:pt x="518" y="873"/>
                  </a:lnTo>
                  <a:lnTo>
                    <a:pt x="532" y="925"/>
                  </a:lnTo>
                  <a:lnTo>
                    <a:pt x="539" y="904"/>
                  </a:lnTo>
                  <a:lnTo>
                    <a:pt x="527" y="849"/>
                  </a:lnTo>
                  <a:lnTo>
                    <a:pt x="541" y="840"/>
                  </a:lnTo>
                  <a:lnTo>
                    <a:pt x="558" y="849"/>
                  </a:lnTo>
                  <a:lnTo>
                    <a:pt x="577" y="871"/>
                  </a:lnTo>
                  <a:lnTo>
                    <a:pt x="586" y="923"/>
                  </a:lnTo>
                  <a:lnTo>
                    <a:pt x="591" y="958"/>
                  </a:lnTo>
                  <a:lnTo>
                    <a:pt x="619" y="982"/>
                  </a:lnTo>
                  <a:lnTo>
                    <a:pt x="648" y="1003"/>
                  </a:lnTo>
                  <a:lnTo>
                    <a:pt x="645" y="1025"/>
                  </a:lnTo>
                  <a:lnTo>
                    <a:pt x="619" y="1029"/>
                  </a:lnTo>
                  <a:lnTo>
                    <a:pt x="631" y="1046"/>
                  </a:lnTo>
                  <a:lnTo>
                    <a:pt x="624" y="1062"/>
                  </a:lnTo>
                  <a:lnTo>
                    <a:pt x="596" y="1055"/>
                  </a:lnTo>
                  <a:lnTo>
                    <a:pt x="567" y="1044"/>
                  </a:lnTo>
                  <a:lnTo>
                    <a:pt x="548" y="1046"/>
                  </a:lnTo>
                  <a:lnTo>
                    <a:pt x="518" y="1062"/>
                  </a:lnTo>
                  <a:lnTo>
                    <a:pt x="477" y="1067"/>
                  </a:lnTo>
                  <a:lnTo>
                    <a:pt x="449" y="1072"/>
                  </a:lnTo>
                  <a:lnTo>
                    <a:pt x="439" y="1051"/>
                  </a:lnTo>
                  <a:lnTo>
                    <a:pt x="418" y="1039"/>
                  </a:lnTo>
                  <a:lnTo>
                    <a:pt x="402" y="1044"/>
                  </a:lnTo>
                  <a:lnTo>
                    <a:pt x="383" y="1008"/>
                  </a:lnTo>
                  <a:lnTo>
                    <a:pt x="395" y="1003"/>
                  </a:lnTo>
                  <a:lnTo>
                    <a:pt x="418" y="994"/>
                  </a:lnTo>
                  <a:lnTo>
                    <a:pt x="442" y="996"/>
                  </a:lnTo>
                  <a:lnTo>
                    <a:pt x="463" y="989"/>
                  </a:lnTo>
                  <a:lnTo>
                    <a:pt x="432" y="977"/>
                  </a:lnTo>
                  <a:lnTo>
                    <a:pt x="397" y="982"/>
                  </a:lnTo>
                  <a:lnTo>
                    <a:pt x="373" y="980"/>
                  </a:lnTo>
                  <a:lnTo>
                    <a:pt x="366" y="963"/>
                  </a:lnTo>
                  <a:lnTo>
                    <a:pt x="402" y="942"/>
                  </a:lnTo>
                  <a:lnTo>
                    <a:pt x="378" y="944"/>
                  </a:lnTo>
                  <a:lnTo>
                    <a:pt x="350" y="930"/>
                  </a:lnTo>
                  <a:lnTo>
                    <a:pt x="364" y="892"/>
                  </a:lnTo>
                  <a:lnTo>
                    <a:pt x="373" y="871"/>
                  </a:lnTo>
                  <a:lnTo>
                    <a:pt x="418" y="835"/>
                  </a:lnTo>
                  <a:lnTo>
                    <a:pt x="435" y="847"/>
                  </a:lnTo>
                  <a:lnTo>
                    <a:pt x="435" y="847"/>
                  </a:lnTo>
                  <a:lnTo>
                    <a:pt x="435" y="847"/>
                  </a:lnTo>
                  <a:close/>
                  <a:moveTo>
                    <a:pt x="591" y="830"/>
                  </a:moveTo>
                  <a:lnTo>
                    <a:pt x="591" y="830"/>
                  </a:lnTo>
                  <a:lnTo>
                    <a:pt x="577" y="868"/>
                  </a:lnTo>
                  <a:lnTo>
                    <a:pt x="551" y="828"/>
                  </a:lnTo>
                  <a:lnTo>
                    <a:pt x="558" y="821"/>
                  </a:lnTo>
                  <a:lnTo>
                    <a:pt x="579" y="819"/>
                  </a:lnTo>
                  <a:lnTo>
                    <a:pt x="591" y="830"/>
                  </a:lnTo>
                  <a:lnTo>
                    <a:pt x="591" y="830"/>
                  </a:lnTo>
                  <a:lnTo>
                    <a:pt x="591" y="830"/>
                  </a:lnTo>
                  <a:close/>
                  <a:moveTo>
                    <a:pt x="1047" y="849"/>
                  </a:moveTo>
                  <a:lnTo>
                    <a:pt x="1047" y="849"/>
                  </a:lnTo>
                  <a:lnTo>
                    <a:pt x="1047" y="864"/>
                  </a:lnTo>
                  <a:lnTo>
                    <a:pt x="1031" y="861"/>
                  </a:lnTo>
                  <a:lnTo>
                    <a:pt x="1014" y="861"/>
                  </a:lnTo>
                  <a:lnTo>
                    <a:pt x="995" y="868"/>
                  </a:lnTo>
                  <a:lnTo>
                    <a:pt x="991" y="864"/>
                  </a:lnTo>
                  <a:lnTo>
                    <a:pt x="974" y="835"/>
                  </a:lnTo>
                  <a:lnTo>
                    <a:pt x="974" y="814"/>
                  </a:lnTo>
                  <a:lnTo>
                    <a:pt x="981" y="812"/>
                  </a:lnTo>
                  <a:lnTo>
                    <a:pt x="1019" y="816"/>
                  </a:lnTo>
                  <a:lnTo>
                    <a:pt x="1047" y="849"/>
                  </a:lnTo>
                  <a:lnTo>
                    <a:pt x="1047" y="849"/>
                  </a:lnTo>
                  <a:lnTo>
                    <a:pt x="1047" y="849"/>
                  </a:lnTo>
                  <a:close/>
                  <a:moveTo>
                    <a:pt x="882" y="845"/>
                  </a:moveTo>
                  <a:lnTo>
                    <a:pt x="882" y="845"/>
                  </a:lnTo>
                  <a:lnTo>
                    <a:pt x="894" y="880"/>
                  </a:lnTo>
                  <a:lnTo>
                    <a:pt x="908" y="835"/>
                  </a:lnTo>
                  <a:lnTo>
                    <a:pt x="950" y="812"/>
                  </a:lnTo>
                  <a:lnTo>
                    <a:pt x="979" y="871"/>
                  </a:lnTo>
                  <a:lnTo>
                    <a:pt x="976" y="904"/>
                  </a:lnTo>
                  <a:lnTo>
                    <a:pt x="1007" y="890"/>
                  </a:lnTo>
                  <a:lnTo>
                    <a:pt x="1024" y="868"/>
                  </a:lnTo>
                  <a:lnTo>
                    <a:pt x="1059" y="894"/>
                  </a:lnTo>
                  <a:lnTo>
                    <a:pt x="1080" y="918"/>
                  </a:lnTo>
                  <a:lnTo>
                    <a:pt x="1083" y="942"/>
                  </a:lnTo>
                  <a:lnTo>
                    <a:pt x="1114" y="930"/>
                  </a:lnTo>
                  <a:lnTo>
                    <a:pt x="1130" y="961"/>
                  </a:lnTo>
                  <a:lnTo>
                    <a:pt x="1170" y="980"/>
                  </a:lnTo>
                  <a:lnTo>
                    <a:pt x="1182" y="1001"/>
                  </a:lnTo>
                  <a:lnTo>
                    <a:pt x="1199" y="1044"/>
                  </a:lnTo>
                  <a:lnTo>
                    <a:pt x="1168" y="1065"/>
                  </a:lnTo>
                  <a:lnTo>
                    <a:pt x="1208" y="1093"/>
                  </a:lnTo>
                  <a:lnTo>
                    <a:pt x="1232" y="1103"/>
                  </a:lnTo>
                  <a:lnTo>
                    <a:pt x="1256" y="1141"/>
                  </a:lnTo>
                  <a:lnTo>
                    <a:pt x="1282" y="1143"/>
                  </a:lnTo>
                  <a:lnTo>
                    <a:pt x="1277" y="1171"/>
                  </a:lnTo>
                  <a:lnTo>
                    <a:pt x="1248" y="1216"/>
                  </a:lnTo>
                  <a:lnTo>
                    <a:pt x="1229" y="1200"/>
                  </a:lnTo>
                  <a:lnTo>
                    <a:pt x="1203" y="1162"/>
                  </a:lnTo>
                  <a:lnTo>
                    <a:pt x="1182" y="1169"/>
                  </a:lnTo>
                  <a:lnTo>
                    <a:pt x="1180" y="1190"/>
                  </a:lnTo>
                  <a:lnTo>
                    <a:pt x="1196" y="1212"/>
                  </a:lnTo>
                  <a:lnTo>
                    <a:pt x="1218" y="1230"/>
                  </a:lnTo>
                  <a:lnTo>
                    <a:pt x="1225" y="1240"/>
                  </a:lnTo>
                  <a:lnTo>
                    <a:pt x="1237" y="1275"/>
                  </a:lnTo>
                  <a:lnTo>
                    <a:pt x="1232" y="1302"/>
                  </a:lnTo>
                  <a:lnTo>
                    <a:pt x="1211" y="1292"/>
                  </a:lnTo>
                  <a:lnTo>
                    <a:pt x="1170" y="1264"/>
                  </a:lnTo>
                  <a:lnTo>
                    <a:pt x="1192" y="1294"/>
                  </a:lnTo>
                  <a:lnTo>
                    <a:pt x="1208" y="1316"/>
                  </a:lnTo>
                  <a:lnTo>
                    <a:pt x="1211" y="1328"/>
                  </a:lnTo>
                  <a:lnTo>
                    <a:pt x="1168" y="1313"/>
                  </a:lnTo>
                  <a:lnTo>
                    <a:pt x="1133" y="1294"/>
                  </a:lnTo>
                  <a:lnTo>
                    <a:pt x="1114" y="1275"/>
                  </a:lnTo>
                  <a:lnTo>
                    <a:pt x="1118" y="1266"/>
                  </a:lnTo>
                  <a:lnTo>
                    <a:pt x="1095" y="1247"/>
                  </a:lnTo>
                  <a:lnTo>
                    <a:pt x="1071" y="1230"/>
                  </a:lnTo>
                  <a:lnTo>
                    <a:pt x="1071" y="1240"/>
                  </a:lnTo>
                  <a:lnTo>
                    <a:pt x="1024" y="1247"/>
                  </a:lnTo>
                  <a:lnTo>
                    <a:pt x="1012" y="1233"/>
                  </a:lnTo>
                  <a:lnTo>
                    <a:pt x="1021" y="1204"/>
                  </a:lnTo>
                  <a:lnTo>
                    <a:pt x="1052" y="1204"/>
                  </a:lnTo>
                  <a:lnTo>
                    <a:pt x="1085" y="1200"/>
                  </a:lnTo>
                  <a:lnTo>
                    <a:pt x="1080" y="1186"/>
                  </a:lnTo>
                  <a:lnTo>
                    <a:pt x="1085" y="1167"/>
                  </a:lnTo>
                  <a:lnTo>
                    <a:pt x="1107" y="1126"/>
                  </a:lnTo>
                  <a:lnTo>
                    <a:pt x="1102" y="1107"/>
                  </a:lnTo>
                  <a:lnTo>
                    <a:pt x="1097" y="1093"/>
                  </a:lnTo>
                  <a:lnTo>
                    <a:pt x="1071" y="1072"/>
                  </a:lnTo>
                  <a:lnTo>
                    <a:pt x="1038" y="1058"/>
                  </a:lnTo>
                  <a:lnTo>
                    <a:pt x="1050" y="1046"/>
                  </a:lnTo>
                  <a:lnTo>
                    <a:pt x="1031" y="1017"/>
                  </a:lnTo>
                  <a:lnTo>
                    <a:pt x="1017" y="1015"/>
                  </a:lnTo>
                  <a:lnTo>
                    <a:pt x="1005" y="999"/>
                  </a:lnTo>
                  <a:lnTo>
                    <a:pt x="995" y="1013"/>
                  </a:lnTo>
                  <a:lnTo>
                    <a:pt x="967" y="1017"/>
                  </a:lnTo>
                  <a:lnTo>
                    <a:pt x="908" y="1008"/>
                  </a:lnTo>
                  <a:lnTo>
                    <a:pt x="875" y="994"/>
                  </a:lnTo>
                  <a:lnTo>
                    <a:pt x="846" y="987"/>
                  </a:lnTo>
                  <a:lnTo>
                    <a:pt x="834" y="970"/>
                  </a:lnTo>
                  <a:lnTo>
                    <a:pt x="851" y="946"/>
                  </a:lnTo>
                  <a:lnTo>
                    <a:pt x="827" y="946"/>
                  </a:lnTo>
                  <a:lnTo>
                    <a:pt x="823" y="894"/>
                  </a:lnTo>
                  <a:lnTo>
                    <a:pt x="834" y="847"/>
                  </a:lnTo>
                  <a:lnTo>
                    <a:pt x="851" y="823"/>
                  </a:lnTo>
                  <a:lnTo>
                    <a:pt x="894" y="809"/>
                  </a:lnTo>
                  <a:lnTo>
                    <a:pt x="882" y="845"/>
                  </a:lnTo>
                  <a:lnTo>
                    <a:pt x="882" y="845"/>
                  </a:lnTo>
                  <a:lnTo>
                    <a:pt x="882" y="845"/>
                  </a:lnTo>
                  <a:close/>
                  <a:moveTo>
                    <a:pt x="659" y="807"/>
                  </a:moveTo>
                  <a:lnTo>
                    <a:pt x="659" y="807"/>
                  </a:lnTo>
                  <a:lnTo>
                    <a:pt x="678" y="819"/>
                  </a:lnTo>
                  <a:lnTo>
                    <a:pt x="707" y="812"/>
                  </a:lnTo>
                  <a:lnTo>
                    <a:pt x="711" y="828"/>
                  </a:lnTo>
                  <a:lnTo>
                    <a:pt x="695" y="854"/>
                  </a:lnTo>
                  <a:lnTo>
                    <a:pt x="719" y="878"/>
                  </a:lnTo>
                  <a:lnTo>
                    <a:pt x="716" y="925"/>
                  </a:lnTo>
                  <a:lnTo>
                    <a:pt x="690" y="944"/>
                  </a:lnTo>
                  <a:lnTo>
                    <a:pt x="676" y="939"/>
                  </a:lnTo>
                  <a:lnTo>
                    <a:pt x="664" y="920"/>
                  </a:lnTo>
                  <a:lnTo>
                    <a:pt x="624" y="880"/>
                  </a:lnTo>
                  <a:lnTo>
                    <a:pt x="624" y="864"/>
                  </a:lnTo>
                  <a:lnTo>
                    <a:pt x="657" y="871"/>
                  </a:lnTo>
                  <a:lnTo>
                    <a:pt x="638" y="833"/>
                  </a:lnTo>
                  <a:lnTo>
                    <a:pt x="659" y="807"/>
                  </a:lnTo>
                  <a:lnTo>
                    <a:pt x="659" y="807"/>
                  </a:lnTo>
                  <a:lnTo>
                    <a:pt x="659" y="807"/>
                  </a:lnTo>
                  <a:close/>
                  <a:moveTo>
                    <a:pt x="773" y="866"/>
                  </a:moveTo>
                  <a:lnTo>
                    <a:pt x="773" y="866"/>
                  </a:lnTo>
                  <a:lnTo>
                    <a:pt x="756" y="906"/>
                  </a:lnTo>
                  <a:lnTo>
                    <a:pt x="738" y="904"/>
                  </a:lnTo>
                  <a:lnTo>
                    <a:pt x="728" y="857"/>
                  </a:lnTo>
                  <a:lnTo>
                    <a:pt x="728" y="830"/>
                  </a:lnTo>
                  <a:lnTo>
                    <a:pt x="738" y="804"/>
                  </a:lnTo>
                  <a:lnTo>
                    <a:pt x="752" y="788"/>
                  </a:lnTo>
                  <a:lnTo>
                    <a:pt x="787" y="790"/>
                  </a:lnTo>
                  <a:lnTo>
                    <a:pt x="818" y="807"/>
                  </a:lnTo>
                  <a:lnTo>
                    <a:pt x="794" y="854"/>
                  </a:lnTo>
                  <a:lnTo>
                    <a:pt x="773" y="866"/>
                  </a:lnTo>
                  <a:lnTo>
                    <a:pt x="773" y="866"/>
                  </a:lnTo>
                  <a:lnTo>
                    <a:pt x="773" y="866"/>
                  </a:lnTo>
                  <a:close/>
                  <a:moveTo>
                    <a:pt x="333" y="939"/>
                  </a:moveTo>
                  <a:lnTo>
                    <a:pt x="333" y="939"/>
                  </a:lnTo>
                  <a:lnTo>
                    <a:pt x="290" y="963"/>
                  </a:lnTo>
                  <a:lnTo>
                    <a:pt x="281" y="942"/>
                  </a:lnTo>
                  <a:lnTo>
                    <a:pt x="243" y="916"/>
                  </a:lnTo>
                  <a:lnTo>
                    <a:pt x="250" y="892"/>
                  </a:lnTo>
                  <a:lnTo>
                    <a:pt x="262" y="852"/>
                  </a:lnTo>
                  <a:lnTo>
                    <a:pt x="276" y="816"/>
                  </a:lnTo>
                  <a:lnTo>
                    <a:pt x="260" y="781"/>
                  </a:lnTo>
                  <a:lnTo>
                    <a:pt x="314" y="771"/>
                  </a:lnTo>
                  <a:lnTo>
                    <a:pt x="338" y="783"/>
                  </a:lnTo>
                  <a:lnTo>
                    <a:pt x="380" y="786"/>
                  </a:lnTo>
                  <a:lnTo>
                    <a:pt x="395" y="804"/>
                  </a:lnTo>
                  <a:lnTo>
                    <a:pt x="413" y="828"/>
                  </a:lnTo>
                  <a:lnTo>
                    <a:pt x="392" y="842"/>
                  </a:lnTo>
                  <a:lnTo>
                    <a:pt x="352" y="880"/>
                  </a:lnTo>
                  <a:lnTo>
                    <a:pt x="333" y="916"/>
                  </a:lnTo>
                  <a:lnTo>
                    <a:pt x="333" y="939"/>
                  </a:lnTo>
                  <a:lnTo>
                    <a:pt x="333" y="939"/>
                  </a:lnTo>
                  <a:lnTo>
                    <a:pt x="333" y="939"/>
                  </a:lnTo>
                  <a:close/>
                  <a:moveTo>
                    <a:pt x="768" y="738"/>
                  </a:moveTo>
                  <a:lnTo>
                    <a:pt x="768" y="738"/>
                  </a:lnTo>
                  <a:lnTo>
                    <a:pt x="759" y="762"/>
                  </a:lnTo>
                  <a:lnTo>
                    <a:pt x="735" y="757"/>
                  </a:lnTo>
                  <a:lnTo>
                    <a:pt x="716" y="741"/>
                  </a:lnTo>
                  <a:lnTo>
                    <a:pt x="723" y="714"/>
                  </a:lnTo>
                  <a:lnTo>
                    <a:pt x="747" y="696"/>
                  </a:lnTo>
                  <a:lnTo>
                    <a:pt x="761" y="719"/>
                  </a:lnTo>
                  <a:lnTo>
                    <a:pt x="768" y="738"/>
                  </a:lnTo>
                  <a:lnTo>
                    <a:pt x="768" y="738"/>
                  </a:lnTo>
                  <a:lnTo>
                    <a:pt x="768" y="738"/>
                  </a:lnTo>
                  <a:close/>
                  <a:moveTo>
                    <a:pt x="688" y="622"/>
                  </a:moveTo>
                  <a:lnTo>
                    <a:pt x="688" y="622"/>
                  </a:lnTo>
                  <a:lnTo>
                    <a:pt x="700" y="655"/>
                  </a:lnTo>
                  <a:lnTo>
                    <a:pt x="702" y="688"/>
                  </a:lnTo>
                  <a:lnTo>
                    <a:pt x="693" y="736"/>
                  </a:lnTo>
                  <a:lnTo>
                    <a:pt x="667" y="743"/>
                  </a:lnTo>
                  <a:lnTo>
                    <a:pt x="650" y="733"/>
                  </a:lnTo>
                  <a:lnTo>
                    <a:pt x="650" y="696"/>
                  </a:lnTo>
                  <a:lnTo>
                    <a:pt x="624" y="703"/>
                  </a:lnTo>
                  <a:lnTo>
                    <a:pt x="622" y="651"/>
                  </a:lnTo>
                  <a:lnTo>
                    <a:pt x="641" y="653"/>
                  </a:lnTo>
                  <a:lnTo>
                    <a:pt x="664" y="629"/>
                  </a:lnTo>
                  <a:lnTo>
                    <a:pt x="688" y="634"/>
                  </a:lnTo>
                  <a:lnTo>
                    <a:pt x="688" y="622"/>
                  </a:lnTo>
                  <a:lnTo>
                    <a:pt x="688" y="622"/>
                  </a:lnTo>
                  <a:lnTo>
                    <a:pt x="688" y="622"/>
                  </a:lnTo>
                  <a:close/>
                  <a:moveTo>
                    <a:pt x="529" y="660"/>
                  </a:moveTo>
                  <a:lnTo>
                    <a:pt x="529" y="660"/>
                  </a:lnTo>
                  <a:lnTo>
                    <a:pt x="536" y="681"/>
                  </a:lnTo>
                  <a:lnTo>
                    <a:pt x="551" y="672"/>
                  </a:lnTo>
                  <a:lnTo>
                    <a:pt x="570" y="674"/>
                  </a:lnTo>
                  <a:lnTo>
                    <a:pt x="572" y="707"/>
                  </a:lnTo>
                  <a:lnTo>
                    <a:pt x="562" y="736"/>
                  </a:lnTo>
                  <a:lnTo>
                    <a:pt x="506" y="745"/>
                  </a:lnTo>
                  <a:lnTo>
                    <a:pt x="466" y="771"/>
                  </a:lnTo>
                  <a:lnTo>
                    <a:pt x="442" y="774"/>
                  </a:lnTo>
                  <a:lnTo>
                    <a:pt x="439" y="755"/>
                  </a:lnTo>
                  <a:lnTo>
                    <a:pt x="473" y="726"/>
                  </a:lnTo>
                  <a:lnTo>
                    <a:pt x="399" y="733"/>
                  </a:lnTo>
                  <a:lnTo>
                    <a:pt x="378" y="724"/>
                  </a:lnTo>
                  <a:lnTo>
                    <a:pt x="399" y="660"/>
                  </a:lnTo>
                  <a:lnTo>
                    <a:pt x="416" y="639"/>
                  </a:lnTo>
                  <a:lnTo>
                    <a:pt x="461" y="662"/>
                  </a:lnTo>
                  <a:lnTo>
                    <a:pt x="489" y="703"/>
                  </a:lnTo>
                  <a:lnTo>
                    <a:pt x="518" y="707"/>
                  </a:lnTo>
                  <a:lnTo>
                    <a:pt x="494" y="643"/>
                  </a:lnTo>
                  <a:lnTo>
                    <a:pt x="508" y="617"/>
                  </a:lnTo>
                  <a:lnTo>
                    <a:pt x="525" y="627"/>
                  </a:lnTo>
                  <a:lnTo>
                    <a:pt x="529" y="660"/>
                  </a:lnTo>
                  <a:lnTo>
                    <a:pt x="529" y="660"/>
                  </a:lnTo>
                  <a:lnTo>
                    <a:pt x="529" y="660"/>
                  </a:lnTo>
                  <a:close/>
                  <a:moveTo>
                    <a:pt x="749" y="596"/>
                  </a:moveTo>
                  <a:lnTo>
                    <a:pt x="749" y="596"/>
                  </a:lnTo>
                  <a:lnTo>
                    <a:pt x="768" y="620"/>
                  </a:lnTo>
                  <a:lnTo>
                    <a:pt x="799" y="620"/>
                  </a:lnTo>
                  <a:lnTo>
                    <a:pt x="813" y="641"/>
                  </a:lnTo>
                  <a:lnTo>
                    <a:pt x="811" y="667"/>
                  </a:lnTo>
                  <a:lnTo>
                    <a:pt x="827" y="681"/>
                  </a:lnTo>
                  <a:lnTo>
                    <a:pt x="839" y="698"/>
                  </a:lnTo>
                  <a:lnTo>
                    <a:pt x="861" y="703"/>
                  </a:lnTo>
                  <a:lnTo>
                    <a:pt x="884" y="707"/>
                  </a:lnTo>
                  <a:lnTo>
                    <a:pt x="910" y="693"/>
                  </a:lnTo>
                  <a:lnTo>
                    <a:pt x="943" y="686"/>
                  </a:lnTo>
                  <a:lnTo>
                    <a:pt x="969" y="691"/>
                  </a:lnTo>
                  <a:lnTo>
                    <a:pt x="988" y="714"/>
                  </a:lnTo>
                  <a:lnTo>
                    <a:pt x="991" y="743"/>
                  </a:lnTo>
                  <a:lnTo>
                    <a:pt x="981" y="757"/>
                  </a:lnTo>
                  <a:lnTo>
                    <a:pt x="955" y="771"/>
                  </a:lnTo>
                  <a:lnTo>
                    <a:pt x="936" y="764"/>
                  </a:lnTo>
                  <a:lnTo>
                    <a:pt x="889" y="774"/>
                  </a:lnTo>
                  <a:lnTo>
                    <a:pt x="856" y="774"/>
                  </a:lnTo>
                  <a:lnTo>
                    <a:pt x="830" y="767"/>
                  </a:lnTo>
                  <a:lnTo>
                    <a:pt x="787" y="745"/>
                  </a:lnTo>
                  <a:lnTo>
                    <a:pt x="780" y="712"/>
                  </a:lnTo>
                  <a:lnTo>
                    <a:pt x="778" y="681"/>
                  </a:lnTo>
                  <a:lnTo>
                    <a:pt x="764" y="651"/>
                  </a:lnTo>
                  <a:lnTo>
                    <a:pt x="728" y="643"/>
                  </a:lnTo>
                  <a:lnTo>
                    <a:pt x="711" y="622"/>
                  </a:lnTo>
                  <a:lnTo>
                    <a:pt x="716" y="591"/>
                  </a:lnTo>
                  <a:lnTo>
                    <a:pt x="749" y="596"/>
                  </a:lnTo>
                  <a:lnTo>
                    <a:pt x="749" y="596"/>
                  </a:lnTo>
                  <a:lnTo>
                    <a:pt x="749" y="596"/>
                  </a:lnTo>
                  <a:close/>
                  <a:moveTo>
                    <a:pt x="402" y="556"/>
                  </a:moveTo>
                  <a:lnTo>
                    <a:pt x="402" y="556"/>
                  </a:lnTo>
                  <a:lnTo>
                    <a:pt x="399" y="613"/>
                  </a:lnTo>
                  <a:lnTo>
                    <a:pt x="387" y="636"/>
                  </a:lnTo>
                  <a:lnTo>
                    <a:pt x="371" y="639"/>
                  </a:lnTo>
                  <a:lnTo>
                    <a:pt x="340" y="670"/>
                  </a:lnTo>
                  <a:lnTo>
                    <a:pt x="316" y="679"/>
                  </a:lnTo>
                  <a:lnTo>
                    <a:pt x="293" y="665"/>
                  </a:lnTo>
                  <a:lnTo>
                    <a:pt x="293" y="665"/>
                  </a:lnTo>
                  <a:lnTo>
                    <a:pt x="321" y="613"/>
                  </a:lnTo>
                  <a:lnTo>
                    <a:pt x="354" y="565"/>
                  </a:lnTo>
                  <a:lnTo>
                    <a:pt x="380" y="568"/>
                  </a:lnTo>
                  <a:lnTo>
                    <a:pt x="402" y="556"/>
                  </a:lnTo>
                  <a:lnTo>
                    <a:pt x="402" y="556"/>
                  </a:lnTo>
                  <a:lnTo>
                    <a:pt x="402" y="556"/>
                  </a:lnTo>
                  <a:close/>
                  <a:moveTo>
                    <a:pt x="764" y="565"/>
                  </a:moveTo>
                  <a:lnTo>
                    <a:pt x="764" y="565"/>
                  </a:lnTo>
                  <a:lnTo>
                    <a:pt x="756" y="568"/>
                  </a:lnTo>
                  <a:lnTo>
                    <a:pt x="726" y="563"/>
                  </a:lnTo>
                  <a:lnTo>
                    <a:pt x="721" y="542"/>
                  </a:lnTo>
                  <a:lnTo>
                    <a:pt x="754" y="544"/>
                  </a:lnTo>
                  <a:lnTo>
                    <a:pt x="766" y="558"/>
                  </a:lnTo>
                  <a:lnTo>
                    <a:pt x="764" y="565"/>
                  </a:lnTo>
                  <a:lnTo>
                    <a:pt x="764" y="565"/>
                  </a:lnTo>
                  <a:lnTo>
                    <a:pt x="764" y="565"/>
                  </a:lnTo>
                  <a:close/>
                  <a:moveTo>
                    <a:pt x="499" y="554"/>
                  </a:moveTo>
                  <a:lnTo>
                    <a:pt x="499" y="554"/>
                  </a:lnTo>
                  <a:lnTo>
                    <a:pt x="470" y="575"/>
                  </a:lnTo>
                  <a:lnTo>
                    <a:pt x="444" y="549"/>
                  </a:lnTo>
                  <a:lnTo>
                    <a:pt x="458" y="525"/>
                  </a:lnTo>
                  <a:lnTo>
                    <a:pt x="482" y="518"/>
                  </a:lnTo>
                  <a:lnTo>
                    <a:pt x="503" y="530"/>
                  </a:lnTo>
                  <a:lnTo>
                    <a:pt x="499" y="554"/>
                  </a:lnTo>
                  <a:lnTo>
                    <a:pt x="499" y="554"/>
                  </a:lnTo>
                  <a:lnTo>
                    <a:pt x="499" y="554"/>
                  </a:lnTo>
                  <a:close/>
                  <a:moveTo>
                    <a:pt x="508" y="483"/>
                  </a:moveTo>
                  <a:lnTo>
                    <a:pt x="508" y="483"/>
                  </a:lnTo>
                  <a:lnTo>
                    <a:pt x="487" y="497"/>
                  </a:lnTo>
                  <a:lnTo>
                    <a:pt x="461" y="497"/>
                  </a:lnTo>
                  <a:lnTo>
                    <a:pt x="461" y="487"/>
                  </a:lnTo>
                  <a:lnTo>
                    <a:pt x="477" y="461"/>
                  </a:lnTo>
                  <a:lnTo>
                    <a:pt x="487" y="466"/>
                  </a:lnTo>
                  <a:lnTo>
                    <a:pt x="508" y="483"/>
                  </a:lnTo>
                  <a:lnTo>
                    <a:pt x="508" y="483"/>
                  </a:lnTo>
                  <a:lnTo>
                    <a:pt x="508" y="483"/>
                  </a:lnTo>
                  <a:close/>
                  <a:moveTo>
                    <a:pt x="730" y="525"/>
                  </a:moveTo>
                  <a:lnTo>
                    <a:pt x="730" y="525"/>
                  </a:lnTo>
                  <a:lnTo>
                    <a:pt x="707" y="542"/>
                  </a:lnTo>
                  <a:lnTo>
                    <a:pt x="693" y="523"/>
                  </a:lnTo>
                  <a:lnTo>
                    <a:pt x="688" y="492"/>
                  </a:lnTo>
                  <a:lnTo>
                    <a:pt x="685" y="459"/>
                  </a:lnTo>
                  <a:lnTo>
                    <a:pt x="707" y="464"/>
                  </a:lnTo>
                  <a:lnTo>
                    <a:pt x="716" y="468"/>
                  </a:lnTo>
                  <a:lnTo>
                    <a:pt x="735" y="497"/>
                  </a:lnTo>
                  <a:lnTo>
                    <a:pt x="730" y="525"/>
                  </a:lnTo>
                  <a:lnTo>
                    <a:pt x="730" y="525"/>
                  </a:lnTo>
                  <a:lnTo>
                    <a:pt x="730" y="525"/>
                  </a:lnTo>
                  <a:close/>
                  <a:moveTo>
                    <a:pt x="664" y="504"/>
                  </a:moveTo>
                  <a:lnTo>
                    <a:pt x="664" y="504"/>
                  </a:lnTo>
                  <a:lnTo>
                    <a:pt x="669" y="537"/>
                  </a:lnTo>
                  <a:lnTo>
                    <a:pt x="643" y="528"/>
                  </a:lnTo>
                  <a:lnTo>
                    <a:pt x="617" y="501"/>
                  </a:lnTo>
                  <a:lnTo>
                    <a:pt x="581" y="499"/>
                  </a:lnTo>
                  <a:lnTo>
                    <a:pt x="596" y="475"/>
                  </a:lnTo>
                  <a:lnTo>
                    <a:pt x="577" y="454"/>
                  </a:lnTo>
                  <a:lnTo>
                    <a:pt x="574" y="423"/>
                  </a:lnTo>
                  <a:lnTo>
                    <a:pt x="607" y="435"/>
                  </a:lnTo>
                  <a:lnTo>
                    <a:pt x="650" y="466"/>
                  </a:lnTo>
                  <a:lnTo>
                    <a:pt x="664" y="504"/>
                  </a:lnTo>
                  <a:lnTo>
                    <a:pt x="664" y="504"/>
                  </a:lnTo>
                  <a:lnTo>
                    <a:pt x="664" y="504"/>
                  </a:lnTo>
                  <a:close/>
                  <a:moveTo>
                    <a:pt x="875" y="393"/>
                  </a:moveTo>
                  <a:lnTo>
                    <a:pt x="875" y="393"/>
                  </a:lnTo>
                  <a:lnTo>
                    <a:pt x="894" y="421"/>
                  </a:lnTo>
                  <a:lnTo>
                    <a:pt x="872" y="445"/>
                  </a:lnTo>
                  <a:lnTo>
                    <a:pt x="842" y="506"/>
                  </a:lnTo>
                  <a:lnTo>
                    <a:pt x="813" y="513"/>
                  </a:lnTo>
                  <a:lnTo>
                    <a:pt x="778" y="501"/>
                  </a:lnTo>
                  <a:lnTo>
                    <a:pt x="761" y="471"/>
                  </a:lnTo>
                  <a:lnTo>
                    <a:pt x="761" y="440"/>
                  </a:lnTo>
                  <a:lnTo>
                    <a:pt x="775" y="416"/>
                  </a:lnTo>
                  <a:lnTo>
                    <a:pt x="745" y="416"/>
                  </a:lnTo>
                  <a:lnTo>
                    <a:pt x="728" y="388"/>
                  </a:lnTo>
                  <a:lnTo>
                    <a:pt x="716" y="345"/>
                  </a:lnTo>
                  <a:lnTo>
                    <a:pt x="728" y="303"/>
                  </a:lnTo>
                  <a:lnTo>
                    <a:pt x="740" y="272"/>
                  </a:lnTo>
                  <a:lnTo>
                    <a:pt x="756" y="265"/>
                  </a:lnTo>
                  <a:lnTo>
                    <a:pt x="749" y="241"/>
                  </a:lnTo>
                  <a:lnTo>
                    <a:pt x="787" y="236"/>
                  </a:lnTo>
                  <a:lnTo>
                    <a:pt x="806" y="291"/>
                  </a:lnTo>
                  <a:lnTo>
                    <a:pt x="834" y="312"/>
                  </a:lnTo>
                  <a:lnTo>
                    <a:pt x="861" y="331"/>
                  </a:lnTo>
                  <a:lnTo>
                    <a:pt x="875" y="393"/>
                  </a:lnTo>
                  <a:lnTo>
                    <a:pt x="875" y="393"/>
                  </a:lnTo>
                  <a:lnTo>
                    <a:pt x="875" y="393"/>
                  </a:lnTo>
                  <a:close/>
                  <a:moveTo>
                    <a:pt x="1175" y="16"/>
                  </a:moveTo>
                  <a:lnTo>
                    <a:pt x="1175" y="16"/>
                  </a:lnTo>
                  <a:lnTo>
                    <a:pt x="1218" y="26"/>
                  </a:lnTo>
                  <a:lnTo>
                    <a:pt x="1253" y="45"/>
                  </a:lnTo>
                  <a:lnTo>
                    <a:pt x="1282" y="78"/>
                  </a:lnTo>
                  <a:lnTo>
                    <a:pt x="1282" y="111"/>
                  </a:lnTo>
                  <a:lnTo>
                    <a:pt x="1241" y="163"/>
                  </a:lnTo>
                  <a:lnTo>
                    <a:pt x="1203" y="184"/>
                  </a:lnTo>
                  <a:lnTo>
                    <a:pt x="1187" y="210"/>
                  </a:lnTo>
                  <a:lnTo>
                    <a:pt x="1222" y="210"/>
                  </a:lnTo>
                  <a:lnTo>
                    <a:pt x="1185" y="274"/>
                  </a:lnTo>
                  <a:lnTo>
                    <a:pt x="1159" y="300"/>
                  </a:lnTo>
                  <a:lnTo>
                    <a:pt x="1130" y="378"/>
                  </a:lnTo>
                  <a:lnTo>
                    <a:pt x="1097" y="393"/>
                  </a:lnTo>
                  <a:lnTo>
                    <a:pt x="1088" y="412"/>
                  </a:lnTo>
                  <a:lnTo>
                    <a:pt x="1038" y="421"/>
                  </a:lnTo>
                  <a:lnTo>
                    <a:pt x="1059" y="433"/>
                  </a:lnTo>
                  <a:lnTo>
                    <a:pt x="1050" y="447"/>
                  </a:lnTo>
                  <a:lnTo>
                    <a:pt x="1062" y="487"/>
                  </a:lnTo>
                  <a:lnTo>
                    <a:pt x="1047" y="516"/>
                  </a:lnTo>
                  <a:lnTo>
                    <a:pt x="1021" y="537"/>
                  </a:lnTo>
                  <a:lnTo>
                    <a:pt x="1014" y="568"/>
                  </a:lnTo>
                  <a:lnTo>
                    <a:pt x="991" y="589"/>
                  </a:lnTo>
                  <a:lnTo>
                    <a:pt x="993" y="606"/>
                  </a:lnTo>
                  <a:lnTo>
                    <a:pt x="1021" y="603"/>
                  </a:lnTo>
                  <a:lnTo>
                    <a:pt x="1021" y="620"/>
                  </a:lnTo>
                  <a:lnTo>
                    <a:pt x="979" y="660"/>
                  </a:lnTo>
                  <a:lnTo>
                    <a:pt x="936" y="641"/>
                  </a:lnTo>
                  <a:lnTo>
                    <a:pt x="889" y="653"/>
                  </a:lnTo>
                  <a:lnTo>
                    <a:pt x="865" y="643"/>
                  </a:lnTo>
                  <a:lnTo>
                    <a:pt x="834" y="641"/>
                  </a:lnTo>
                  <a:lnTo>
                    <a:pt x="832" y="608"/>
                  </a:lnTo>
                  <a:lnTo>
                    <a:pt x="863" y="591"/>
                  </a:lnTo>
                  <a:lnTo>
                    <a:pt x="853" y="537"/>
                  </a:lnTo>
                  <a:lnTo>
                    <a:pt x="863" y="532"/>
                  </a:lnTo>
                  <a:lnTo>
                    <a:pt x="908" y="565"/>
                  </a:lnTo>
                  <a:lnTo>
                    <a:pt x="884" y="516"/>
                  </a:lnTo>
                  <a:lnTo>
                    <a:pt x="858" y="501"/>
                  </a:lnTo>
                  <a:lnTo>
                    <a:pt x="872" y="468"/>
                  </a:lnTo>
                  <a:lnTo>
                    <a:pt x="901" y="449"/>
                  </a:lnTo>
                  <a:lnTo>
                    <a:pt x="905" y="419"/>
                  </a:lnTo>
                  <a:lnTo>
                    <a:pt x="882" y="385"/>
                  </a:lnTo>
                  <a:lnTo>
                    <a:pt x="875" y="336"/>
                  </a:lnTo>
                  <a:lnTo>
                    <a:pt x="920" y="341"/>
                  </a:lnTo>
                  <a:lnTo>
                    <a:pt x="934" y="350"/>
                  </a:lnTo>
                  <a:lnTo>
                    <a:pt x="957" y="317"/>
                  </a:lnTo>
                  <a:lnTo>
                    <a:pt x="922" y="305"/>
                  </a:lnTo>
                  <a:lnTo>
                    <a:pt x="865" y="312"/>
                  </a:lnTo>
                  <a:lnTo>
                    <a:pt x="837" y="279"/>
                  </a:lnTo>
                  <a:lnTo>
                    <a:pt x="823" y="236"/>
                  </a:lnTo>
                  <a:lnTo>
                    <a:pt x="804" y="203"/>
                  </a:lnTo>
                  <a:lnTo>
                    <a:pt x="799" y="165"/>
                  </a:lnTo>
                  <a:lnTo>
                    <a:pt x="825" y="144"/>
                  </a:lnTo>
                  <a:lnTo>
                    <a:pt x="844" y="139"/>
                  </a:lnTo>
                  <a:lnTo>
                    <a:pt x="875" y="120"/>
                  </a:lnTo>
                  <a:lnTo>
                    <a:pt x="898" y="75"/>
                  </a:lnTo>
                  <a:lnTo>
                    <a:pt x="920" y="83"/>
                  </a:lnTo>
                  <a:lnTo>
                    <a:pt x="936" y="116"/>
                  </a:lnTo>
                  <a:lnTo>
                    <a:pt x="948" y="49"/>
                  </a:lnTo>
                  <a:lnTo>
                    <a:pt x="969" y="28"/>
                  </a:lnTo>
                  <a:lnTo>
                    <a:pt x="1000" y="14"/>
                  </a:lnTo>
                  <a:lnTo>
                    <a:pt x="1047" y="7"/>
                  </a:lnTo>
                  <a:lnTo>
                    <a:pt x="1057" y="23"/>
                  </a:lnTo>
                  <a:lnTo>
                    <a:pt x="1104" y="0"/>
                  </a:lnTo>
                  <a:lnTo>
                    <a:pt x="1140" y="9"/>
                  </a:lnTo>
                  <a:lnTo>
                    <a:pt x="1175" y="16"/>
                  </a:lnTo>
                  <a:lnTo>
                    <a:pt x="1175" y="16"/>
                  </a:lnTo>
                  <a:lnTo>
                    <a:pt x="1175" y="16"/>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8" name="Google Shape;738;p21"/>
            <p:cNvSpPr/>
            <p:nvPr/>
          </p:nvSpPr>
          <p:spPr>
            <a:xfrm>
              <a:off x="2312812" y="4407637"/>
              <a:ext cx="238609" cy="1351550"/>
            </a:xfrm>
            <a:custGeom>
              <a:avLst/>
              <a:gdLst/>
              <a:ahLst/>
              <a:cxnLst/>
              <a:rect l="l" t="t" r="r" b="b"/>
              <a:pathLst>
                <a:path w="140" h="793" extrusionOk="0">
                  <a:moveTo>
                    <a:pt x="114" y="710"/>
                  </a:moveTo>
                  <a:lnTo>
                    <a:pt x="114" y="710"/>
                  </a:lnTo>
                  <a:lnTo>
                    <a:pt x="114" y="772"/>
                  </a:lnTo>
                  <a:lnTo>
                    <a:pt x="130" y="772"/>
                  </a:lnTo>
                  <a:lnTo>
                    <a:pt x="140" y="772"/>
                  </a:lnTo>
                  <a:lnTo>
                    <a:pt x="135" y="784"/>
                  </a:lnTo>
                  <a:lnTo>
                    <a:pt x="121" y="793"/>
                  </a:lnTo>
                  <a:lnTo>
                    <a:pt x="114" y="791"/>
                  </a:lnTo>
                  <a:lnTo>
                    <a:pt x="104" y="788"/>
                  </a:lnTo>
                  <a:lnTo>
                    <a:pt x="90" y="781"/>
                  </a:lnTo>
                  <a:lnTo>
                    <a:pt x="74" y="776"/>
                  </a:lnTo>
                  <a:lnTo>
                    <a:pt x="55" y="762"/>
                  </a:lnTo>
                  <a:lnTo>
                    <a:pt x="38" y="746"/>
                  </a:lnTo>
                  <a:lnTo>
                    <a:pt x="14" y="717"/>
                  </a:lnTo>
                  <a:lnTo>
                    <a:pt x="29" y="722"/>
                  </a:lnTo>
                  <a:lnTo>
                    <a:pt x="52" y="741"/>
                  </a:lnTo>
                  <a:lnTo>
                    <a:pt x="71" y="750"/>
                  </a:lnTo>
                  <a:lnTo>
                    <a:pt x="81" y="739"/>
                  </a:lnTo>
                  <a:lnTo>
                    <a:pt x="88" y="720"/>
                  </a:lnTo>
                  <a:lnTo>
                    <a:pt x="102" y="708"/>
                  </a:lnTo>
                  <a:lnTo>
                    <a:pt x="114" y="710"/>
                  </a:lnTo>
                  <a:close/>
                  <a:moveTo>
                    <a:pt x="118" y="66"/>
                  </a:moveTo>
                  <a:lnTo>
                    <a:pt x="118" y="66"/>
                  </a:lnTo>
                  <a:lnTo>
                    <a:pt x="126" y="90"/>
                  </a:lnTo>
                  <a:lnTo>
                    <a:pt x="137" y="88"/>
                  </a:lnTo>
                  <a:lnTo>
                    <a:pt x="140" y="92"/>
                  </a:lnTo>
                  <a:lnTo>
                    <a:pt x="135" y="111"/>
                  </a:lnTo>
                  <a:lnTo>
                    <a:pt x="116" y="118"/>
                  </a:lnTo>
                  <a:lnTo>
                    <a:pt x="116" y="149"/>
                  </a:lnTo>
                  <a:lnTo>
                    <a:pt x="114" y="154"/>
                  </a:lnTo>
                  <a:lnTo>
                    <a:pt x="118" y="161"/>
                  </a:lnTo>
                  <a:lnTo>
                    <a:pt x="107" y="173"/>
                  </a:lnTo>
                  <a:lnTo>
                    <a:pt x="95" y="189"/>
                  </a:lnTo>
                  <a:lnTo>
                    <a:pt x="90" y="206"/>
                  </a:lnTo>
                  <a:lnTo>
                    <a:pt x="92" y="225"/>
                  </a:lnTo>
                  <a:lnTo>
                    <a:pt x="83" y="244"/>
                  </a:lnTo>
                  <a:lnTo>
                    <a:pt x="90" y="277"/>
                  </a:lnTo>
                  <a:lnTo>
                    <a:pt x="92" y="282"/>
                  </a:lnTo>
                  <a:lnTo>
                    <a:pt x="92" y="298"/>
                  </a:lnTo>
                  <a:lnTo>
                    <a:pt x="85" y="317"/>
                  </a:lnTo>
                  <a:lnTo>
                    <a:pt x="85" y="334"/>
                  </a:lnTo>
                  <a:lnTo>
                    <a:pt x="71" y="346"/>
                  </a:lnTo>
                  <a:lnTo>
                    <a:pt x="71" y="365"/>
                  </a:lnTo>
                  <a:lnTo>
                    <a:pt x="78" y="386"/>
                  </a:lnTo>
                  <a:lnTo>
                    <a:pt x="66" y="393"/>
                  </a:lnTo>
                  <a:lnTo>
                    <a:pt x="64" y="410"/>
                  </a:lnTo>
                  <a:lnTo>
                    <a:pt x="59" y="433"/>
                  </a:lnTo>
                  <a:lnTo>
                    <a:pt x="62" y="459"/>
                  </a:lnTo>
                  <a:lnTo>
                    <a:pt x="57" y="464"/>
                  </a:lnTo>
                  <a:lnTo>
                    <a:pt x="59" y="488"/>
                  </a:lnTo>
                  <a:lnTo>
                    <a:pt x="66" y="497"/>
                  </a:lnTo>
                  <a:lnTo>
                    <a:pt x="62" y="507"/>
                  </a:lnTo>
                  <a:lnTo>
                    <a:pt x="69" y="511"/>
                  </a:lnTo>
                  <a:lnTo>
                    <a:pt x="71" y="518"/>
                  </a:lnTo>
                  <a:lnTo>
                    <a:pt x="64" y="523"/>
                  </a:lnTo>
                  <a:lnTo>
                    <a:pt x="64" y="537"/>
                  </a:lnTo>
                  <a:lnTo>
                    <a:pt x="59" y="568"/>
                  </a:lnTo>
                  <a:lnTo>
                    <a:pt x="52" y="587"/>
                  </a:lnTo>
                  <a:lnTo>
                    <a:pt x="52" y="599"/>
                  </a:lnTo>
                  <a:lnTo>
                    <a:pt x="48" y="616"/>
                  </a:lnTo>
                  <a:lnTo>
                    <a:pt x="36" y="627"/>
                  </a:lnTo>
                  <a:lnTo>
                    <a:pt x="38" y="653"/>
                  </a:lnTo>
                  <a:lnTo>
                    <a:pt x="43" y="663"/>
                  </a:lnTo>
                  <a:lnTo>
                    <a:pt x="52" y="660"/>
                  </a:lnTo>
                  <a:lnTo>
                    <a:pt x="52" y="679"/>
                  </a:lnTo>
                  <a:lnTo>
                    <a:pt x="59" y="696"/>
                  </a:lnTo>
                  <a:lnTo>
                    <a:pt x="100" y="698"/>
                  </a:lnTo>
                  <a:lnTo>
                    <a:pt x="114" y="701"/>
                  </a:lnTo>
                  <a:lnTo>
                    <a:pt x="100" y="701"/>
                  </a:lnTo>
                  <a:lnTo>
                    <a:pt x="90" y="708"/>
                  </a:lnTo>
                  <a:lnTo>
                    <a:pt x="76" y="717"/>
                  </a:lnTo>
                  <a:lnTo>
                    <a:pt x="74" y="743"/>
                  </a:lnTo>
                  <a:lnTo>
                    <a:pt x="66" y="743"/>
                  </a:lnTo>
                  <a:lnTo>
                    <a:pt x="50" y="736"/>
                  </a:lnTo>
                  <a:lnTo>
                    <a:pt x="31" y="717"/>
                  </a:lnTo>
                  <a:lnTo>
                    <a:pt x="31" y="717"/>
                  </a:lnTo>
                  <a:lnTo>
                    <a:pt x="12" y="701"/>
                  </a:lnTo>
                  <a:lnTo>
                    <a:pt x="5" y="684"/>
                  </a:lnTo>
                  <a:lnTo>
                    <a:pt x="10" y="670"/>
                  </a:lnTo>
                  <a:lnTo>
                    <a:pt x="3" y="653"/>
                  </a:lnTo>
                  <a:lnTo>
                    <a:pt x="0" y="611"/>
                  </a:lnTo>
                  <a:lnTo>
                    <a:pt x="7" y="587"/>
                  </a:lnTo>
                  <a:lnTo>
                    <a:pt x="24" y="568"/>
                  </a:lnTo>
                  <a:lnTo>
                    <a:pt x="0" y="561"/>
                  </a:lnTo>
                  <a:lnTo>
                    <a:pt x="14" y="542"/>
                  </a:lnTo>
                  <a:lnTo>
                    <a:pt x="19" y="504"/>
                  </a:lnTo>
                  <a:lnTo>
                    <a:pt x="38" y="511"/>
                  </a:lnTo>
                  <a:lnTo>
                    <a:pt x="48" y="466"/>
                  </a:lnTo>
                  <a:lnTo>
                    <a:pt x="36" y="459"/>
                  </a:lnTo>
                  <a:lnTo>
                    <a:pt x="31" y="488"/>
                  </a:lnTo>
                  <a:lnTo>
                    <a:pt x="21" y="485"/>
                  </a:lnTo>
                  <a:lnTo>
                    <a:pt x="26" y="452"/>
                  </a:lnTo>
                  <a:lnTo>
                    <a:pt x="31" y="414"/>
                  </a:lnTo>
                  <a:lnTo>
                    <a:pt x="38" y="400"/>
                  </a:lnTo>
                  <a:lnTo>
                    <a:pt x="33" y="379"/>
                  </a:lnTo>
                  <a:lnTo>
                    <a:pt x="33" y="358"/>
                  </a:lnTo>
                  <a:lnTo>
                    <a:pt x="38" y="355"/>
                  </a:lnTo>
                  <a:lnTo>
                    <a:pt x="50" y="324"/>
                  </a:lnTo>
                  <a:lnTo>
                    <a:pt x="59" y="294"/>
                  </a:lnTo>
                  <a:lnTo>
                    <a:pt x="66" y="263"/>
                  </a:lnTo>
                  <a:lnTo>
                    <a:pt x="64" y="237"/>
                  </a:lnTo>
                  <a:lnTo>
                    <a:pt x="69" y="220"/>
                  </a:lnTo>
                  <a:lnTo>
                    <a:pt x="66" y="197"/>
                  </a:lnTo>
                  <a:lnTo>
                    <a:pt x="76" y="175"/>
                  </a:lnTo>
                  <a:lnTo>
                    <a:pt x="78" y="140"/>
                  </a:lnTo>
                  <a:lnTo>
                    <a:pt x="85" y="104"/>
                  </a:lnTo>
                  <a:lnTo>
                    <a:pt x="90" y="64"/>
                  </a:lnTo>
                  <a:lnTo>
                    <a:pt x="88" y="36"/>
                  </a:lnTo>
                  <a:lnTo>
                    <a:pt x="85" y="12"/>
                  </a:lnTo>
                  <a:lnTo>
                    <a:pt x="92" y="10"/>
                  </a:lnTo>
                  <a:lnTo>
                    <a:pt x="97" y="0"/>
                  </a:lnTo>
                  <a:lnTo>
                    <a:pt x="104" y="10"/>
                  </a:lnTo>
                  <a:lnTo>
                    <a:pt x="107" y="24"/>
                  </a:lnTo>
                  <a:lnTo>
                    <a:pt x="116" y="31"/>
                  </a:lnTo>
                  <a:lnTo>
                    <a:pt x="111" y="47"/>
                  </a:lnTo>
                  <a:lnTo>
                    <a:pt x="118" y="66"/>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39" name="Google Shape;739;p21"/>
            <p:cNvSpPr/>
            <p:nvPr/>
          </p:nvSpPr>
          <p:spPr>
            <a:xfrm>
              <a:off x="4161177" y="3631307"/>
              <a:ext cx="165323" cy="170435"/>
            </a:xfrm>
            <a:custGeom>
              <a:avLst/>
              <a:gdLst/>
              <a:ahLst/>
              <a:cxnLst/>
              <a:rect l="l" t="t" r="r" b="b"/>
              <a:pathLst>
                <a:path w="97" h="100" extrusionOk="0">
                  <a:moveTo>
                    <a:pt x="38" y="0"/>
                  </a:moveTo>
                  <a:lnTo>
                    <a:pt x="38" y="0"/>
                  </a:lnTo>
                  <a:lnTo>
                    <a:pt x="40" y="7"/>
                  </a:lnTo>
                  <a:lnTo>
                    <a:pt x="42" y="5"/>
                  </a:lnTo>
                  <a:lnTo>
                    <a:pt x="50" y="3"/>
                  </a:lnTo>
                  <a:lnTo>
                    <a:pt x="59" y="5"/>
                  </a:lnTo>
                  <a:lnTo>
                    <a:pt x="61" y="10"/>
                  </a:lnTo>
                  <a:lnTo>
                    <a:pt x="68" y="14"/>
                  </a:lnTo>
                  <a:lnTo>
                    <a:pt x="76" y="10"/>
                  </a:lnTo>
                  <a:lnTo>
                    <a:pt x="80" y="10"/>
                  </a:lnTo>
                  <a:lnTo>
                    <a:pt x="92" y="14"/>
                  </a:lnTo>
                  <a:lnTo>
                    <a:pt x="97" y="38"/>
                  </a:lnTo>
                  <a:lnTo>
                    <a:pt x="90" y="50"/>
                  </a:lnTo>
                  <a:lnTo>
                    <a:pt x="85" y="69"/>
                  </a:lnTo>
                  <a:lnTo>
                    <a:pt x="92" y="83"/>
                  </a:lnTo>
                  <a:lnTo>
                    <a:pt x="92" y="88"/>
                  </a:lnTo>
                  <a:lnTo>
                    <a:pt x="85" y="88"/>
                  </a:lnTo>
                  <a:lnTo>
                    <a:pt x="73" y="85"/>
                  </a:lnTo>
                  <a:lnTo>
                    <a:pt x="64" y="85"/>
                  </a:lnTo>
                  <a:lnTo>
                    <a:pt x="42" y="88"/>
                  </a:lnTo>
                  <a:lnTo>
                    <a:pt x="33" y="95"/>
                  </a:lnTo>
                  <a:lnTo>
                    <a:pt x="16" y="100"/>
                  </a:lnTo>
                  <a:lnTo>
                    <a:pt x="14" y="97"/>
                  </a:lnTo>
                  <a:lnTo>
                    <a:pt x="14" y="85"/>
                  </a:lnTo>
                  <a:lnTo>
                    <a:pt x="16" y="83"/>
                  </a:lnTo>
                  <a:lnTo>
                    <a:pt x="16" y="78"/>
                  </a:lnTo>
                  <a:lnTo>
                    <a:pt x="7" y="71"/>
                  </a:lnTo>
                  <a:lnTo>
                    <a:pt x="2" y="69"/>
                  </a:lnTo>
                  <a:lnTo>
                    <a:pt x="0" y="64"/>
                  </a:lnTo>
                  <a:lnTo>
                    <a:pt x="2" y="57"/>
                  </a:lnTo>
                  <a:lnTo>
                    <a:pt x="0" y="50"/>
                  </a:lnTo>
                  <a:lnTo>
                    <a:pt x="2" y="45"/>
                  </a:lnTo>
                  <a:lnTo>
                    <a:pt x="5" y="45"/>
                  </a:lnTo>
                  <a:lnTo>
                    <a:pt x="5" y="38"/>
                  </a:lnTo>
                  <a:lnTo>
                    <a:pt x="5" y="36"/>
                  </a:lnTo>
                  <a:lnTo>
                    <a:pt x="5" y="33"/>
                  </a:lnTo>
                  <a:lnTo>
                    <a:pt x="12" y="31"/>
                  </a:lnTo>
                  <a:lnTo>
                    <a:pt x="7" y="19"/>
                  </a:lnTo>
                  <a:lnTo>
                    <a:pt x="2" y="12"/>
                  </a:lnTo>
                  <a:lnTo>
                    <a:pt x="5" y="5"/>
                  </a:lnTo>
                  <a:lnTo>
                    <a:pt x="7" y="5"/>
                  </a:lnTo>
                  <a:lnTo>
                    <a:pt x="9" y="3"/>
                  </a:lnTo>
                  <a:lnTo>
                    <a:pt x="14" y="5"/>
                  </a:lnTo>
                  <a:lnTo>
                    <a:pt x="26" y="5"/>
                  </a:lnTo>
                  <a:lnTo>
                    <a:pt x="31" y="0"/>
                  </a:lnTo>
                  <a:lnTo>
                    <a:pt x="33" y="3"/>
                  </a:lnTo>
                  <a:lnTo>
                    <a:pt x="38"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0" name="Google Shape;740;p21"/>
            <p:cNvSpPr/>
            <p:nvPr/>
          </p:nvSpPr>
          <p:spPr>
            <a:xfrm>
              <a:off x="2218221" y="3575063"/>
              <a:ext cx="334052" cy="460174"/>
            </a:xfrm>
            <a:custGeom>
              <a:avLst/>
              <a:gdLst/>
              <a:ahLst/>
              <a:cxnLst/>
              <a:rect l="l" t="t" r="r" b="b"/>
              <a:pathLst>
                <a:path w="196" h="270" extrusionOk="0">
                  <a:moveTo>
                    <a:pt x="113" y="14"/>
                  </a:moveTo>
                  <a:lnTo>
                    <a:pt x="113" y="14"/>
                  </a:lnTo>
                  <a:lnTo>
                    <a:pt x="109" y="21"/>
                  </a:lnTo>
                  <a:lnTo>
                    <a:pt x="102" y="26"/>
                  </a:lnTo>
                  <a:lnTo>
                    <a:pt x="97" y="33"/>
                  </a:lnTo>
                  <a:lnTo>
                    <a:pt x="94" y="45"/>
                  </a:lnTo>
                  <a:lnTo>
                    <a:pt x="92" y="55"/>
                  </a:lnTo>
                  <a:lnTo>
                    <a:pt x="99" y="55"/>
                  </a:lnTo>
                  <a:lnTo>
                    <a:pt x="102" y="62"/>
                  </a:lnTo>
                  <a:lnTo>
                    <a:pt x="106" y="66"/>
                  </a:lnTo>
                  <a:lnTo>
                    <a:pt x="106" y="74"/>
                  </a:lnTo>
                  <a:lnTo>
                    <a:pt x="104" y="78"/>
                  </a:lnTo>
                  <a:lnTo>
                    <a:pt x="106" y="81"/>
                  </a:lnTo>
                  <a:lnTo>
                    <a:pt x="109" y="83"/>
                  </a:lnTo>
                  <a:lnTo>
                    <a:pt x="113" y="90"/>
                  </a:lnTo>
                  <a:lnTo>
                    <a:pt x="135" y="88"/>
                  </a:lnTo>
                  <a:lnTo>
                    <a:pt x="144" y="90"/>
                  </a:lnTo>
                  <a:lnTo>
                    <a:pt x="154" y="104"/>
                  </a:lnTo>
                  <a:lnTo>
                    <a:pt x="161" y="102"/>
                  </a:lnTo>
                  <a:lnTo>
                    <a:pt x="172" y="102"/>
                  </a:lnTo>
                  <a:lnTo>
                    <a:pt x="182" y="100"/>
                  </a:lnTo>
                  <a:lnTo>
                    <a:pt x="187" y="104"/>
                  </a:lnTo>
                  <a:lnTo>
                    <a:pt x="184" y="114"/>
                  </a:lnTo>
                  <a:lnTo>
                    <a:pt x="182" y="118"/>
                  </a:lnTo>
                  <a:lnTo>
                    <a:pt x="180" y="128"/>
                  </a:lnTo>
                  <a:lnTo>
                    <a:pt x="182" y="140"/>
                  </a:lnTo>
                  <a:lnTo>
                    <a:pt x="189" y="145"/>
                  </a:lnTo>
                  <a:lnTo>
                    <a:pt x="189" y="149"/>
                  </a:lnTo>
                  <a:lnTo>
                    <a:pt x="180" y="156"/>
                  </a:lnTo>
                  <a:lnTo>
                    <a:pt x="187" y="159"/>
                  </a:lnTo>
                  <a:lnTo>
                    <a:pt x="191" y="166"/>
                  </a:lnTo>
                  <a:lnTo>
                    <a:pt x="196" y="182"/>
                  </a:lnTo>
                  <a:lnTo>
                    <a:pt x="191" y="182"/>
                  </a:lnTo>
                  <a:lnTo>
                    <a:pt x="189" y="173"/>
                  </a:lnTo>
                  <a:lnTo>
                    <a:pt x="184" y="168"/>
                  </a:lnTo>
                  <a:lnTo>
                    <a:pt x="180" y="175"/>
                  </a:lnTo>
                  <a:lnTo>
                    <a:pt x="149" y="173"/>
                  </a:lnTo>
                  <a:lnTo>
                    <a:pt x="149" y="185"/>
                  </a:lnTo>
                  <a:lnTo>
                    <a:pt x="158" y="185"/>
                  </a:lnTo>
                  <a:lnTo>
                    <a:pt x="156" y="192"/>
                  </a:lnTo>
                  <a:lnTo>
                    <a:pt x="154" y="189"/>
                  </a:lnTo>
                  <a:lnTo>
                    <a:pt x="144" y="192"/>
                  </a:lnTo>
                  <a:lnTo>
                    <a:pt x="144" y="204"/>
                  </a:lnTo>
                  <a:lnTo>
                    <a:pt x="151" y="211"/>
                  </a:lnTo>
                  <a:lnTo>
                    <a:pt x="154" y="220"/>
                  </a:lnTo>
                  <a:lnTo>
                    <a:pt x="154" y="227"/>
                  </a:lnTo>
                  <a:lnTo>
                    <a:pt x="146" y="270"/>
                  </a:lnTo>
                  <a:lnTo>
                    <a:pt x="139" y="261"/>
                  </a:lnTo>
                  <a:lnTo>
                    <a:pt x="132" y="261"/>
                  </a:lnTo>
                  <a:lnTo>
                    <a:pt x="144" y="246"/>
                  </a:lnTo>
                  <a:lnTo>
                    <a:pt x="132" y="237"/>
                  </a:lnTo>
                  <a:lnTo>
                    <a:pt x="123" y="239"/>
                  </a:lnTo>
                  <a:lnTo>
                    <a:pt x="116" y="237"/>
                  </a:lnTo>
                  <a:lnTo>
                    <a:pt x="106" y="242"/>
                  </a:lnTo>
                  <a:lnTo>
                    <a:pt x="94" y="239"/>
                  </a:lnTo>
                  <a:lnTo>
                    <a:pt x="85" y="223"/>
                  </a:lnTo>
                  <a:lnTo>
                    <a:pt x="78" y="218"/>
                  </a:lnTo>
                  <a:lnTo>
                    <a:pt x="73" y="211"/>
                  </a:lnTo>
                  <a:lnTo>
                    <a:pt x="61" y="201"/>
                  </a:lnTo>
                  <a:lnTo>
                    <a:pt x="59" y="204"/>
                  </a:lnTo>
                  <a:lnTo>
                    <a:pt x="49" y="199"/>
                  </a:lnTo>
                  <a:lnTo>
                    <a:pt x="42" y="194"/>
                  </a:lnTo>
                  <a:lnTo>
                    <a:pt x="38" y="199"/>
                  </a:lnTo>
                  <a:lnTo>
                    <a:pt x="23" y="197"/>
                  </a:lnTo>
                  <a:lnTo>
                    <a:pt x="21" y="187"/>
                  </a:lnTo>
                  <a:lnTo>
                    <a:pt x="16" y="189"/>
                  </a:lnTo>
                  <a:lnTo>
                    <a:pt x="2" y="180"/>
                  </a:lnTo>
                  <a:lnTo>
                    <a:pt x="0" y="175"/>
                  </a:lnTo>
                  <a:lnTo>
                    <a:pt x="5" y="173"/>
                  </a:lnTo>
                  <a:lnTo>
                    <a:pt x="5" y="166"/>
                  </a:lnTo>
                  <a:lnTo>
                    <a:pt x="9" y="159"/>
                  </a:lnTo>
                  <a:lnTo>
                    <a:pt x="16" y="159"/>
                  </a:lnTo>
                  <a:lnTo>
                    <a:pt x="23" y="149"/>
                  </a:lnTo>
                  <a:lnTo>
                    <a:pt x="31" y="140"/>
                  </a:lnTo>
                  <a:lnTo>
                    <a:pt x="23" y="135"/>
                  </a:lnTo>
                  <a:lnTo>
                    <a:pt x="26" y="126"/>
                  </a:lnTo>
                  <a:lnTo>
                    <a:pt x="23" y="111"/>
                  </a:lnTo>
                  <a:lnTo>
                    <a:pt x="26" y="107"/>
                  </a:lnTo>
                  <a:lnTo>
                    <a:pt x="23" y="95"/>
                  </a:lnTo>
                  <a:lnTo>
                    <a:pt x="16" y="85"/>
                  </a:lnTo>
                  <a:lnTo>
                    <a:pt x="19" y="78"/>
                  </a:lnTo>
                  <a:lnTo>
                    <a:pt x="23" y="78"/>
                  </a:lnTo>
                  <a:lnTo>
                    <a:pt x="28" y="74"/>
                  </a:lnTo>
                  <a:lnTo>
                    <a:pt x="23" y="64"/>
                  </a:lnTo>
                  <a:lnTo>
                    <a:pt x="26" y="62"/>
                  </a:lnTo>
                  <a:lnTo>
                    <a:pt x="33" y="62"/>
                  </a:lnTo>
                  <a:lnTo>
                    <a:pt x="45" y="52"/>
                  </a:lnTo>
                  <a:lnTo>
                    <a:pt x="52" y="50"/>
                  </a:lnTo>
                  <a:lnTo>
                    <a:pt x="52" y="43"/>
                  </a:lnTo>
                  <a:lnTo>
                    <a:pt x="57" y="31"/>
                  </a:lnTo>
                  <a:lnTo>
                    <a:pt x="66" y="21"/>
                  </a:lnTo>
                  <a:lnTo>
                    <a:pt x="75" y="21"/>
                  </a:lnTo>
                  <a:lnTo>
                    <a:pt x="78" y="19"/>
                  </a:lnTo>
                  <a:lnTo>
                    <a:pt x="90" y="19"/>
                  </a:lnTo>
                  <a:lnTo>
                    <a:pt x="102" y="12"/>
                  </a:lnTo>
                  <a:lnTo>
                    <a:pt x="109" y="7"/>
                  </a:lnTo>
                  <a:lnTo>
                    <a:pt x="116" y="0"/>
                  </a:lnTo>
                  <a:lnTo>
                    <a:pt x="123" y="3"/>
                  </a:lnTo>
                  <a:lnTo>
                    <a:pt x="125" y="5"/>
                  </a:lnTo>
                  <a:lnTo>
                    <a:pt x="123" y="12"/>
                  </a:lnTo>
                  <a:lnTo>
                    <a:pt x="113" y="14"/>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1" name="Google Shape;741;p21"/>
            <p:cNvSpPr/>
            <p:nvPr/>
          </p:nvSpPr>
          <p:spPr>
            <a:xfrm>
              <a:off x="2023925" y="3610855"/>
              <a:ext cx="97148" cy="81809"/>
            </a:xfrm>
            <a:custGeom>
              <a:avLst/>
              <a:gdLst/>
              <a:ahLst/>
              <a:cxnLst/>
              <a:rect l="l" t="t" r="r" b="b"/>
              <a:pathLst>
                <a:path w="57" h="48" extrusionOk="0">
                  <a:moveTo>
                    <a:pt x="7" y="0"/>
                  </a:moveTo>
                  <a:lnTo>
                    <a:pt x="7" y="0"/>
                  </a:lnTo>
                  <a:lnTo>
                    <a:pt x="17" y="5"/>
                  </a:lnTo>
                  <a:lnTo>
                    <a:pt x="22" y="3"/>
                  </a:lnTo>
                  <a:lnTo>
                    <a:pt x="26" y="3"/>
                  </a:lnTo>
                  <a:lnTo>
                    <a:pt x="29" y="8"/>
                  </a:lnTo>
                  <a:lnTo>
                    <a:pt x="33" y="8"/>
                  </a:lnTo>
                  <a:lnTo>
                    <a:pt x="38" y="5"/>
                  </a:lnTo>
                  <a:lnTo>
                    <a:pt x="43" y="12"/>
                  </a:lnTo>
                  <a:lnTo>
                    <a:pt x="48" y="19"/>
                  </a:lnTo>
                  <a:lnTo>
                    <a:pt x="57" y="26"/>
                  </a:lnTo>
                  <a:lnTo>
                    <a:pt x="50" y="29"/>
                  </a:lnTo>
                  <a:lnTo>
                    <a:pt x="50" y="34"/>
                  </a:lnTo>
                  <a:lnTo>
                    <a:pt x="52" y="36"/>
                  </a:lnTo>
                  <a:lnTo>
                    <a:pt x="50" y="38"/>
                  </a:lnTo>
                  <a:lnTo>
                    <a:pt x="52" y="43"/>
                  </a:lnTo>
                  <a:lnTo>
                    <a:pt x="50" y="45"/>
                  </a:lnTo>
                  <a:lnTo>
                    <a:pt x="50" y="48"/>
                  </a:lnTo>
                  <a:lnTo>
                    <a:pt x="40" y="45"/>
                  </a:lnTo>
                  <a:lnTo>
                    <a:pt x="36" y="41"/>
                  </a:lnTo>
                  <a:lnTo>
                    <a:pt x="38" y="38"/>
                  </a:lnTo>
                  <a:lnTo>
                    <a:pt x="38" y="36"/>
                  </a:lnTo>
                  <a:lnTo>
                    <a:pt x="33" y="31"/>
                  </a:lnTo>
                  <a:lnTo>
                    <a:pt x="29" y="29"/>
                  </a:lnTo>
                  <a:lnTo>
                    <a:pt x="22" y="26"/>
                  </a:lnTo>
                  <a:lnTo>
                    <a:pt x="22" y="22"/>
                  </a:lnTo>
                  <a:lnTo>
                    <a:pt x="17" y="19"/>
                  </a:lnTo>
                  <a:lnTo>
                    <a:pt x="17" y="24"/>
                  </a:lnTo>
                  <a:lnTo>
                    <a:pt x="14" y="26"/>
                  </a:lnTo>
                  <a:lnTo>
                    <a:pt x="10" y="22"/>
                  </a:lnTo>
                  <a:lnTo>
                    <a:pt x="5" y="22"/>
                  </a:lnTo>
                  <a:lnTo>
                    <a:pt x="3" y="17"/>
                  </a:lnTo>
                  <a:lnTo>
                    <a:pt x="3" y="12"/>
                  </a:lnTo>
                  <a:lnTo>
                    <a:pt x="5" y="8"/>
                  </a:lnTo>
                  <a:lnTo>
                    <a:pt x="0" y="5"/>
                  </a:lnTo>
                  <a:lnTo>
                    <a:pt x="5" y="3"/>
                  </a:lnTo>
                  <a:lnTo>
                    <a:pt x="7"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2" name="Google Shape;742;p21"/>
            <p:cNvSpPr/>
            <p:nvPr/>
          </p:nvSpPr>
          <p:spPr>
            <a:xfrm>
              <a:off x="2047787" y="3264872"/>
              <a:ext cx="303374" cy="100557"/>
            </a:xfrm>
            <a:custGeom>
              <a:avLst/>
              <a:gdLst/>
              <a:ahLst/>
              <a:cxnLst/>
              <a:rect l="l" t="t" r="r" b="b"/>
              <a:pathLst>
                <a:path w="178" h="59" extrusionOk="0">
                  <a:moveTo>
                    <a:pt x="88" y="7"/>
                  </a:moveTo>
                  <a:lnTo>
                    <a:pt x="88" y="7"/>
                  </a:lnTo>
                  <a:lnTo>
                    <a:pt x="95" y="14"/>
                  </a:lnTo>
                  <a:lnTo>
                    <a:pt x="109" y="12"/>
                  </a:lnTo>
                  <a:lnTo>
                    <a:pt x="114" y="16"/>
                  </a:lnTo>
                  <a:lnTo>
                    <a:pt x="128" y="28"/>
                  </a:lnTo>
                  <a:lnTo>
                    <a:pt x="138" y="35"/>
                  </a:lnTo>
                  <a:lnTo>
                    <a:pt x="145" y="33"/>
                  </a:lnTo>
                  <a:lnTo>
                    <a:pt x="154" y="38"/>
                  </a:lnTo>
                  <a:lnTo>
                    <a:pt x="152" y="42"/>
                  </a:lnTo>
                  <a:lnTo>
                    <a:pt x="166" y="45"/>
                  </a:lnTo>
                  <a:lnTo>
                    <a:pt x="178" y="52"/>
                  </a:lnTo>
                  <a:lnTo>
                    <a:pt x="175" y="54"/>
                  </a:lnTo>
                  <a:lnTo>
                    <a:pt x="166" y="57"/>
                  </a:lnTo>
                  <a:lnTo>
                    <a:pt x="154" y="57"/>
                  </a:lnTo>
                  <a:lnTo>
                    <a:pt x="142" y="57"/>
                  </a:lnTo>
                  <a:lnTo>
                    <a:pt x="119" y="59"/>
                  </a:lnTo>
                  <a:lnTo>
                    <a:pt x="131" y="50"/>
                  </a:lnTo>
                  <a:lnTo>
                    <a:pt x="123" y="45"/>
                  </a:lnTo>
                  <a:lnTo>
                    <a:pt x="112" y="42"/>
                  </a:lnTo>
                  <a:lnTo>
                    <a:pt x="107" y="38"/>
                  </a:lnTo>
                  <a:lnTo>
                    <a:pt x="105" y="28"/>
                  </a:lnTo>
                  <a:lnTo>
                    <a:pt x="95" y="28"/>
                  </a:lnTo>
                  <a:lnTo>
                    <a:pt x="79" y="24"/>
                  </a:lnTo>
                  <a:lnTo>
                    <a:pt x="74" y="21"/>
                  </a:lnTo>
                  <a:lnTo>
                    <a:pt x="52" y="19"/>
                  </a:lnTo>
                  <a:lnTo>
                    <a:pt x="48" y="14"/>
                  </a:lnTo>
                  <a:lnTo>
                    <a:pt x="52" y="9"/>
                  </a:lnTo>
                  <a:lnTo>
                    <a:pt x="38" y="9"/>
                  </a:lnTo>
                  <a:lnTo>
                    <a:pt x="26" y="19"/>
                  </a:lnTo>
                  <a:lnTo>
                    <a:pt x="19" y="19"/>
                  </a:lnTo>
                  <a:lnTo>
                    <a:pt x="17" y="24"/>
                  </a:lnTo>
                  <a:lnTo>
                    <a:pt x="10" y="24"/>
                  </a:lnTo>
                  <a:lnTo>
                    <a:pt x="0" y="24"/>
                  </a:lnTo>
                  <a:lnTo>
                    <a:pt x="10" y="19"/>
                  </a:lnTo>
                  <a:lnTo>
                    <a:pt x="15" y="12"/>
                  </a:lnTo>
                  <a:lnTo>
                    <a:pt x="22" y="7"/>
                  </a:lnTo>
                  <a:lnTo>
                    <a:pt x="29" y="5"/>
                  </a:lnTo>
                  <a:lnTo>
                    <a:pt x="43" y="2"/>
                  </a:lnTo>
                  <a:lnTo>
                    <a:pt x="45" y="0"/>
                  </a:lnTo>
                  <a:lnTo>
                    <a:pt x="60" y="2"/>
                  </a:lnTo>
                  <a:lnTo>
                    <a:pt x="74" y="2"/>
                  </a:lnTo>
                  <a:lnTo>
                    <a:pt x="88"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3" name="Google Shape;743;p21"/>
            <p:cNvSpPr/>
            <p:nvPr/>
          </p:nvSpPr>
          <p:spPr>
            <a:xfrm>
              <a:off x="5301385" y="2872872"/>
              <a:ext cx="49427" cy="20453"/>
            </a:xfrm>
            <a:custGeom>
              <a:avLst/>
              <a:gdLst/>
              <a:ahLst/>
              <a:cxnLst/>
              <a:rect l="l" t="t" r="r" b="b"/>
              <a:pathLst>
                <a:path w="29" h="12" extrusionOk="0">
                  <a:moveTo>
                    <a:pt x="29" y="0"/>
                  </a:moveTo>
                  <a:lnTo>
                    <a:pt x="29" y="0"/>
                  </a:lnTo>
                  <a:lnTo>
                    <a:pt x="19" y="7"/>
                  </a:lnTo>
                  <a:lnTo>
                    <a:pt x="19" y="12"/>
                  </a:lnTo>
                  <a:lnTo>
                    <a:pt x="17" y="12"/>
                  </a:lnTo>
                  <a:lnTo>
                    <a:pt x="14" y="12"/>
                  </a:lnTo>
                  <a:lnTo>
                    <a:pt x="12" y="12"/>
                  </a:lnTo>
                  <a:lnTo>
                    <a:pt x="12" y="12"/>
                  </a:lnTo>
                  <a:lnTo>
                    <a:pt x="12" y="10"/>
                  </a:lnTo>
                  <a:lnTo>
                    <a:pt x="10" y="10"/>
                  </a:lnTo>
                  <a:lnTo>
                    <a:pt x="7" y="10"/>
                  </a:lnTo>
                  <a:lnTo>
                    <a:pt x="3" y="12"/>
                  </a:lnTo>
                  <a:lnTo>
                    <a:pt x="0" y="10"/>
                  </a:lnTo>
                  <a:lnTo>
                    <a:pt x="0" y="10"/>
                  </a:lnTo>
                  <a:lnTo>
                    <a:pt x="3" y="5"/>
                  </a:lnTo>
                  <a:lnTo>
                    <a:pt x="14" y="5"/>
                  </a:lnTo>
                  <a:lnTo>
                    <a:pt x="29"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4" name="Google Shape;744;p21"/>
            <p:cNvSpPr/>
            <p:nvPr/>
          </p:nvSpPr>
          <p:spPr>
            <a:xfrm>
              <a:off x="5286047" y="2889915"/>
              <a:ext cx="47722" cy="20453"/>
            </a:xfrm>
            <a:custGeom>
              <a:avLst/>
              <a:gdLst/>
              <a:ahLst/>
              <a:cxnLst/>
              <a:rect l="l" t="t" r="r" b="b"/>
              <a:pathLst>
                <a:path w="28" h="12" extrusionOk="0">
                  <a:moveTo>
                    <a:pt x="21" y="0"/>
                  </a:moveTo>
                  <a:lnTo>
                    <a:pt x="21" y="0"/>
                  </a:lnTo>
                  <a:lnTo>
                    <a:pt x="21" y="2"/>
                  </a:lnTo>
                  <a:lnTo>
                    <a:pt x="21" y="2"/>
                  </a:lnTo>
                  <a:lnTo>
                    <a:pt x="23" y="2"/>
                  </a:lnTo>
                  <a:lnTo>
                    <a:pt x="26" y="0"/>
                  </a:lnTo>
                  <a:lnTo>
                    <a:pt x="28" y="2"/>
                  </a:lnTo>
                  <a:lnTo>
                    <a:pt x="28" y="2"/>
                  </a:lnTo>
                  <a:lnTo>
                    <a:pt x="14" y="12"/>
                  </a:lnTo>
                  <a:lnTo>
                    <a:pt x="5" y="9"/>
                  </a:lnTo>
                  <a:lnTo>
                    <a:pt x="0" y="0"/>
                  </a:lnTo>
                  <a:lnTo>
                    <a:pt x="9" y="0"/>
                  </a:lnTo>
                  <a:lnTo>
                    <a:pt x="12" y="0"/>
                  </a:lnTo>
                  <a:lnTo>
                    <a:pt x="16" y="0"/>
                  </a:lnTo>
                  <a:lnTo>
                    <a:pt x="19" y="0"/>
                  </a:lnTo>
                  <a:lnTo>
                    <a:pt x="21" y="0"/>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5" name="Google Shape;745;p21"/>
            <p:cNvSpPr/>
            <p:nvPr/>
          </p:nvSpPr>
          <p:spPr>
            <a:xfrm>
              <a:off x="4733838" y="2284872"/>
              <a:ext cx="185774" cy="109079"/>
            </a:xfrm>
            <a:custGeom>
              <a:avLst/>
              <a:gdLst/>
              <a:ahLst/>
              <a:cxnLst/>
              <a:rect l="l" t="t" r="r" b="b"/>
              <a:pathLst>
                <a:path w="109" h="64" extrusionOk="0">
                  <a:moveTo>
                    <a:pt x="33" y="0"/>
                  </a:moveTo>
                  <a:lnTo>
                    <a:pt x="33" y="0"/>
                  </a:lnTo>
                  <a:lnTo>
                    <a:pt x="38" y="4"/>
                  </a:lnTo>
                  <a:lnTo>
                    <a:pt x="45" y="0"/>
                  </a:lnTo>
                  <a:lnTo>
                    <a:pt x="54" y="9"/>
                  </a:lnTo>
                  <a:lnTo>
                    <a:pt x="66" y="12"/>
                  </a:lnTo>
                  <a:lnTo>
                    <a:pt x="64" y="19"/>
                  </a:lnTo>
                  <a:lnTo>
                    <a:pt x="73" y="23"/>
                  </a:lnTo>
                  <a:lnTo>
                    <a:pt x="75" y="16"/>
                  </a:lnTo>
                  <a:lnTo>
                    <a:pt x="87" y="19"/>
                  </a:lnTo>
                  <a:lnTo>
                    <a:pt x="87" y="28"/>
                  </a:lnTo>
                  <a:lnTo>
                    <a:pt x="99" y="28"/>
                  </a:lnTo>
                  <a:lnTo>
                    <a:pt x="109" y="40"/>
                  </a:lnTo>
                  <a:lnTo>
                    <a:pt x="104" y="42"/>
                  </a:lnTo>
                  <a:lnTo>
                    <a:pt x="99" y="47"/>
                  </a:lnTo>
                  <a:lnTo>
                    <a:pt x="97" y="47"/>
                  </a:lnTo>
                  <a:lnTo>
                    <a:pt x="94" y="52"/>
                  </a:lnTo>
                  <a:lnTo>
                    <a:pt x="92" y="54"/>
                  </a:lnTo>
                  <a:lnTo>
                    <a:pt x="92" y="57"/>
                  </a:lnTo>
                  <a:lnTo>
                    <a:pt x="87" y="59"/>
                  </a:lnTo>
                  <a:lnTo>
                    <a:pt x="80" y="59"/>
                  </a:lnTo>
                  <a:lnTo>
                    <a:pt x="78" y="64"/>
                  </a:lnTo>
                  <a:lnTo>
                    <a:pt x="68" y="59"/>
                  </a:lnTo>
                  <a:lnTo>
                    <a:pt x="61" y="59"/>
                  </a:lnTo>
                  <a:lnTo>
                    <a:pt x="49" y="52"/>
                  </a:lnTo>
                  <a:lnTo>
                    <a:pt x="45" y="54"/>
                  </a:lnTo>
                  <a:lnTo>
                    <a:pt x="35" y="64"/>
                  </a:lnTo>
                  <a:lnTo>
                    <a:pt x="23" y="57"/>
                  </a:lnTo>
                  <a:lnTo>
                    <a:pt x="14" y="47"/>
                  </a:lnTo>
                  <a:lnTo>
                    <a:pt x="4" y="40"/>
                  </a:lnTo>
                  <a:lnTo>
                    <a:pt x="2" y="30"/>
                  </a:lnTo>
                  <a:lnTo>
                    <a:pt x="0" y="21"/>
                  </a:lnTo>
                  <a:lnTo>
                    <a:pt x="12" y="16"/>
                  </a:lnTo>
                  <a:lnTo>
                    <a:pt x="19" y="12"/>
                  </a:lnTo>
                  <a:lnTo>
                    <a:pt x="28" y="4"/>
                  </a:lnTo>
                  <a:lnTo>
                    <a:pt x="33"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6" name="Google Shape;746;p21"/>
            <p:cNvSpPr/>
            <p:nvPr/>
          </p:nvSpPr>
          <p:spPr>
            <a:xfrm>
              <a:off x="4559995" y="2111028"/>
              <a:ext cx="250540" cy="334052"/>
            </a:xfrm>
            <a:custGeom>
              <a:avLst/>
              <a:gdLst/>
              <a:ahLst/>
              <a:cxnLst/>
              <a:rect l="l" t="t" r="r" b="b"/>
              <a:pathLst>
                <a:path w="147" h="196" extrusionOk="0">
                  <a:moveTo>
                    <a:pt x="66" y="0"/>
                  </a:moveTo>
                  <a:lnTo>
                    <a:pt x="66" y="0"/>
                  </a:lnTo>
                  <a:lnTo>
                    <a:pt x="66" y="9"/>
                  </a:lnTo>
                  <a:lnTo>
                    <a:pt x="80" y="17"/>
                  </a:lnTo>
                  <a:lnTo>
                    <a:pt x="80" y="26"/>
                  </a:lnTo>
                  <a:lnTo>
                    <a:pt x="97" y="21"/>
                  </a:lnTo>
                  <a:lnTo>
                    <a:pt x="106" y="14"/>
                  </a:lnTo>
                  <a:lnTo>
                    <a:pt x="125" y="24"/>
                  </a:lnTo>
                  <a:lnTo>
                    <a:pt x="132" y="33"/>
                  </a:lnTo>
                  <a:lnTo>
                    <a:pt x="137" y="47"/>
                  </a:lnTo>
                  <a:lnTo>
                    <a:pt x="132" y="54"/>
                  </a:lnTo>
                  <a:lnTo>
                    <a:pt x="137" y="64"/>
                  </a:lnTo>
                  <a:lnTo>
                    <a:pt x="142" y="78"/>
                  </a:lnTo>
                  <a:lnTo>
                    <a:pt x="140" y="88"/>
                  </a:lnTo>
                  <a:lnTo>
                    <a:pt x="147" y="102"/>
                  </a:lnTo>
                  <a:lnTo>
                    <a:pt x="140" y="106"/>
                  </a:lnTo>
                  <a:lnTo>
                    <a:pt x="135" y="102"/>
                  </a:lnTo>
                  <a:lnTo>
                    <a:pt x="130" y="106"/>
                  </a:lnTo>
                  <a:lnTo>
                    <a:pt x="121" y="114"/>
                  </a:lnTo>
                  <a:lnTo>
                    <a:pt x="114" y="118"/>
                  </a:lnTo>
                  <a:lnTo>
                    <a:pt x="102" y="123"/>
                  </a:lnTo>
                  <a:lnTo>
                    <a:pt x="104" y="132"/>
                  </a:lnTo>
                  <a:lnTo>
                    <a:pt x="106" y="142"/>
                  </a:lnTo>
                  <a:lnTo>
                    <a:pt x="116" y="149"/>
                  </a:lnTo>
                  <a:lnTo>
                    <a:pt x="125" y="159"/>
                  </a:lnTo>
                  <a:lnTo>
                    <a:pt x="118" y="170"/>
                  </a:lnTo>
                  <a:lnTo>
                    <a:pt x="114" y="173"/>
                  </a:lnTo>
                  <a:lnTo>
                    <a:pt x="116" y="189"/>
                  </a:lnTo>
                  <a:lnTo>
                    <a:pt x="114" y="192"/>
                  </a:lnTo>
                  <a:lnTo>
                    <a:pt x="109" y="187"/>
                  </a:lnTo>
                  <a:lnTo>
                    <a:pt x="102" y="187"/>
                  </a:lnTo>
                  <a:lnTo>
                    <a:pt x="90" y="192"/>
                  </a:lnTo>
                  <a:lnTo>
                    <a:pt x="76" y="189"/>
                  </a:lnTo>
                  <a:lnTo>
                    <a:pt x="73" y="196"/>
                  </a:lnTo>
                  <a:lnTo>
                    <a:pt x="64" y="189"/>
                  </a:lnTo>
                  <a:lnTo>
                    <a:pt x="59" y="192"/>
                  </a:lnTo>
                  <a:lnTo>
                    <a:pt x="43" y="185"/>
                  </a:lnTo>
                  <a:lnTo>
                    <a:pt x="38" y="189"/>
                  </a:lnTo>
                  <a:lnTo>
                    <a:pt x="24" y="189"/>
                  </a:lnTo>
                  <a:lnTo>
                    <a:pt x="26" y="173"/>
                  </a:lnTo>
                  <a:lnTo>
                    <a:pt x="36" y="154"/>
                  </a:lnTo>
                  <a:lnTo>
                    <a:pt x="12" y="151"/>
                  </a:lnTo>
                  <a:lnTo>
                    <a:pt x="5" y="144"/>
                  </a:lnTo>
                  <a:lnTo>
                    <a:pt x="5" y="132"/>
                  </a:lnTo>
                  <a:lnTo>
                    <a:pt x="2" y="128"/>
                  </a:lnTo>
                  <a:lnTo>
                    <a:pt x="2" y="111"/>
                  </a:lnTo>
                  <a:lnTo>
                    <a:pt x="0" y="83"/>
                  </a:lnTo>
                  <a:lnTo>
                    <a:pt x="12" y="83"/>
                  </a:lnTo>
                  <a:lnTo>
                    <a:pt x="14" y="73"/>
                  </a:lnTo>
                  <a:lnTo>
                    <a:pt x="19" y="50"/>
                  </a:lnTo>
                  <a:lnTo>
                    <a:pt x="17" y="40"/>
                  </a:lnTo>
                  <a:lnTo>
                    <a:pt x="19" y="33"/>
                  </a:lnTo>
                  <a:lnTo>
                    <a:pt x="33" y="33"/>
                  </a:lnTo>
                  <a:lnTo>
                    <a:pt x="36" y="40"/>
                  </a:lnTo>
                  <a:lnTo>
                    <a:pt x="47" y="26"/>
                  </a:lnTo>
                  <a:lnTo>
                    <a:pt x="43" y="14"/>
                  </a:lnTo>
                  <a:lnTo>
                    <a:pt x="43" y="0"/>
                  </a:lnTo>
                  <a:lnTo>
                    <a:pt x="54" y="2"/>
                  </a:lnTo>
                  <a:lnTo>
                    <a:pt x="66"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7" name="Google Shape;747;p21"/>
            <p:cNvSpPr/>
            <p:nvPr/>
          </p:nvSpPr>
          <p:spPr>
            <a:xfrm>
              <a:off x="4621351" y="1972976"/>
              <a:ext cx="124418" cy="146574"/>
            </a:xfrm>
            <a:custGeom>
              <a:avLst/>
              <a:gdLst/>
              <a:ahLst/>
              <a:cxnLst/>
              <a:rect l="l" t="t" r="r" b="b"/>
              <a:pathLst>
                <a:path w="73" h="86" extrusionOk="0">
                  <a:moveTo>
                    <a:pt x="73" y="62"/>
                  </a:moveTo>
                  <a:lnTo>
                    <a:pt x="73" y="62"/>
                  </a:lnTo>
                  <a:lnTo>
                    <a:pt x="63" y="86"/>
                  </a:lnTo>
                  <a:lnTo>
                    <a:pt x="47" y="69"/>
                  </a:lnTo>
                  <a:lnTo>
                    <a:pt x="44" y="57"/>
                  </a:lnTo>
                  <a:lnTo>
                    <a:pt x="68" y="48"/>
                  </a:lnTo>
                  <a:lnTo>
                    <a:pt x="73" y="62"/>
                  </a:lnTo>
                  <a:close/>
                  <a:moveTo>
                    <a:pt x="44" y="36"/>
                  </a:moveTo>
                  <a:lnTo>
                    <a:pt x="44" y="36"/>
                  </a:lnTo>
                  <a:lnTo>
                    <a:pt x="42" y="48"/>
                  </a:lnTo>
                  <a:lnTo>
                    <a:pt x="37" y="45"/>
                  </a:lnTo>
                  <a:lnTo>
                    <a:pt x="26" y="67"/>
                  </a:lnTo>
                  <a:lnTo>
                    <a:pt x="30" y="79"/>
                  </a:lnTo>
                  <a:lnTo>
                    <a:pt x="18" y="83"/>
                  </a:lnTo>
                  <a:lnTo>
                    <a:pt x="7" y="79"/>
                  </a:lnTo>
                  <a:lnTo>
                    <a:pt x="0" y="64"/>
                  </a:lnTo>
                  <a:lnTo>
                    <a:pt x="0" y="34"/>
                  </a:lnTo>
                  <a:lnTo>
                    <a:pt x="2" y="26"/>
                  </a:lnTo>
                  <a:lnTo>
                    <a:pt x="7" y="17"/>
                  </a:lnTo>
                  <a:lnTo>
                    <a:pt x="21" y="17"/>
                  </a:lnTo>
                  <a:lnTo>
                    <a:pt x="26" y="8"/>
                  </a:lnTo>
                  <a:lnTo>
                    <a:pt x="40" y="0"/>
                  </a:lnTo>
                  <a:lnTo>
                    <a:pt x="40" y="15"/>
                  </a:lnTo>
                  <a:lnTo>
                    <a:pt x="35" y="24"/>
                  </a:lnTo>
                  <a:lnTo>
                    <a:pt x="37" y="31"/>
                  </a:lnTo>
                  <a:lnTo>
                    <a:pt x="44" y="36"/>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8" name="Google Shape;748;p21"/>
            <p:cNvSpPr/>
            <p:nvPr/>
          </p:nvSpPr>
          <p:spPr>
            <a:xfrm>
              <a:off x="2410812" y="3362020"/>
              <a:ext cx="100557" cy="68174"/>
            </a:xfrm>
            <a:custGeom>
              <a:avLst/>
              <a:gdLst/>
              <a:ahLst/>
              <a:cxnLst/>
              <a:rect l="l" t="t" r="r" b="b"/>
              <a:pathLst>
                <a:path w="59" h="40" extrusionOk="0">
                  <a:moveTo>
                    <a:pt x="19" y="0"/>
                  </a:moveTo>
                  <a:lnTo>
                    <a:pt x="19" y="0"/>
                  </a:lnTo>
                  <a:lnTo>
                    <a:pt x="29" y="4"/>
                  </a:lnTo>
                  <a:lnTo>
                    <a:pt x="33" y="4"/>
                  </a:lnTo>
                  <a:lnTo>
                    <a:pt x="36" y="12"/>
                  </a:lnTo>
                  <a:lnTo>
                    <a:pt x="45" y="9"/>
                  </a:lnTo>
                  <a:lnTo>
                    <a:pt x="45" y="16"/>
                  </a:lnTo>
                  <a:lnTo>
                    <a:pt x="50" y="16"/>
                  </a:lnTo>
                  <a:lnTo>
                    <a:pt x="59" y="23"/>
                  </a:lnTo>
                  <a:lnTo>
                    <a:pt x="52" y="28"/>
                  </a:lnTo>
                  <a:lnTo>
                    <a:pt x="45" y="26"/>
                  </a:lnTo>
                  <a:lnTo>
                    <a:pt x="38" y="28"/>
                  </a:lnTo>
                  <a:lnTo>
                    <a:pt x="33" y="26"/>
                  </a:lnTo>
                  <a:lnTo>
                    <a:pt x="31" y="28"/>
                  </a:lnTo>
                  <a:lnTo>
                    <a:pt x="24" y="30"/>
                  </a:lnTo>
                  <a:lnTo>
                    <a:pt x="22" y="26"/>
                  </a:lnTo>
                  <a:lnTo>
                    <a:pt x="17" y="28"/>
                  </a:lnTo>
                  <a:lnTo>
                    <a:pt x="10" y="40"/>
                  </a:lnTo>
                  <a:lnTo>
                    <a:pt x="5" y="38"/>
                  </a:lnTo>
                  <a:lnTo>
                    <a:pt x="5" y="33"/>
                  </a:lnTo>
                  <a:lnTo>
                    <a:pt x="5" y="28"/>
                  </a:lnTo>
                  <a:lnTo>
                    <a:pt x="0" y="23"/>
                  </a:lnTo>
                  <a:lnTo>
                    <a:pt x="5" y="21"/>
                  </a:lnTo>
                  <a:lnTo>
                    <a:pt x="5" y="14"/>
                  </a:lnTo>
                  <a:lnTo>
                    <a:pt x="5" y="4"/>
                  </a:lnTo>
                  <a:lnTo>
                    <a:pt x="5" y="0"/>
                  </a:lnTo>
                  <a:lnTo>
                    <a:pt x="19"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49" name="Google Shape;749;p21"/>
            <p:cNvSpPr/>
            <p:nvPr/>
          </p:nvSpPr>
          <p:spPr>
            <a:xfrm>
              <a:off x="2161977" y="3881846"/>
              <a:ext cx="160209" cy="173843"/>
            </a:xfrm>
            <a:custGeom>
              <a:avLst/>
              <a:gdLst/>
              <a:ahLst/>
              <a:cxnLst/>
              <a:rect l="l" t="t" r="r" b="b"/>
              <a:pathLst>
                <a:path w="94" h="102" extrusionOk="0">
                  <a:moveTo>
                    <a:pt x="33" y="0"/>
                  </a:moveTo>
                  <a:lnTo>
                    <a:pt x="33" y="0"/>
                  </a:lnTo>
                  <a:lnTo>
                    <a:pt x="49" y="9"/>
                  </a:lnTo>
                  <a:lnTo>
                    <a:pt x="54" y="7"/>
                  </a:lnTo>
                  <a:lnTo>
                    <a:pt x="56" y="17"/>
                  </a:lnTo>
                  <a:lnTo>
                    <a:pt x="71" y="19"/>
                  </a:lnTo>
                  <a:lnTo>
                    <a:pt x="75" y="14"/>
                  </a:lnTo>
                  <a:lnTo>
                    <a:pt x="82" y="21"/>
                  </a:lnTo>
                  <a:lnTo>
                    <a:pt x="92" y="24"/>
                  </a:lnTo>
                  <a:lnTo>
                    <a:pt x="94" y="36"/>
                  </a:lnTo>
                  <a:lnTo>
                    <a:pt x="87" y="47"/>
                  </a:lnTo>
                  <a:lnTo>
                    <a:pt x="71" y="64"/>
                  </a:lnTo>
                  <a:lnTo>
                    <a:pt x="49" y="71"/>
                  </a:lnTo>
                  <a:lnTo>
                    <a:pt x="40" y="85"/>
                  </a:lnTo>
                  <a:lnTo>
                    <a:pt x="38" y="95"/>
                  </a:lnTo>
                  <a:lnTo>
                    <a:pt x="28" y="102"/>
                  </a:lnTo>
                  <a:lnTo>
                    <a:pt x="21" y="95"/>
                  </a:lnTo>
                  <a:lnTo>
                    <a:pt x="14" y="92"/>
                  </a:lnTo>
                  <a:lnTo>
                    <a:pt x="9" y="92"/>
                  </a:lnTo>
                  <a:lnTo>
                    <a:pt x="7" y="88"/>
                  </a:lnTo>
                  <a:lnTo>
                    <a:pt x="12" y="83"/>
                  </a:lnTo>
                  <a:lnTo>
                    <a:pt x="9" y="78"/>
                  </a:lnTo>
                  <a:lnTo>
                    <a:pt x="19" y="64"/>
                  </a:lnTo>
                  <a:lnTo>
                    <a:pt x="16" y="57"/>
                  </a:lnTo>
                  <a:lnTo>
                    <a:pt x="9" y="66"/>
                  </a:lnTo>
                  <a:lnTo>
                    <a:pt x="0" y="57"/>
                  </a:lnTo>
                  <a:lnTo>
                    <a:pt x="2" y="54"/>
                  </a:lnTo>
                  <a:lnTo>
                    <a:pt x="0" y="40"/>
                  </a:lnTo>
                  <a:lnTo>
                    <a:pt x="7" y="36"/>
                  </a:lnTo>
                  <a:lnTo>
                    <a:pt x="9" y="26"/>
                  </a:lnTo>
                  <a:lnTo>
                    <a:pt x="14" y="17"/>
                  </a:lnTo>
                  <a:lnTo>
                    <a:pt x="14" y="9"/>
                  </a:lnTo>
                  <a:lnTo>
                    <a:pt x="23" y="7"/>
                  </a:lnTo>
                  <a:lnTo>
                    <a:pt x="33"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0" name="Google Shape;750;p21"/>
            <p:cNvSpPr/>
            <p:nvPr/>
          </p:nvSpPr>
          <p:spPr>
            <a:xfrm>
              <a:off x="5079820" y="3005811"/>
              <a:ext cx="334052" cy="294853"/>
            </a:xfrm>
            <a:custGeom>
              <a:avLst/>
              <a:gdLst/>
              <a:ahLst/>
              <a:cxnLst/>
              <a:rect l="l" t="t" r="r" b="b"/>
              <a:pathLst>
                <a:path w="196" h="173" extrusionOk="0">
                  <a:moveTo>
                    <a:pt x="59" y="10"/>
                  </a:moveTo>
                  <a:lnTo>
                    <a:pt x="59" y="10"/>
                  </a:lnTo>
                  <a:lnTo>
                    <a:pt x="66" y="15"/>
                  </a:lnTo>
                  <a:lnTo>
                    <a:pt x="81" y="10"/>
                  </a:lnTo>
                  <a:lnTo>
                    <a:pt x="88" y="3"/>
                  </a:lnTo>
                  <a:lnTo>
                    <a:pt x="100" y="0"/>
                  </a:lnTo>
                  <a:lnTo>
                    <a:pt x="111" y="5"/>
                  </a:lnTo>
                  <a:lnTo>
                    <a:pt x="116" y="12"/>
                  </a:lnTo>
                  <a:lnTo>
                    <a:pt x="121" y="8"/>
                  </a:lnTo>
                  <a:lnTo>
                    <a:pt x="133" y="10"/>
                  </a:lnTo>
                  <a:lnTo>
                    <a:pt x="147" y="12"/>
                  </a:lnTo>
                  <a:lnTo>
                    <a:pt x="154" y="8"/>
                  </a:lnTo>
                  <a:lnTo>
                    <a:pt x="166" y="41"/>
                  </a:lnTo>
                  <a:lnTo>
                    <a:pt x="161" y="48"/>
                  </a:lnTo>
                  <a:lnTo>
                    <a:pt x="156" y="62"/>
                  </a:lnTo>
                  <a:lnTo>
                    <a:pt x="152" y="69"/>
                  </a:lnTo>
                  <a:lnTo>
                    <a:pt x="147" y="74"/>
                  </a:lnTo>
                  <a:lnTo>
                    <a:pt x="142" y="67"/>
                  </a:lnTo>
                  <a:lnTo>
                    <a:pt x="135" y="60"/>
                  </a:lnTo>
                  <a:lnTo>
                    <a:pt x="123" y="34"/>
                  </a:lnTo>
                  <a:lnTo>
                    <a:pt x="123" y="36"/>
                  </a:lnTo>
                  <a:lnTo>
                    <a:pt x="130" y="55"/>
                  </a:lnTo>
                  <a:lnTo>
                    <a:pt x="140" y="71"/>
                  </a:lnTo>
                  <a:lnTo>
                    <a:pt x="152" y="100"/>
                  </a:lnTo>
                  <a:lnTo>
                    <a:pt x="156" y="109"/>
                  </a:lnTo>
                  <a:lnTo>
                    <a:pt x="163" y="121"/>
                  </a:lnTo>
                  <a:lnTo>
                    <a:pt x="178" y="140"/>
                  </a:lnTo>
                  <a:lnTo>
                    <a:pt x="173" y="142"/>
                  </a:lnTo>
                  <a:lnTo>
                    <a:pt x="175" y="154"/>
                  </a:lnTo>
                  <a:lnTo>
                    <a:pt x="194" y="171"/>
                  </a:lnTo>
                  <a:lnTo>
                    <a:pt x="196" y="173"/>
                  </a:lnTo>
                  <a:lnTo>
                    <a:pt x="133" y="173"/>
                  </a:lnTo>
                  <a:lnTo>
                    <a:pt x="69" y="173"/>
                  </a:lnTo>
                  <a:lnTo>
                    <a:pt x="3" y="173"/>
                  </a:lnTo>
                  <a:lnTo>
                    <a:pt x="3" y="109"/>
                  </a:lnTo>
                  <a:lnTo>
                    <a:pt x="3" y="45"/>
                  </a:lnTo>
                  <a:lnTo>
                    <a:pt x="0" y="29"/>
                  </a:lnTo>
                  <a:lnTo>
                    <a:pt x="3" y="19"/>
                  </a:lnTo>
                  <a:lnTo>
                    <a:pt x="0" y="10"/>
                  </a:lnTo>
                  <a:lnTo>
                    <a:pt x="5" y="0"/>
                  </a:lnTo>
                  <a:lnTo>
                    <a:pt x="29" y="0"/>
                  </a:lnTo>
                  <a:lnTo>
                    <a:pt x="43" y="5"/>
                  </a:lnTo>
                  <a:lnTo>
                    <a:pt x="59" y="1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1" name="Google Shape;751;p21"/>
            <p:cNvSpPr/>
            <p:nvPr/>
          </p:nvSpPr>
          <p:spPr>
            <a:xfrm>
              <a:off x="4137317" y="2583132"/>
              <a:ext cx="342575" cy="277809"/>
            </a:xfrm>
            <a:custGeom>
              <a:avLst/>
              <a:gdLst/>
              <a:ahLst/>
              <a:cxnLst/>
              <a:rect l="l" t="t" r="r" b="b"/>
              <a:pathLst>
                <a:path w="201" h="163" extrusionOk="0">
                  <a:moveTo>
                    <a:pt x="23" y="0"/>
                  </a:moveTo>
                  <a:lnTo>
                    <a:pt x="23" y="0"/>
                  </a:lnTo>
                  <a:lnTo>
                    <a:pt x="42" y="5"/>
                  </a:lnTo>
                  <a:lnTo>
                    <a:pt x="64" y="2"/>
                  </a:lnTo>
                  <a:lnTo>
                    <a:pt x="82" y="7"/>
                  </a:lnTo>
                  <a:lnTo>
                    <a:pt x="94" y="7"/>
                  </a:lnTo>
                  <a:lnTo>
                    <a:pt x="120" y="7"/>
                  </a:lnTo>
                  <a:lnTo>
                    <a:pt x="127" y="16"/>
                  </a:lnTo>
                  <a:lnTo>
                    <a:pt x="158" y="26"/>
                  </a:lnTo>
                  <a:lnTo>
                    <a:pt x="163" y="21"/>
                  </a:lnTo>
                  <a:lnTo>
                    <a:pt x="182" y="31"/>
                  </a:lnTo>
                  <a:lnTo>
                    <a:pt x="201" y="28"/>
                  </a:lnTo>
                  <a:lnTo>
                    <a:pt x="201" y="40"/>
                  </a:lnTo>
                  <a:lnTo>
                    <a:pt x="187" y="54"/>
                  </a:lnTo>
                  <a:lnTo>
                    <a:pt x="165" y="59"/>
                  </a:lnTo>
                  <a:lnTo>
                    <a:pt x="163" y="66"/>
                  </a:lnTo>
                  <a:lnTo>
                    <a:pt x="153" y="78"/>
                  </a:lnTo>
                  <a:lnTo>
                    <a:pt x="149" y="95"/>
                  </a:lnTo>
                  <a:lnTo>
                    <a:pt x="153" y="109"/>
                  </a:lnTo>
                  <a:lnTo>
                    <a:pt x="144" y="116"/>
                  </a:lnTo>
                  <a:lnTo>
                    <a:pt x="142" y="130"/>
                  </a:lnTo>
                  <a:lnTo>
                    <a:pt x="130" y="135"/>
                  </a:lnTo>
                  <a:lnTo>
                    <a:pt x="118" y="149"/>
                  </a:lnTo>
                  <a:lnTo>
                    <a:pt x="97" y="149"/>
                  </a:lnTo>
                  <a:lnTo>
                    <a:pt x="82" y="149"/>
                  </a:lnTo>
                  <a:lnTo>
                    <a:pt x="71" y="156"/>
                  </a:lnTo>
                  <a:lnTo>
                    <a:pt x="66" y="163"/>
                  </a:lnTo>
                  <a:lnTo>
                    <a:pt x="56" y="161"/>
                  </a:lnTo>
                  <a:lnTo>
                    <a:pt x="52" y="156"/>
                  </a:lnTo>
                  <a:lnTo>
                    <a:pt x="47" y="144"/>
                  </a:lnTo>
                  <a:lnTo>
                    <a:pt x="33" y="142"/>
                  </a:lnTo>
                  <a:lnTo>
                    <a:pt x="30" y="135"/>
                  </a:lnTo>
                  <a:lnTo>
                    <a:pt x="35" y="128"/>
                  </a:lnTo>
                  <a:lnTo>
                    <a:pt x="38" y="121"/>
                  </a:lnTo>
                  <a:lnTo>
                    <a:pt x="33" y="116"/>
                  </a:lnTo>
                  <a:lnTo>
                    <a:pt x="38" y="102"/>
                  </a:lnTo>
                  <a:lnTo>
                    <a:pt x="30" y="90"/>
                  </a:lnTo>
                  <a:lnTo>
                    <a:pt x="38" y="87"/>
                  </a:lnTo>
                  <a:lnTo>
                    <a:pt x="38" y="78"/>
                  </a:lnTo>
                  <a:lnTo>
                    <a:pt x="40" y="73"/>
                  </a:lnTo>
                  <a:lnTo>
                    <a:pt x="40" y="57"/>
                  </a:lnTo>
                  <a:lnTo>
                    <a:pt x="49" y="52"/>
                  </a:lnTo>
                  <a:lnTo>
                    <a:pt x="45" y="40"/>
                  </a:lnTo>
                  <a:lnTo>
                    <a:pt x="35" y="40"/>
                  </a:lnTo>
                  <a:lnTo>
                    <a:pt x="33" y="42"/>
                  </a:lnTo>
                  <a:lnTo>
                    <a:pt x="23" y="42"/>
                  </a:lnTo>
                  <a:lnTo>
                    <a:pt x="19" y="33"/>
                  </a:lnTo>
                  <a:lnTo>
                    <a:pt x="12" y="35"/>
                  </a:lnTo>
                  <a:lnTo>
                    <a:pt x="7" y="40"/>
                  </a:lnTo>
                  <a:lnTo>
                    <a:pt x="7" y="26"/>
                  </a:lnTo>
                  <a:lnTo>
                    <a:pt x="0" y="16"/>
                  </a:lnTo>
                  <a:lnTo>
                    <a:pt x="23"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2" name="Google Shape;752;p21"/>
            <p:cNvSpPr/>
            <p:nvPr/>
          </p:nvSpPr>
          <p:spPr>
            <a:xfrm>
              <a:off x="5040621" y="1872420"/>
              <a:ext cx="132939" cy="114192"/>
            </a:xfrm>
            <a:custGeom>
              <a:avLst/>
              <a:gdLst/>
              <a:ahLst/>
              <a:cxnLst/>
              <a:rect l="l" t="t" r="r" b="b"/>
              <a:pathLst>
                <a:path w="78" h="67" extrusionOk="0">
                  <a:moveTo>
                    <a:pt x="42" y="0"/>
                  </a:moveTo>
                  <a:lnTo>
                    <a:pt x="42" y="0"/>
                  </a:lnTo>
                  <a:lnTo>
                    <a:pt x="59" y="5"/>
                  </a:lnTo>
                  <a:lnTo>
                    <a:pt x="75" y="5"/>
                  </a:lnTo>
                  <a:lnTo>
                    <a:pt x="78" y="10"/>
                  </a:lnTo>
                  <a:lnTo>
                    <a:pt x="66" y="29"/>
                  </a:lnTo>
                  <a:lnTo>
                    <a:pt x="70" y="57"/>
                  </a:lnTo>
                  <a:lnTo>
                    <a:pt x="63" y="67"/>
                  </a:lnTo>
                  <a:lnTo>
                    <a:pt x="52" y="67"/>
                  </a:lnTo>
                  <a:lnTo>
                    <a:pt x="37" y="55"/>
                  </a:lnTo>
                  <a:lnTo>
                    <a:pt x="30" y="52"/>
                  </a:lnTo>
                  <a:lnTo>
                    <a:pt x="16" y="57"/>
                  </a:lnTo>
                  <a:lnTo>
                    <a:pt x="18" y="38"/>
                  </a:lnTo>
                  <a:lnTo>
                    <a:pt x="11" y="43"/>
                  </a:lnTo>
                  <a:lnTo>
                    <a:pt x="2" y="31"/>
                  </a:lnTo>
                  <a:lnTo>
                    <a:pt x="0" y="14"/>
                  </a:lnTo>
                  <a:lnTo>
                    <a:pt x="21" y="5"/>
                  </a:lnTo>
                  <a:lnTo>
                    <a:pt x="42"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3" name="Google Shape;753;p21"/>
            <p:cNvSpPr/>
            <p:nvPr/>
          </p:nvSpPr>
          <p:spPr>
            <a:xfrm>
              <a:off x="4967334" y="1183863"/>
              <a:ext cx="298262" cy="676627"/>
            </a:xfrm>
            <a:custGeom>
              <a:avLst/>
              <a:gdLst/>
              <a:ahLst/>
              <a:cxnLst/>
              <a:rect l="l" t="t" r="r" b="b"/>
              <a:pathLst>
                <a:path w="175" h="397" extrusionOk="0">
                  <a:moveTo>
                    <a:pt x="128" y="49"/>
                  </a:moveTo>
                  <a:lnTo>
                    <a:pt x="128" y="49"/>
                  </a:lnTo>
                  <a:lnTo>
                    <a:pt x="125" y="82"/>
                  </a:lnTo>
                  <a:lnTo>
                    <a:pt x="151" y="111"/>
                  </a:lnTo>
                  <a:lnTo>
                    <a:pt x="137" y="142"/>
                  </a:lnTo>
                  <a:lnTo>
                    <a:pt x="154" y="187"/>
                  </a:lnTo>
                  <a:lnTo>
                    <a:pt x="144" y="220"/>
                  </a:lnTo>
                  <a:lnTo>
                    <a:pt x="158" y="248"/>
                  </a:lnTo>
                  <a:lnTo>
                    <a:pt x="151" y="272"/>
                  </a:lnTo>
                  <a:lnTo>
                    <a:pt x="175" y="295"/>
                  </a:lnTo>
                  <a:lnTo>
                    <a:pt x="170" y="314"/>
                  </a:lnTo>
                  <a:lnTo>
                    <a:pt x="154" y="333"/>
                  </a:lnTo>
                  <a:lnTo>
                    <a:pt x="118" y="376"/>
                  </a:lnTo>
                  <a:lnTo>
                    <a:pt x="90" y="378"/>
                  </a:lnTo>
                  <a:lnTo>
                    <a:pt x="61" y="390"/>
                  </a:lnTo>
                  <a:lnTo>
                    <a:pt x="35" y="397"/>
                  </a:lnTo>
                  <a:lnTo>
                    <a:pt x="26" y="378"/>
                  </a:lnTo>
                  <a:lnTo>
                    <a:pt x="9" y="369"/>
                  </a:lnTo>
                  <a:lnTo>
                    <a:pt x="14" y="336"/>
                  </a:lnTo>
                  <a:lnTo>
                    <a:pt x="5" y="305"/>
                  </a:lnTo>
                  <a:lnTo>
                    <a:pt x="14" y="284"/>
                  </a:lnTo>
                  <a:lnTo>
                    <a:pt x="28" y="262"/>
                  </a:lnTo>
                  <a:lnTo>
                    <a:pt x="66" y="222"/>
                  </a:lnTo>
                  <a:lnTo>
                    <a:pt x="76" y="213"/>
                  </a:lnTo>
                  <a:lnTo>
                    <a:pt x="76" y="198"/>
                  </a:lnTo>
                  <a:lnTo>
                    <a:pt x="52" y="179"/>
                  </a:lnTo>
                  <a:lnTo>
                    <a:pt x="47" y="163"/>
                  </a:lnTo>
                  <a:lnTo>
                    <a:pt x="47" y="99"/>
                  </a:lnTo>
                  <a:lnTo>
                    <a:pt x="21" y="71"/>
                  </a:lnTo>
                  <a:lnTo>
                    <a:pt x="0" y="49"/>
                  </a:lnTo>
                  <a:lnTo>
                    <a:pt x="9" y="37"/>
                  </a:lnTo>
                  <a:lnTo>
                    <a:pt x="26" y="61"/>
                  </a:lnTo>
                  <a:lnTo>
                    <a:pt x="47" y="59"/>
                  </a:lnTo>
                  <a:lnTo>
                    <a:pt x="66" y="68"/>
                  </a:lnTo>
                  <a:lnTo>
                    <a:pt x="80" y="49"/>
                  </a:lnTo>
                  <a:lnTo>
                    <a:pt x="90" y="16"/>
                  </a:lnTo>
                  <a:lnTo>
                    <a:pt x="113" y="0"/>
                  </a:lnTo>
                  <a:lnTo>
                    <a:pt x="135" y="18"/>
                  </a:lnTo>
                  <a:lnTo>
                    <a:pt x="128" y="49"/>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4" name="Google Shape;754;p21"/>
            <p:cNvSpPr/>
            <p:nvPr/>
          </p:nvSpPr>
          <p:spPr>
            <a:xfrm>
              <a:off x="2709073" y="5552107"/>
              <a:ext cx="93740" cy="52835"/>
            </a:xfrm>
            <a:custGeom>
              <a:avLst/>
              <a:gdLst/>
              <a:ahLst/>
              <a:cxnLst/>
              <a:rect l="l" t="t" r="r" b="b"/>
              <a:pathLst>
                <a:path w="55" h="31" extrusionOk="0">
                  <a:moveTo>
                    <a:pt x="43" y="0"/>
                  </a:moveTo>
                  <a:lnTo>
                    <a:pt x="43" y="0"/>
                  </a:lnTo>
                  <a:lnTo>
                    <a:pt x="55" y="12"/>
                  </a:lnTo>
                  <a:lnTo>
                    <a:pt x="50" y="21"/>
                  </a:lnTo>
                  <a:lnTo>
                    <a:pt x="29" y="28"/>
                  </a:lnTo>
                  <a:lnTo>
                    <a:pt x="22" y="19"/>
                  </a:lnTo>
                  <a:lnTo>
                    <a:pt x="7" y="31"/>
                  </a:lnTo>
                  <a:lnTo>
                    <a:pt x="0" y="19"/>
                  </a:lnTo>
                  <a:lnTo>
                    <a:pt x="19" y="5"/>
                  </a:lnTo>
                  <a:lnTo>
                    <a:pt x="33" y="12"/>
                  </a:lnTo>
                  <a:lnTo>
                    <a:pt x="43"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5" name="Google Shape;755;p21"/>
            <p:cNvSpPr/>
            <p:nvPr/>
          </p:nvSpPr>
          <p:spPr>
            <a:xfrm>
              <a:off x="2891438" y="3760838"/>
              <a:ext cx="80105" cy="100557"/>
            </a:xfrm>
            <a:custGeom>
              <a:avLst/>
              <a:gdLst/>
              <a:ahLst/>
              <a:cxnLst/>
              <a:rect l="l" t="t" r="r" b="b"/>
              <a:pathLst>
                <a:path w="47" h="59" extrusionOk="0">
                  <a:moveTo>
                    <a:pt x="33" y="52"/>
                  </a:moveTo>
                  <a:lnTo>
                    <a:pt x="33" y="52"/>
                  </a:lnTo>
                  <a:lnTo>
                    <a:pt x="33" y="52"/>
                  </a:lnTo>
                  <a:lnTo>
                    <a:pt x="33" y="52"/>
                  </a:lnTo>
                  <a:lnTo>
                    <a:pt x="26" y="59"/>
                  </a:lnTo>
                  <a:lnTo>
                    <a:pt x="19" y="59"/>
                  </a:lnTo>
                  <a:lnTo>
                    <a:pt x="16" y="54"/>
                  </a:lnTo>
                  <a:lnTo>
                    <a:pt x="12" y="54"/>
                  </a:lnTo>
                  <a:lnTo>
                    <a:pt x="7" y="59"/>
                  </a:lnTo>
                  <a:lnTo>
                    <a:pt x="0" y="57"/>
                  </a:lnTo>
                  <a:lnTo>
                    <a:pt x="5" y="50"/>
                  </a:lnTo>
                  <a:lnTo>
                    <a:pt x="7" y="40"/>
                  </a:lnTo>
                  <a:lnTo>
                    <a:pt x="9" y="36"/>
                  </a:lnTo>
                  <a:lnTo>
                    <a:pt x="2" y="26"/>
                  </a:lnTo>
                  <a:lnTo>
                    <a:pt x="0" y="14"/>
                  </a:lnTo>
                  <a:lnTo>
                    <a:pt x="9" y="0"/>
                  </a:lnTo>
                  <a:lnTo>
                    <a:pt x="14" y="2"/>
                  </a:lnTo>
                  <a:lnTo>
                    <a:pt x="26" y="5"/>
                  </a:lnTo>
                  <a:lnTo>
                    <a:pt x="45" y="19"/>
                  </a:lnTo>
                  <a:lnTo>
                    <a:pt x="47" y="26"/>
                  </a:lnTo>
                  <a:lnTo>
                    <a:pt x="33" y="5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6" name="Google Shape;756;p21"/>
            <p:cNvSpPr/>
            <p:nvPr/>
          </p:nvSpPr>
          <p:spPr>
            <a:xfrm>
              <a:off x="4633281" y="2610402"/>
              <a:ext cx="27269" cy="61357"/>
            </a:xfrm>
            <a:custGeom>
              <a:avLst/>
              <a:gdLst/>
              <a:ahLst/>
              <a:cxnLst/>
              <a:rect l="l" t="t" r="r" b="b"/>
              <a:pathLst>
                <a:path w="16" h="36" extrusionOk="0">
                  <a:moveTo>
                    <a:pt x="16" y="19"/>
                  </a:moveTo>
                  <a:lnTo>
                    <a:pt x="16" y="19"/>
                  </a:lnTo>
                  <a:lnTo>
                    <a:pt x="9" y="36"/>
                  </a:lnTo>
                  <a:lnTo>
                    <a:pt x="2" y="31"/>
                  </a:lnTo>
                  <a:lnTo>
                    <a:pt x="0" y="17"/>
                  </a:lnTo>
                  <a:lnTo>
                    <a:pt x="2" y="10"/>
                  </a:lnTo>
                  <a:lnTo>
                    <a:pt x="14" y="0"/>
                  </a:lnTo>
                  <a:lnTo>
                    <a:pt x="16" y="19"/>
                  </a:lnTo>
                  <a:lnTo>
                    <a:pt x="16" y="19"/>
                  </a:lnTo>
                  <a:lnTo>
                    <a:pt x="16" y="1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7" name="Google Shape;757;p21"/>
            <p:cNvSpPr/>
            <p:nvPr/>
          </p:nvSpPr>
          <p:spPr>
            <a:xfrm>
              <a:off x="4188447" y="1925254"/>
              <a:ext cx="253949" cy="410749"/>
            </a:xfrm>
            <a:custGeom>
              <a:avLst/>
              <a:gdLst/>
              <a:ahLst/>
              <a:cxnLst/>
              <a:rect l="l" t="t" r="r" b="b"/>
              <a:pathLst>
                <a:path w="149" h="241" extrusionOk="0">
                  <a:moveTo>
                    <a:pt x="31" y="121"/>
                  </a:moveTo>
                  <a:lnTo>
                    <a:pt x="31" y="121"/>
                  </a:lnTo>
                  <a:lnTo>
                    <a:pt x="22" y="137"/>
                  </a:lnTo>
                  <a:lnTo>
                    <a:pt x="10" y="133"/>
                  </a:lnTo>
                  <a:lnTo>
                    <a:pt x="0" y="133"/>
                  </a:lnTo>
                  <a:lnTo>
                    <a:pt x="3" y="118"/>
                  </a:lnTo>
                  <a:lnTo>
                    <a:pt x="0" y="104"/>
                  </a:lnTo>
                  <a:lnTo>
                    <a:pt x="12" y="102"/>
                  </a:lnTo>
                  <a:lnTo>
                    <a:pt x="31" y="121"/>
                  </a:lnTo>
                  <a:close/>
                  <a:moveTo>
                    <a:pt x="74" y="0"/>
                  </a:moveTo>
                  <a:lnTo>
                    <a:pt x="74" y="0"/>
                  </a:lnTo>
                  <a:lnTo>
                    <a:pt x="57" y="33"/>
                  </a:lnTo>
                  <a:lnTo>
                    <a:pt x="74" y="28"/>
                  </a:lnTo>
                  <a:lnTo>
                    <a:pt x="90" y="28"/>
                  </a:lnTo>
                  <a:lnTo>
                    <a:pt x="86" y="54"/>
                  </a:lnTo>
                  <a:lnTo>
                    <a:pt x="71" y="81"/>
                  </a:lnTo>
                  <a:lnTo>
                    <a:pt x="88" y="81"/>
                  </a:lnTo>
                  <a:lnTo>
                    <a:pt x="105" y="118"/>
                  </a:lnTo>
                  <a:lnTo>
                    <a:pt x="116" y="121"/>
                  </a:lnTo>
                  <a:lnTo>
                    <a:pt x="126" y="154"/>
                  </a:lnTo>
                  <a:lnTo>
                    <a:pt x="131" y="163"/>
                  </a:lnTo>
                  <a:lnTo>
                    <a:pt x="149" y="168"/>
                  </a:lnTo>
                  <a:lnTo>
                    <a:pt x="147" y="185"/>
                  </a:lnTo>
                  <a:lnTo>
                    <a:pt x="140" y="194"/>
                  </a:lnTo>
                  <a:lnTo>
                    <a:pt x="145" y="206"/>
                  </a:lnTo>
                  <a:lnTo>
                    <a:pt x="131" y="220"/>
                  </a:lnTo>
                  <a:lnTo>
                    <a:pt x="109" y="220"/>
                  </a:lnTo>
                  <a:lnTo>
                    <a:pt x="83" y="227"/>
                  </a:lnTo>
                  <a:lnTo>
                    <a:pt x="74" y="223"/>
                  </a:lnTo>
                  <a:lnTo>
                    <a:pt x="64" y="234"/>
                  </a:lnTo>
                  <a:lnTo>
                    <a:pt x="48" y="230"/>
                  </a:lnTo>
                  <a:lnTo>
                    <a:pt x="38" y="241"/>
                  </a:lnTo>
                  <a:lnTo>
                    <a:pt x="29" y="237"/>
                  </a:lnTo>
                  <a:lnTo>
                    <a:pt x="52" y="208"/>
                  </a:lnTo>
                  <a:lnTo>
                    <a:pt x="67" y="204"/>
                  </a:lnTo>
                  <a:lnTo>
                    <a:pt x="43" y="199"/>
                  </a:lnTo>
                  <a:lnTo>
                    <a:pt x="36" y="189"/>
                  </a:lnTo>
                  <a:lnTo>
                    <a:pt x="55" y="180"/>
                  </a:lnTo>
                  <a:lnTo>
                    <a:pt x="45" y="166"/>
                  </a:lnTo>
                  <a:lnTo>
                    <a:pt x="48" y="149"/>
                  </a:lnTo>
                  <a:lnTo>
                    <a:pt x="71" y="152"/>
                  </a:lnTo>
                  <a:lnTo>
                    <a:pt x="76" y="135"/>
                  </a:lnTo>
                  <a:lnTo>
                    <a:pt x="64" y="118"/>
                  </a:lnTo>
                  <a:lnTo>
                    <a:pt x="43" y="114"/>
                  </a:lnTo>
                  <a:lnTo>
                    <a:pt x="41" y="107"/>
                  </a:lnTo>
                  <a:lnTo>
                    <a:pt x="45" y="92"/>
                  </a:lnTo>
                  <a:lnTo>
                    <a:pt x="41" y="85"/>
                  </a:lnTo>
                  <a:lnTo>
                    <a:pt x="31" y="99"/>
                  </a:lnTo>
                  <a:lnTo>
                    <a:pt x="31" y="71"/>
                  </a:lnTo>
                  <a:lnTo>
                    <a:pt x="22" y="57"/>
                  </a:lnTo>
                  <a:lnTo>
                    <a:pt x="29" y="26"/>
                  </a:lnTo>
                  <a:lnTo>
                    <a:pt x="41" y="0"/>
                  </a:lnTo>
                  <a:lnTo>
                    <a:pt x="55" y="2"/>
                  </a:lnTo>
                  <a:lnTo>
                    <a:pt x="74"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8" name="Google Shape;758;p21"/>
            <p:cNvSpPr/>
            <p:nvPr/>
          </p:nvSpPr>
          <p:spPr>
            <a:xfrm>
              <a:off x="3931090" y="3534159"/>
              <a:ext cx="85217" cy="25810"/>
            </a:xfrm>
            <a:custGeom>
              <a:avLst/>
              <a:gdLst/>
              <a:ahLst/>
              <a:cxnLst/>
              <a:rect l="l" t="t" r="r" b="b"/>
              <a:pathLst>
                <a:path w="113623" h="34413" extrusionOk="0">
                  <a:moveTo>
                    <a:pt x="54539" y="0"/>
                  </a:moveTo>
                  <a:lnTo>
                    <a:pt x="63629" y="0"/>
                  </a:lnTo>
                  <a:lnTo>
                    <a:pt x="81809" y="11363"/>
                  </a:lnTo>
                  <a:lnTo>
                    <a:pt x="90899" y="11363"/>
                  </a:lnTo>
                  <a:lnTo>
                    <a:pt x="102261" y="0"/>
                  </a:lnTo>
                  <a:lnTo>
                    <a:pt x="113623" y="18180"/>
                  </a:lnTo>
                  <a:lnTo>
                    <a:pt x="109835" y="19263"/>
                  </a:lnTo>
                  <a:lnTo>
                    <a:pt x="113623" y="25323"/>
                  </a:lnTo>
                  <a:lnTo>
                    <a:pt x="97716" y="29868"/>
                  </a:lnTo>
                  <a:lnTo>
                    <a:pt x="81809" y="29868"/>
                  </a:lnTo>
                  <a:lnTo>
                    <a:pt x="63629" y="25323"/>
                  </a:lnTo>
                  <a:lnTo>
                    <a:pt x="47722" y="29868"/>
                  </a:lnTo>
                  <a:lnTo>
                    <a:pt x="43177" y="29868"/>
                  </a:lnTo>
                  <a:lnTo>
                    <a:pt x="31815" y="34413"/>
                  </a:lnTo>
                  <a:lnTo>
                    <a:pt x="0" y="34413"/>
                  </a:lnTo>
                  <a:lnTo>
                    <a:pt x="2041" y="27270"/>
                  </a:lnTo>
                  <a:lnTo>
                    <a:pt x="0" y="27270"/>
                  </a:lnTo>
                  <a:lnTo>
                    <a:pt x="4545" y="11363"/>
                  </a:lnTo>
                  <a:lnTo>
                    <a:pt x="43177" y="1136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59" name="Google Shape;759;p21"/>
            <p:cNvSpPr/>
            <p:nvPr/>
          </p:nvSpPr>
          <p:spPr>
            <a:xfrm>
              <a:off x="3934499" y="3571654"/>
              <a:ext cx="85217" cy="44313"/>
            </a:xfrm>
            <a:custGeom>
              <a:avLst/>
              <a:gdLst/>
              <a:ahLst/>
              <a:cxnLst/>
              <a:rect l="l" t="t" r="r" b="b"/>
              <a:pathLst>
                <a:path w="50" h="26" extrusionOk="0">
                  <a:moveTo>
                    <a:pt x="50" y="0"/>
                  </a:moveTo>
                  <a:lnTo>
                    <a:pt x="50" y="0"/>
                  </a:lnTo>
                  <a:lnTo>
                    <a:pt x="48" y="7"/>
                  </a:lnTo>
                  <a:lnTo>
                    <a:pt x="48" y="7"/>
                  </a:lnTo>
                  <a:lnTo>
                    <a:pt x="48" y="12"/>
                  </a:lnTo>
                  <a:lnTo>
                    <a:pt x="45" y="14"/>
                  </a:lnTo>
                  <a:lnTo>
                    <a:pt x="43" y="14"/>
                  </a:lnTo>
                  <a:lnTo>
                    <a:pt x="38" y="19"/>
                  </a:lnTo>
                  <a:lnTo>
                    <a:pt x="34" y="19"/>
                  </a:lnTo>
                  <a:lnTo>
                    <a:pt x="26" y="26"/>
                  </a:lnTo>
                  <a:lnTo>
                    <a:pt x="17" y="19"/>
                  </a:lnTo>
                  <a:lnTo>
                    <a:pt x="12" y="19"/>
                  </a:lnTo>
                  <a:lnTo>
                    <a:pt x="8" y="12"/>
                  </a:lnTo>
                  <a:lnTo>
                    <a:pt x="8" y="9"/>
                  </a:lnTo>
                  <a:lnTo>
                    <a:pt x="3" y="7"/>
                  </a:lnTo>
                  <a:lnTo>
                    <a:pt x="0" y="5"/>
                  </a:lnTo>
                  <a:lnTo>
                    <a:pt x="10" y="0"/>
                  </a:lnTo>
                  <a:lnTo>
                    <a:pt x="15" y="2"/>
                  </a:lnTo>
                  <a:lnTo>
                    <a:pt x="19" y="0"/>
                  </a:lnTo>
                  <a:lnTo>
                    <a:pt x="50"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0" name="Google Shape;760;p21"/>
            <p:cNvSpPr/>
            <p:nvPr/>
          </p:nvSpPr>
          <p:spPr>
            <a:xfrm>
              <a:off x="4950290" y="2651144"/>
              <a:ext cx="182366" cy="242018"/>
            </a:xfrm>
            <a:custGeom>
              <a:avLst/>
              <a:gdLst/>
              <a:ahLst/>
              <a:cxnLst/>
              <a:rect l="l" t="t" r="r" b="b"/>
              <a:pathLst>
                <a:path w="107" h="142" extrusionOk="0">
                  <a:moveTo>
                    <a:pt x="60" y="126"/>
                  </a:moveTo>
                  <a:lnTo>
                    <a:pt x="60" y="126"/>
                  </a:lnTo>
                  <a:lnTo>
                    <a:pt x="67" y="133"/>
                  </a:lnTo>
                  <a:lnTo>
                    <a:pt x="81" y="133"/>
                  </a:lnTo>
                  <a:lnTo>
                    <a:pt x="93" y="133"/>
                  </a:lnTo>
                  <a:lnTo>
                    <a:pt x="93" y="138"/>
                  </a:lnTo>
                  <a:lnTo>
                    <a:pt x="100" y="135"/>
                  </a:lnTo>
                  <a:lnTo>
                    <a:pt x="97" y="140"/>
                  </a:lnTo>
                  <a:lnTo>
                    <a:pt x="76" y="142"/>
                  </a:lnTo>
                  <a:lnTo>
                    <a:pt x="76" y="138"/>
                  </a:lnTo>
                  <a:lnTo>
                    <a:pt x="55" y="135"/>
                  </a:lnTo>
                  <a:lnTo>
                    <a:pt x="60" y="126"/>
                  </a:lnTo>
                  <a:close/>
                  <a:moveTo>
                    <a:pt x="107" y="5"/>
                  </a:moveTo>
                  <a:lnTo>
                    <a:pt x="107" y="5"/>
                  </a:lnTo>
                  <a:lnTo>
                    <a:pt x="100" y="19"/>
                  </a:lnTo>
                  <a:lnTo>
                    <a:pt x="97" y="22"/>
                  </a:lnTo>
                  <a:lnTo>
                    <a:pt x="86" y="22"/>
                  </a:lnTo>
                  <a:lnTo>
                    <a:pt x="79" y="19"/>
                  </a:lnTo>
                  <a:lnTo>
                    <a:pt x="60" y="24"/>
                  </a:lnTo>
                  <a:lnTo>
                    <a:pt x="69" y="38"/>
                  </a:lnTo>
                  <a:lnTo>
                    <a:pt x="62" y="41"/>
                  </a:lnTo>
                  <a:lnTo>
                    <a:pt x="53" y="41"/>
                  </a:lnTo>
                  <a:lnTo>
                    <a:pt x="45" y="29"/>
                  </a:lnTo>
                  <a:lnTo>
                    <a:pt x="41" y="34"/>
                  </a:lnTo>
                  <a:lnTo>
                    <a:pt x="45" y="45"/>
                  </a:lnTo>
                  <a:lnTo>
                    <a:pt x="53" y="57"/>
                  </a:lnTo>
                  <a:lnTo>
                    <a:pt x="48" y="60"/>
                  </a:lnTo>
                  <a:lnTo>
                    <a:pt x="57" y="71"/>
                  </a:lnTo>
                  <a:lnTo>
                    <a:pt x="64" y="76"/>
                  </a:lnTo>
                  <a:lnTo>
                    <a:pt x="64" y="88"/>
                  </a:lnTo>
                  <a:lnTo>
                    <a:pt x="50" y="83"/>
                  </a:lnTo>
                  <a:lnTo>
                    <a:pt x="55" y="93"/>
                  </a:lnTo>
                  <a:lnTo>
                    <a:pt x="43" y="95"/>
                  </a:lnTo>
                  <a:lnTo>
                    <a:pt x="50" y="112"/>
                  </a:lnTo>
                  <a:lnTo>
                    <a:pt x="38" y="114"/>
                  </a:lnTo>
                  <a:lnTo>
                    <a:pt x="26" y="105"/>
                  </a:lnTo>
                  <a:lnTo>
                    <a:pt x="19" y="88"/>
                  </a:lnTo>
                  <a:lnTo>
                    <a:pt x="17" y="74"/>
                  </a:lnTo>
                  <a:lnTo>
                    <a:pt x="12" y="64"/>
                  </a:lnTo>
                  <a:lnTo>
                    <a:pt x="3" y="53"/>
                  </a:lnTo>
                  <a:lnTo>
                    <a:pt x="0" y="48"/>
                  </a:lnTo>
                  <a:lnTo>
                    <a:pt x="10" y="38"/>
                  </a:lnTo>
                  <a:lnTo>
                    <a:pt x="10" y="31"/>
                  </a:lnTo>
                  <a:lnTo>
                    <a:pt x="15" y="27"/>
                  </a:lnTo>
                  <a:lnTo>
                    <a:pt x="15" y="22"/>
                  </a:lnTo>
                  <a:lnTo>
                    <a:pt x="26" y="19"/>
                  </a:lnTo>
                  <a:lnTo>
                    <a:pt x="34" y="15"/>
                  </a:lnTo>
                  <a:lnTo>
                    <a:pt x="41" y="15"/>
                  </a:lnTo>
                  <a:lnTo>
                    <a:pt x="43" y="12"/>
                  </a:lnTo>
                  <a:lnTo>
                    <a:pt x="48" y="12"/>
                  </a:lnTo>
                  <a:lnTo>
                    <a:pt x="60" y="12"/>
                  </a:lnTo>
                  <a:lnTo>
                    <a:pt x="71" y="5"/>
                  </a:lnTo>
                  <a:lnTo>
                    <a:pt x="83" y="15"/>
                  </a:lnTo>
                  <a:lnTo>
                    <a:pt x="97" y="12"/>
                  </a:lnTo>
                  <a:lnTo>
                    <a:pt x="97" y="0"/>
                  </a:lnTo>
                  <a:lnTo>
                    <a:pt x="107" y="5"/>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1" name="Google Shape;761;p21"/>
            <p:cNvSpPr/>
            <p:nvPr/>
          </p:nvSpPr>
          <p:spPr>
            <a:xfrm>
              <a:off x="2375021" y="-621042"/>
              <a:ext cx="1685600" cy="2469600"/>
            </a:xfrm>
            <a:custGeom>
              <a:avLst/>
              <a:gdLst/>
              <a:ahLst/>
              <a:cxnLst/>
              <a:rect l="l" t="t" r="r" b="b"/>
              <a:pathLst>
                <a:path w="989" h="1449" extrusionOk="0">
                  <a:moveTo>
                    <a:pt x="747" y="19"/>
                  </a:moveTo>
                  <a:lnTo>
                    <a:pt x="747" y="19"/>
                  </a:lnTo>
                  <a:lnTo>
                    <a:pt x="849" y="126"/>
                  </a:lnTo>
                  <a:lnTo>
                    <a:pt x="818" y="173"/>
                  </a:lnTo>
                  <a:lnTo>
                    <a:pt x="757" y="178"/>
                  </a:lnTo>
                  <a:lnTo>
                    <a:pt x="669" y="190"/>
                  </a:lnTo>
                  <a:lnTo>
                    <a:pt x="677" y="211"/>
                  </a:lnTo>
                  <a:lnTo>
                    <a:pt x="736" y="199"/>
                  </a:lnTo>
                  <a:lnTo>
                    <a:pt x="783" y="237"/>
                  </a:lnTo>
                  <a:lnTo>
                    <a:pt x="814" y="204"/>
                  </a:lnTo>
                  <a:lnTo>
                    <a:pt x="828" y="244"/>
                  </a:lnTo>
                  <a:lnTo>
                    <a:pt x="811" y="308"/>
                  </a:lnTo>
                  <a:lnTo>
                    <a:pt x="852" y="268"/>
                  </a:lnTo>
                  <a:lnTo>
                    <a:pt x="930" y="225"/>
                  </a:lnTo>
                  <a:lnTo>
                    <a:pt x="979" y="247"/>
                  </a:lnTo>
                  <a:lnTo>
                    <a:pt x="989" y="292"/>
                  </a:lnTo>
                  <a:lnTo>
                    <a:pt x="923" y="365"/>
                  </a:lnTo>
                  <a:lnTo>
                    <a:pt x="913" y="386"/>
                  </a:lnTo>
                  <a:lnTo>
                    <a:pt x="861" y="403"/>
                  </a:lnTo>
                  <a:lnTo>
                    <a:pt x="899" y="408"/>
                  </a:lnTo>
                  <a:lnTo>
                    <a:pt x="880" y="474"/>
                  </a:lnTo>
                  <a:lnTo>
                    <a:pt x="866" y="528"/>
                  </a:lnTo>
                  <a:lnTo>
                    <a:pt x="868" y="616"/>
                  </a:lnTo>
                  <a:lnTo>
                    <a:pt x="887" y="666"/>
                  </a:lnTo>
                  <a:lnTo>
                    <a:pt x="861" y="668"/>
                  </a:lnTo>
                  <a:lnTo>
                    <a:pt x="835" y="689"/>
                  </a:lnTo>
                  <a:lnTo>
                    <a:pt x="863" y="727"/>
                  </a:lnTo>
                  <a:lnTo>
                    <a:pt x="868" y="782"/>
                  </a:lnTo>
                  <a:lnTo>
                    <a:pt x="852" y="786"/>
                  </a:lnTo>
                  <a:lnTo>
                    <a:pt x="873" y="841"/>
                  </a:lnTo>
                  <a:lnTo>
                    <a:pt x="835" y="843"/>
                  </a:lnTo>
                  <a:lnTo>
                    <a:pt x="856" y="869"/>
                  </a:lnTo>
                  <a:lnTo>
                    <a:pt x="849" y="888"/>
                  </a:lnTo>
                  <a:lnTo>
                    <a:pt x="828" y="895"/>
                  </a:lnTo>
                  <a:lnTo>
                    <a:pt x="804" y="895"/>
                  </a:lnTo>
                  <a:lnTo>
                    <a:pt x="826" y="933"/>
                  </a:lnTo>
                  <a:lnTo>
                    <a:pt x="826" y="957"/>
                  </a:lnTo>
                  <a:lnTo>
                    <a:pt x="792" y="935"/>
                  </a:lnTo>
                  <a:lnTo>
                    <a:pt x="785" y="950"/>
                  </a:lnTo>
                  <a:lnTo>
                    <a:pt x="807" y="964"/>
                  </a:lnTo>
                  <a:lnTo>
                    <a:pt x="828" y="995"/>
                  </a:lnTo>
                  <a:lnTo>
                    <a:pt x="835" y="1035"/>
                  </a:lnTo>
                  <a:lnTo>
                    <a:pt x="804" y="1044"/>
                  </a:lnTo>
                  <a:lnTo>
                    <a:pt x="792" y="1025"/>
                  </a:lnTo>
                  <a:lnTo>
                    <a:pt x="773" y="997"/>
                  </a:lnTo>
                  <a:lnTo>
                    <a:pt x="778" y="1030"/>
                  </a:lnTo>
                  <a:lnTo>
                    <a:pt x="759" y="1056"/>
                  </a:lnTo>
                  <a:lnTo>
                    <a:pt x="802" y="1059"/>
                  </a:lnTo>
                  <a:lnTo>
                    <a:pt x="823" y="1061"/>
                  </a:lnTo>
                  <a:lnTo>
                    <a:pt x="781" y="1101"/>
                  </a:lnTo>
                  <a:lnTo>
                    <a:pt x="736" y="1137"/>
                  </a:lnTo>
                  <a:lnTo>
                    <a:pt x="688" y="1151"/>
                  </a:lnTo>
                  <a:lnTo>
                    <a:pt x="672" y="1151"/>
                  </a:lnTo>
                  <a:lnTo>
                    <a:pt x="655" y="1167"/>
                  </a:lnTo>
                  <a:lnTo>
                    <a:pt x="632" y="1210"/>
                  </a:lnTo>
                  <a:lnTo>
                    <a:pt x="598" y="1238"/>
                  </a:lnTo>
                  <a:lnTo>
                    <a:pt x="587" y="1241"/>
                  </a:lnTo>
                  <a:lnTo>
                    <a:pt x="565" y="1250"/>
                  </a:lnTo>
                  <a:lnTo>
                    <a:pt x="542" y="1260"/>
                  </a:lnTo>
                  <a:lnTo>
                    <a:pt x="528" y="1283"/>
                  </a:lnTo>
                  <a:lnTo>
                    <a:pt x="528" y="1309"/>
                  </a:lnTo>
                  <a:lnTo>
                    <a:pt x="518" y="1333"/>
                  </a:lnTo>
                  <a:lnTo>
                    <a:pt x="492" y="1362"/>
                  </a:lnTo>
                  <a:lnTo>
                    <a:pt x="499" y="1388"/>
                  </a:lnTo>
                  <a:lnTo>
                    <a:pt x="492" y="1416"/>
                  </a:lnTo>
                  <a:lnTo>
                    <a:pt x="485" y="1449"/>
                  </a:lnTo>
                  <a:lnTo>
                    <a:pt x="461" y="1449"/>
                  </a:lnTo>
                  <a:lnTo>
                    <a:pt x="438" y="1423"/>
                  </a:lnTo>
                  <a:lnTo>
                    <a:pt x="405" y="1423"/>
                  </a:lnTo>
                  <a:lnTo>
                    <a:pt x="388" y="1404"/>
                  </a:lnTo>
                  <a:lnTo>
                    <a:pt x="378" y="1373"/>
                  </a:lnTo>
                  <a:lnTo>
                    <a:pt x="350" y="1328"/>
                  </a:lnTo>
                  <a:lnTo>
                    <a:pt x="343" y="1305"/>
                  </a:lnTo>
                  <a:lnTo>
                    <a:pt x="341" y="1272"/>
                  </a:lnTo>
                  <a:lnTo>
                    <a:pt x="317" y="1234"/>
                  </a:lnTo>
                  <a:lnTo>
                    <a:pt x="324" y="1205"/>
                  </a:lnTo>
                  <a:lnTo>
                    <a:pt x="312" y="1189"/>
                  </a:lnTo>
                  <a:lnTo>
                    <a:pt x="329" y="1141"/>
                  </a:lnTo>
                  <a:lnTo>
                    <a:pt x="352" y="1125"/>
                  </a:lnTo>
                  <a:lnTo>
                    <a:pt x="360" y="1106"/>
                  </a:lnTo>
                  <a:lnTo>
                    <a:pt x="362" y="1070"/>
                  </a:lnTo>
                  <a:lnTo>
                    <a:pt x="343" y="1085"/>
                  </a:lnTo>
                  <a:lnTo>
                    <a:pt x="336" y="1092"/>
                  </a:lnTo>
                  <a:lnTo>
                    <a:pt x="322" y="1099"/>
                  </a:lnTo>
                  <a:lnTo>
                    <a:pt x="300" y="1085"/>
                  </a:lnTo>
                  <a:lnTo>
                    <a:pt x="300" y="1051"/>
                  </a:lnTo>
                  <a:lnTo>
                    <a:pt x="305" y="1028"/>
                  </a:lnTo>
                  <a:lnTo>
                    <a:pt x="322" y="1025"/>
                  </a:lnTo>
                  <a:lnTo>
                    <a:pt x="355" y="1040"/>
                  </a:lnTo>
                  <a:lnTo>
                    <a:pt x="326" y="1006"/>
                  </a:lnTo>
                  <a:lnTo>
                    <a:pt x="312" y="990"/>
                  </a:lnTo>
                  <a:lnTo>
                    <a:pt x="296" y="997"/>
                  </a:lnTo>
                  <a:lnTo>
                    <a:pt x="282" y="985"/>
                  </a:lnTo>
                  <a:lnTo>
                    <a:pt x="300" y="935"/>
                  </a:lnTo>
                  <a:lnTo>
                    <a:pt x="291" y="917"/>
                  </a:lnTo>
                  <a:lnTo>
                    <a:pt x="277" y="876"/>
                  </a:lnTo>
                  <a:lnTo>
                    <a:pt x="258" y="815"/>
                  </a:lnTo>
                  <a:lnTo>
                    <a:pt x="237" y="791"/>
                  </a:lnTo>
                  <a:lnTo>
                    <a:pt x="237" y="763"/>
                  </a:lnTo>
                  <a:lnTo>
                    <a:pt x="194" y="725"/>
                  </a:lnTo>
                  <a:lnTo>
                    <a:pt x="161" y="720"/>
                  </a:lnTo>
                  <a:lnTo>
                    <a:pt x="116" y="722"/>
                  </a:lnTo>
                  <a:lnTo>
                    <a:pt x="78" y="730"/>
                  </a:lnTo>
                  <a:lnTo>
                    <a:pt x="59" y="706"/>
                  </a:lnTo>
                  <a:lnTo>
                    <a:pt x="31" y="663"/>
                  </a:lnTo>
                  <a:lnTo>
                    <a:pt x="73" y="640"/>
                  </a:lnTo>
                  <a:lnTo>
                    <a:pt x="104" y="635"/>
                  </a:lnTo>
                  <a:lnTo>
                    <a:pt x="36" y="616"/>
                  </a:lnTo>
                  <a:lnTo>
                    <a:pt x="0" y="585"/>
                  </a:lnTo>
                  <a:lnTo>
                    <a:pt x="2" y="554"/>
                  </a:lnTo>
                  <a:lnTo>
                    <a:pt x="64" y="516"/>
                  </a:lnTo>
                  <a:lnTo>
                    <a:pt x="123" y="474"/>
                  </a:lnTo>
                  <a:lnTo>
                    <a:pt x="128" y="443"/>
                  </a:lnTo>
                  <a:lnTo>
                    <a:pt x="85" y="410"/>
                  </a:lnTo>
                  <a:lnTo>
                    <a:pt x="99" y="372"/>
                  </a:lnTo>
                  <a:lnTo>
                    <a:pt x="154" y="301"/>
                  </a:lnTo>
                  <a:lnTo>
                    <a:pt x="177" y="289"/>
                  </a:lnTo>
                  <a:lnTo>
                    <a:pt x="170" y="240"/>
                  </a:lnTo>
                  <a:lnTo>
                    <a:pt x="211" y="209"/>
                  </a:lnTo>
                  <a:lnTo>
                    <a:pt x="260" y="192"/>
                  </a:lnTo>
                  <a:lnTo>
                    <a:pt x="310" y="190"/>
                  </a:lnTo>
                  <a:lnTo>
                    <a:pt x="329" y="228"/>
                  </a:lnTo>
                  <a:lnTo>
                    <a:pt x="371" y="161"/>
                  </a:lnTo>
                  <a:lnTo>
                    <a:pt x="409" y="206"/>
                  </a:lnTo>
                  <a:lnTo>
                    <a:pt x="433" y="216"/>
                  </a:lnTo>
                  <a:lnTo>
                    <a:pt x="466" y="251"/>
                  </a:lnTo>
                  <a:lnTo>
                    <a:pt x="426" y="190"/>
                  </a:lnTo>
                  <a:lnTo>
                    <a:pt x="428" y="138"/>
                  </a:lnTo>
                  <a:lnTo>
                    <a:pt x="483" y="60"/>
                  </a:lnTo>
                  <a:lnTo>
                    <a:pt x="539" y="67"/>
                  </a:lnTo>
                  <a:lnTo>
                    <a:pt x="561" y="15"/>
                  </a:lnTo>
                  <a:lnTo>
                    <a:pt x="617" y="0"/>
                  </a:lnTo>
                  <a:lnTo>
                    <a:pt x="747" y="19"/>
                  </a:lnTo>
                  <a:lnTo>
                    <a:pt x="747" y="19"/>
                  </a:lnTo>
                  <a:lnTo>
                    <a:pt x="747" y="1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2" name="Google Shape;762;p21"/>
            <p:cNvSpPr/>
            <p:nvPr/>
          </p:nvSpPr>
          <p:spPr>
            <a:xfrm>
              <a:off x="1851786" y="3421672"/>
              <a:ext cx="112487" cy="117601"/>
            </a:xfrm>
            <a:custGeom>
              <a:avLst/>
              <a:gdLst/>
              <a:ahLst/>
              <a:cxnLst/>
              <a:rect l="l" t="t" r="r" b="b"/>
              <a:pathLst>
                <a:path w="66" h="69" extrusionOk="0">
                  <a:moveTo>
                    <a:pt x="49" y="14"/>
                  </a:moveTo>
                  <a:lnTo>
                    <a:pt x="49" y="14"/>
                  </a:lnTo>
                  <a:lnTo>
                    <a:pt x="49" y="33"/>
                  </a:lnTo>
                  <a:lnTo>
                    <a:pt x="54" y="33"/>
                  </a:lnTo>
                  <a:lnTo>
                    <a:pt x="59" y="36"/>
                  </a:lnTo>
                  <a:lnTo>
                    <a:pt x="61" y="33"/>
                  </a:lnTo>
                  <a:lnTo>
                    <a:pt x="66" y="36"/>
                  </a:lnTo>
                  <a:lnTo>
                    <a:pt x="56" y="43"/>
                  </a:lnTo>
                  <a:lnTo>
                    <a:pt x="49" y="48"/>
                  </a:lnTo>
                  <a:lnTo>
                    <a:pt x="49" y="50"/>
                  </a:lnTo>
                  <a:lnTo>
                    <a:pt x="52" y="52"/>
                  </a:lnTo>
                  <a:lnTo>
                    <a:pt x="47" y="57"/>
                  </a:lnTo>
                  <a:lnTo>
                    <a:pt x="42" y="59"/>
                  </a:lnTo>
                  <a:lnTo>
                    <a:pt x="44" y="59"/>
                  </a:lnTo>
                  <a:lnTo>
                    <a:pt x="40" y="62"/>
                  </a:lnTo>
                  <a:lnTo>
                    <a:pt x="35" y="66"/>
                  </a:lnTo>
                  <a:lnTo>
                    <a:pt x="35" y="69"/>
                  </a:lnTo>
                  <a:lnTo>
                    <a:pt x="26" y="66"/>
                  </a:lnTo>
                  <a:lnTo>
                    <a:pt x="16" y="64"/>
                  </a:lnTo>
                  <a:lnTo>
                    <a:pt x="9" y="62"/>
                  </a:lnTo>
                  <a:lnTo>
                    <a:pt x="0" y="55"/>
                  </a:lnTo>
                  <a:lnTo>
                    <a:pt x="0" y="50"/>
                  </a:lnTo>
                  <a:lnTo>
                    <a:pt x="2" y="48"/>
                  </a:lnTo>
                  <a:lnTo>
                    <a:pt x="0" y="43"/>
                  </a:lnTo>
                  <a:lnTo>
                    <a:pt x="7" y="31"/>
                  </a:lnTo>
                  <a:lnTo>
                    <a:pt x="28" y="31"/>
                  </a:lnTo>
                  <a:lnTo>
                    <a:pt x="28" y="24"/>
                  </a:lnTo>
                  <a:lnTo>
                    <a:pt x="26" y="24"/>
                  </a:lnTo>
                  <a:lnTo>
                    <a:pt x="23" y="19"/>
                  </a:lnTo>
                  <a:lnTo>
                    <a:pt x="18" y="17"/>
                  </a:lnTo>
                  <a:lnTo>
                    <a:pt x="11" y="10"/>
                  </a:lnTo>
                  <a:lnTo>
                    <a:pt x="18" y="10"/>
                  </a:lnTo>
                  <a:lnTo>
                    <a:pt x="18" y="0"/>
                  </a:lnTo>
                  <a:lnTo>
                    <a:pt x="35" y="0"/>
                  </a:lnTo>
                  <a:lnTo>
                    <a:pt x="52" y="0"/>
                  </a:lnTo>
                  <a:lnTo>
                    <a:pt x="49" y="14"/>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3" name="Google Shape;763;p21"/>
            <p:cNvSpPr/>
            <p:nvPr/>
          </p:nvSpPr>
          <p:spPr>
            <a:xfrm>
              <a:off x="2702256" y="3687550"/>
              <a:ext cx="136348" cy="197705"/>
            </a:xfrm>
            <a:custGeom>
              <a:avLst/>
              <a:gdLst/>
              <a:ahLst/>
              <a:cxnLst/>
              <a:rect l="l" t="t" r="r" b="b"/>
              <a:pathLst>
                <a:path w="80" h="116" extrusionOk="0">
                  <a:moveTo>
                    <a:pt x="68" y="41"/>
                  </a:moveTo>
                  <a:lnTo>
                    <a:pt x="68" y="41"/>
                  </a:lnTo>
                  <a:lnTo>
                    <a:pt x="66" y="55"/>
                  </a:lnTo>
                  <a:lnTo>
                    <a:pt x="56" y="60"/>
                  </a:lnTo>
                  <a:lnTo>
                    <a:pt x="59" y="62"/>
                  </a:lnTo>
                  <a:lnTo>
                    <a:pt x="54" y="71"/>
                  </a:lnTo>
                  <a:lnTo>
                    <a:pt x="61" y="83"/>
                  </a:lnTo>
                  <a:lnTo>
                    <a:pt x="66" y="83"/>
                  </a:lnTo>
                  <a:lnTo>
                    <a:pt x="68" y="93"/>
                  </a:lnTo>
                  <a:lnTo>
                    <a:pt x="80" y="107"/>
                  </a:lnTo>
                  <a:lnTo>
                    <a:pt x="75" y="107"/>
                  </a:lnTo>
                  <a:lnTo>
                    <a:pt x="66" y="105"/>
                  </a:lnTo>
                  <a:lnTo>
                    <a:pt x="61" y="109"/>
                  </a:lnTo>
                  <a:lnTo>
                    <a:pt x="54" y="112"/>
                  </a:lnTo>
                  <a:lnTo>
                    <a:pt x="49" y="114"/>
                  </a:lnTo>
                  <a:lnTo>
                    <a:pt x="47" y="116"/>
                  </a:lnTo>
                  <a:lnTo>
                    <a:pt x="37" y="116"/>
                  </a:lnTo>
                  <a:lnTo>
                    <a:pt x="28" y="107"/>
                  </a:lnTo>
                  <a:lnTo>
                    <a:pt x="26" y="100"/>
                  </a:lnTo>
                  <a:lnTo>
                    <a:pt x="23" y="93"/>
                  </a:lnTo>
                  <a:lnTo>
                    <a:pt x="26" y="79"/>
                  </a:lnTo>
                  <a:lnTo>
                    <a:pt x="30" y="71"/>
                  </a:lnTo>
                  <a:lnTo>
                    <a:pt x="26" y="67"/>
                  </a:lnTo>
                  <a:lnTo>
                    <a:pt x="21" y="62"/>
                  </a:lnTo>
                  <a:lnTo>
                    <a:pt x="23" y="55"/>
                  </a:lnTo>
                  <a:lnTo>
                    <a:pt x="19" y="52"/>
                  </a:lnTo>
                  <a:lnTo>
                    <a:pt x="11" y="52"/>
                  </a:lnTo>
                  <a:lnTo>
                    <a:pt x="0" y="41"/>
                  </a:lnTo>
                  <a:lnTo>
                    <a:pt x="4" y="36"/>
                  </a:lnTo>
                  <a:lnTo>
                    <a:pt x="4" y="29"/>
                  </a:lnTo>
                  <a:lnTo>
                    <a:pt x="14" y="26"/>
                  </a:lnTo>
                  <a:lnTo>
                    <a:pt x="16" y="22"/>
                  </a:lnTo>
                  <a:lnTo>
                    <a:pt x="11" y="17"/>
                  </a:lnTo>
                  <a:lnTo>
                    <a:pt x="14" y="10"/>
                  </a:lnTo>
                  <a:lnTo>
                    <a:pt x="26" y="0"/>
                  </a:lnTo>
                  <a:lnTo>
                    <a:pt x="37" y="8"/>
                  </a:lnTo>
                  <a:lnTo>
                    <a:pt x="47" y="17"/>
                  </a:lnTo>
                  <a:lnTo>
                    <a:pt x="47" y="26"/>
                  </a:lnTo>
                  <a:lnTo>
                    <a:pt x="54" y="26"/>
                  </a:lnTo>
                  <a:lnTo>
                    <a:pt x="61" y="34"/>
                  </a:lnTo>
                  <a:lnTo>
                    <a:pt x="68" y="41"/>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4" name="Google Shape;764;p21"/>
            <p:cNvSpPr/>
            <p:nvPr/>
          </p:nvSpPr>
          <p:spPr>
            <a:xfrm>
              <a:off x="1931891" y="3474507"/>
              <a:ext cx="168731" cy="85217"/>
            </a:xfrm>
            <a:custGeom>
              <a:avLst/>
              <a:gdLst/>
              <a:ahLst/>
              <a:cxnLst/>
              <a:rect l="l" t="t" r="r" b="b"/>
              <a:pathLst>
                <a:path w="99" h="50" extrusionOk="0">
                  <a:moveTo>
                    <a:pt x="59" y="2"/>
                  </a:moveTo>
                  <a:lnTo>
                    <a:pt x="59" y="2"/>
                  </a:lnTo>
                  <a:lnTo>
                    <a:pt x="64" y="2"/>
                  </a:lnTo>
                  <a:lnTo>
                    <a:pt x="66" y="2"/>
                  </a:lnTo>
                  <a:lnTo>
                    <a:pt x="71" y="0"/>
                  </a:lnTo>
                  <a:lnTo>
                    <a:pt x="78" y="2"/>
                  </a:lnTo>
                  <a:lnTo>
                    <a:pt x="80" y="2"/>
                  </a:lnTo>
                  <a:lnTo>
                    <a:pt x="85" y="7"/>
                  </a:lnTo>
                  <a:lnTo>
                    <a:pt x="90" y="9"/>
                  </a:lnTo>
                  <a:lnTo>
                    <a:pt x="97" y="12"/>
                  </a:lnTo>
                  <a:lnTo>
                    <a:pt x="99" y="17"/>
                  </a:lnTo>
                  <a:lnTo>
                    <a:pt x="94" y="17"/>
                  </a:lnTo>
                  <a:lnTo>
                    <a:pt x="92" y="19"/>
                  </a:lnTo>
                  <a:lnTo>
                    <a:pt x="85" y="21"/>
                  </a:lnTo>
                  <a:lnTo>
                    <a:pt x="83" y="21"/>
                  </a:lnTo>
                  <a:lnTo>
                    <a:pt x="78" y="24"/>
                  </a:lnTo>
                  <a:lnTo>
                    <a:pt x="76" y="21"/>
                  </a:lnTo>
                  <a:lnTo>
                    <a:pt x="73" y="19"/>
                  </a:lnTo>
                  <a:lnTo>
                    <a:pt x="71" y="21"/>
                  </a:lnTo>
                  <a:lnTo>
                    <a:pt x="68" y="24"/>
                  </a:lnTo>
                  <a:lnTo>
                    <a:pt x="68" y="24"/>
                  </a:lnTo>
                  <a:lnTo>
                    <a:pt x="68" y="28"/>
                  </a:lnTo>
                  <a:lnTo>
                    <a:pt x="61" y="33"/>
                  </a:lnTo>
                  <a:lnTo>
                    <a:pt x="59" y="35"/>
                  </a:lnTo>
                  <a:lnTo>
                    <a:pt x="57" y="38"/>
                  </a:lnTo>
                  <a:lnTo>
                    <a:pt x="52" y="33"/>
                  </a:lnTo>
                  <a:lnTo>
                    <a:pt x="50" y="38"/>
                  </a:lnTo>
                  <a:lnTo>
                    <a:pt x="45" y="38"/>
                  </a:lnTo>
                  <a:lnTo>
                    <a:pt x="42" y="38"/>
                  </a:lnTo>
                  <a:lnTo>
                    <a:pt x="42" y="45"/>
                  </a:lnTo>
                  <a:lnTo>
                    <a:pt x="40" y="45"/>
                  </a:lnTo>
                  <a:lnTo>
                    <a:pt x="38" y="50"/>
                  </a:lnTo>
                  <a:lnTo>
                    <a:pt x="33" y="50"/>
                  </a:lnTo>
                  <a:lnTo>
                    <a:pt x="31" y="45"/>
                  </a:lnTo>
                  <a:lnTo>
                    <a:pt x="24" y="45"/>
                  </a:lnTo>
                  <a:lnTo>
                    <a:pt x="26" y="38"/>
                  </a:lnTo>
                  <a:lnTo>
                    <a:pt x="24" y="35"/>
                  </a:lnTo>
                  <a:lnTo>
                    <a:pt x="19" y="35"/>
                  </a:lnTo>
                  <a:lnTo>
                    <a:pt x="12" y="38"/>
                  </a:lnTo>
                  <a:lnTo>
                    <a:pt x="12" y="35"/>
                  </a:lnTo>
                  <a:lnTo>
                    <a:pt x="7" y="31"/>
                  </a:lnTo>
                  <a:lnTo>
                    <a:pt x="5" y="28"/>
                  </a:lnTo>
                  <a:lnTo>
                    <a:pt x="0" y="26"/>
                  </a:lnTo>
                  <a:lnTo>
                    <a:pt x="2" y="21"/>
                  </a:lnTo>
                  <a:lnTo>
                    <a:pt x="2" y="19"/>
                  </a:lnTo>
                  <a:lnTo>
                    <a:pt x="2" y="17"/>
                  </a:lnTo>
                  <a:lnTo>
                    <a:pt x="9" y="12"/>
                  </a:lnTo>
                  <a:lnTo>
                    <a:pt x="16" y="5"/>
                  </a:lnTo>
                  <a:lnTo>
                    <a:pt x="19" y="5"/>
                  </a:lnTo>
                  <a:lnTo>
                    <a:pt x="24" y="2"/>
                  </a:lnTo>
                  <a:lnTo>
                    <a:pt x="28" y="2"/>
                  </a:lnTo>
                  <a:lnTo>
                    <a:pt x="28" y="5"/>
                  </a:lnTo>
                  <a:lnTo>
                    <a:pt x="31" y="2"/>
                  </a:lnTo>
                  <a:lnTo>
                    <a:pt x="40" y="5"/>
                  </a:lnTo>
                  <a:lnTo>
                    <a:pt x="47" y="5"/>
                  </a:lnTo>
                  <a:lnTo>
                    <a:pt x="52" y="2"/>
                  </a:lnTo>
                  <a:lnTo>
                    <a:pt x="54" y="0"/>
                  </a:lnTo>
                  <a:lnTo>
                    <a:pt x="59" y="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5" name="Google Shape;765;p21"/>
            <p:cNvSpPr/>
            <p:nvPr/>
          </p:nvSpPr>
          <p:spPr>
            <a:xfrm>
              <a:off x="4773038" y="2477463"/>
              <a:ext cx="158505" cy="153392"/>
            </a:xfrm>
            <a:custGeom>
              <a:avLst/>
              <a:gdLst/>
              <a:ahLst/>
              <a:cxnLst/>
              <a:rect l="l" t="t" r="r" b="b"/>
              <a:pathLst>
                <a:path w="93" h="90" extrusionOk="0">
                  <a:moveTo>
                    <a:pt x="64" y="12"/>
                  </a:moveTo>
                  <a:lnTo>
                    <a:pt x="64" y="12"/>
                  </a:lnTo>
                  <a:lnTo>
                    <a:pt x="78" y="17"/>
                  </a:lnTo>
                  <a:lnTo>
                    <a:pt x="83" y="15"/>
                  </a:lnTo>
                  <a:lnTo>
                    <a:pt x="88" y="24"/>
                  </a:lnTo>
                  <a:lnTo>
                    <a:pt x="93" y="29"/>
                  </a:lnTo>
                  <a:lnTo>
                    <a:pt x="86" y="38"/>
                  </a:lnTo>
                  <a:lnTo>
                    <a:pt x="81" y="33"/>
                  </a:lnTo>
                  <a:lnTo>
                    <a:pt x="69" y="33"/>
                  </a:lnTo>
                  <a:lnTo>
                    <a:pt x="55" y="29"/>
                  </a:lnTo>
                  <a:lnTo>
                    <a:pt x="48" y="29"/>
                  </a:lnTo>
                  <a:lnTo>
                    <a:pt x="43" y="33"/>
                  </a:lnTo>
                  <a:lnTo>
                    <a:pt x="38" y="29"/>
                  </a:lnTo>
                  <a:lnTo>
                    <a:pt x="34" y="38"/>
                  </a:lnTo>
                  <a:lnTo>
                    <a:pt x="43" y="50"/>
                  </a:lnTo>
                  <a:lnTo>
                    <a:pt x="45" y="57"/>
                  </a:lnTo>
                  <a:lnTo>
                    <a:pt x="52" y="64"/>
                  </a:lnTo>
                  <a:lnTo>
                    <a:pt x="60" y="69"/>
                  </a:lnTo>
                  <a:lnTo>
                    <a:pt x="64" y="78"/>
                  </a:lnTo>
                  <a:lnTo>
                    <a:pt x="81" y="86"/>
                  </a:lnTo>
                  <a:lnTo>
                    <a:pt x="78" y="90"/>
                  </a:lnTo>
                  <a:lnTo>
                    <a:pt x="62" y="83"/>
                  </a:lnTo>
                  <a:lnTo>
                    <a:pt x="52" y="74"/>
                  </a:lnTo>
                  <a:lnTo>
                    <a:pt x="38" y="69"/>
                  </a:lnTo>
                  <a:lnTo>
                    <a:pt x="24" y="52"/>
                  </a:lnTo>
                  <a:lnTo>
                    <a:pt x="29" y="50"/>
                  </a:lnTo>
                  <a:lnTo>
                    <a:pt x="19" y="41"/>
                  </a:lnTo>
                  <a:lnTo>
                    <a:pt x="19" y="33"/>
                  </a:lnTo>
                  <a:lnTo>
                    <a:pt x="10" y="29"/>
                  </a:lnTo>
                  <a:lnTo>
                    <a:pt x="5" y="41"/>
                  </a:lnTo>
                  <a:lnTo>
                    <a:pt x="0" y="31"/>
                  </a:lnTo>
                  <a:lnTo>
                    <a:pt x="0" y="24"/>
                  </a:lnTo>
                  <a:lnTo>
                    <a:pt x="0" y="24"/>
                  </a:lnTo>
                  <a:lnTo>
                    <a:pt x="12" y="24"/>
                  </a:lnTo>
                  <a:lnTo>
                    <a:pt x="15" y="19"/>
                  </a:lnTo>
                  <a:lnTo>
                    <a:pt x="19" y="24"/>
                  </a:lnTo>
                  <a:lnTo>
                    <a:pt x="26" y="24"/>
                  </a:lnTo>
                  <a:lnTo>
                    <a:pt x="26" y="17"/>
                  </a:lnTo>
                  <a:lnTo>
                    <a:pt x="34" y="15"/>
                  </a:lnTo>
                  <a:lnTo>
                    <a:pt x="34" y="7"/>
                  </a:lnTo>
                  <a:lnTo>
                    <a:pt x="48" y="0"/>
                  </a:lnTo>
                  <a:lnTo>
                    <a:pt x="52" y="3"/>
                  </a:lnTo>
                  <a:lnTo>
                    <a:pt x="64" y="1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6" name="Google Shape;766;p21"/>
            <p:cNvSpPr/>
            <p:nvPr/>
          </p:nvSpPr>
          <p:spPr>
            <a:xfrm>
              <a:off x="2342638" y="3362020"/>
              <a:ext cx="76697" cy="56244"/>
            </a:xfrm>
            <a:custGeom>
              <a:avLst/>
              <a:gdLst/>
              <a:ahLst/>
              <a:cxnLst/>
              <a:rect l="l" t="t" r="r" b="b"/>
              <a:pathLst>
                <a:path w="45" h="33" extrusionOk="0">
                  <a:moveTo>
                    <a:pt x="40" y="23"/>
                  </a:moveTo>
                  <a:lnTo>
                    <a:pt x="40" y="23"/>
                  </a:lnTo>
                  <a:lnTo>
                    <a:pt x="45" y="28"/>
                  </a:lnTo>
                  <a:lnTo>
                    <a:pt x="43" y="33"/>
                  </a:lnTo>
                  <a:lnTo>
                    <a:pt x="33" y="30"/>
                  </a:lnTo>
                  <a:lnTo>
                    <a:pt x="26" y="30"/>
                  </a:lnTo>
                  <a:lnTo>
                    <a:pt x="17" y="30"/>
                  </a:lnTo>
                  <a:lnTo>
                    <a:pt x="7" y="33"/>
                  </a:lnTo>
                  <a:lnTo>
                    <a:pt x="0" y="28"/>
                  </a:lnTo>
                  <a:lnTo>
                    <a:pt x="0" y="21"/>
                  </a:lnTo>
                  <a:lnTo>
                    <a:pt x="17" y="26"/>
                  </a:lnTo>
                  <a:lnTo>
                    <a:pt x="29" y="26"/>
                  </a:lnTo>
                  <a:lnTo>
                    <a:pt x="33" y="21"/>
                  </a:lnTo>
                  <a:lnTo>
                    <a:pt x="26" y="14"/>
                  </a:lnTo>
                  <a:lnTo>
                    <a:pt x="26" y="9"/>
                  </a:lnTo>
                  <a:lnTo>
                    <a:pt x="17" y="4"/>
                  </a:lnTo>
                  <a:lnTo>
                    <a:pt x="19" y="0"/>
                  </a:lnTo>
                  <a:lnTo>
                    <a:pt x="31" y="2"/>
                  </a:lnTo>
                  <a:lnTo>
                    <a:pt x="43" y="4"/>
                  </a:lnTo>
                  <a:lnTo>
                    <a:pt x="45" y="14"/>
                  </a:lnTo>
                  <a:lnTo>
                    <a:pt x="43" y="21"/>
                  </a:lnTo>
                  <a:lnTo>
                    <a:pt x="40" y="2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7" name="Google Shape;767;p21"/>
            <p:cNvSpPr/>
            <p:nvPr/>
          </p:nvSpPr>
          <p:spPr>
            <a:xfrm>
              <a:off x="4842916" y="2388836"/>
              <a:ext cx="180661" cy="117601"/>
            </a:xfrm>
            <a:custGeom>
              <a:avLst/>
              <a:gdLst/>
              <a:ahLst/>
              <a:cxnLst/>
              <a:rect l="l" t="t" r="r" b="b"/>
              <a:pathLst>
                <a:path w="106" h="69" extrusionOk="0">
                  <a:moveTo>
                    <a:pt x="75" y="0"/>
                  </a:moveTo>
                  <a:lnTo>
                    <a:pt x="75" y="0"/>
                  </a:lnTo>
                  <a:lnTo>
                    <a:pt x="92" y="7"/>
                  </a:lnTo>
                  <a:lnTo>
                    <a:pt x="94" y="5"/>
                  </a:lnTo>
                  <a:lnTo>
                    <a:pt x="104" y="12"/>
                  </a:lnTo>
                  <a:lnTo>
                    <a:pt x="106" y="19"/>
                  </a:lnTo>
                  <a:lnTo>
                    <a:pt x="94" y="24"/>
                  </a:lnTo>
                  <a:lnTo>
                    <a:pt x="89" y="40"/>
                  </a:lnTo>
                  <a:lnTo>
                    <a:pt x="78" y="57"/>
                  </a:lnTo>
                  <a:lnTo>
                    <a:pt x="66" y="62"/>
                  </a:lnTo>
                  <a:lnTo>
                    <a:pt x="56" y="59"/>
                  </a:lnTo>
                  <a:lnTo>
                    <a:pt x="45" y="67"/>
                  </a:lnTo>
                  <a:lnTo>
                    <a:pt x="37" y="69"/>
                  </a:lnTo>
                  <a:lnTo>
                    <a:pt x="23" y="64"/>
                  </a:lnTo>
                  <a:lnTo>
                    <a:pt x="11" y="55"/>
                  </a:lnTo>
                  <a:lnTo>
                    <a:pt x="7" y="52"/>
                  </a:lnTo>
                  <a:lnTo>
                    <a:pt x="2" y="43"/>
                  </a:lnTo>
                  <a:lnTo>
                    <a:pt x="0" y="43"/>
                  </a:lnTo>
                  <a:lnTo>
                    <a:pt x="7" y="29"/>
                  </a:lnTo>
                  <a:lnTo>
                    <a:pt x="2" y="24"/>
                  </a:lnTo>
                  <a:lnTo>
                    <a:pt x="11" y="24"/>
                  </a:lnTo>
                  <a:lnTo>
                    <a:pt x="14" y="14"/>
                  </a:lnTo>
                  <a:lnTo>
                    <a:pt x="21" y="19"/>
                  </a:lnTo>
                  <a:lnTo>
                    <a:pt x="28" y="22"/>
                  </a:lnTo>
                  <a:lnTo>
                    <a:pt x="42" y="19"/>
                  </a:lnTo>
                  <a:lnTo>
                    <a:pt x="42" y="14"/>
                  </a:lnTo>
                  <a:lnTo>
                    <a:pt x="49" y="14"/>
                  </a:lnTo>
                  <a:lnTo>
                    <a:pt x="56" y="10"/>
                  </a:lnTo>
                  <a:lnTo>
                    <a:pt x="59" y="12"/>
                  </a:lnTo>
                  <a:lnTo>
                    <a:pt x="66" y="7"/>
                  </a:lnTo>
                  <a:lnTo>
                    <a:pt x="68" y="3"/>
                  </a:lnTo>
                  <a:lnTo>
                    <a:pt x="75"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8" name="Google Shape;768;p21"/>
            <p:cNvSpPr/>
            <p:nvPr/>
          </p:nvSpPr>
          <p:spPr>
            <a:xfrm>
              <a:off x="7027890" y="3769359"/>
              <a:ext cx="1261217" cy="434609"/>
            </a:xfrm>
            <a:custGeom>
              <a:avLst/>
              <a:gdLst/>
              <a:ahLst/>
              <a:cxnLst/>
              <a:rect l="l" t="t" r="r" b="b"/>
              <a:pathLst>
                <a:path w="740" h="255" extrusionOk="0">
                  <a:moveTo>
                    <a:pt x="411" y="253"/>
                  </a:moveTo>
                  <a:lnTo>
                    <a:pt x="411" y="253"/>
                  </a:lnTo>
                  <a:lnTo>
                    <a:pt x="404" y="253"/>
                  </a:lnTo>
                  <a:lnTo>
                    <a:pt x="383" y="244"/>
                  </a:lnTo>
                  <a:lnTo>
                    <a:pt x="397" y="239"/>
                  </a:lnTo>
                  <a:lnTo>
                    <a:pt x="406" y="244"/>
                  </a:lnTo>
                  <a:lnTo>
                    <a:pt x="411" y="248"/>
                  </a:lnTo>
                  <a:lnTo>
                    <a:pt x="411" y="253"/>
                  </a:lnTo>
                  <a:close/>
                  <a:moveTo>
                    <a:pt x="470" y="251"/>
                  </a:moveTo>
                  <a:lnTo>
                    <a:pt x="470" y="251"/>
                  </a:lnTo>
                  <a:lnTo>
                    <a:pt x="456" y="255"/>
                  </a:lnTo>
                  <a:lnTo>
                    <a:pt x="456" y="253"/>
                  </a:lnTo>
                  <a:lnTo>
                    <a:pt x="456" y="248"/>
                  </a:lnTo>
                  <a:lnTo>
                    <a:pt x="463" y="239"/>
                  </a:lnTo>
                  <a:lnTo>
                    <a:pt x="480" y="232"/>
                  </a:lnTo>
                  <a:lnTo>
                    <a:pt x="482" y="234"/>
                  </a:lnTo>
                  <a:lnTo>
                    <a:pt x="482" y="239"/>
                  </a:lnTo>
                  <a:lnTo>
                    <a:pt x="470" y="251"/>
                  </a:lnTo>
                  <a:close/>
                  <a:moveTo>
                    <a:pt x="366" y="218"/>
                  </a:moveTo>
                  <a:lnTo>
                    <a:pt x="366" y="218"/>
                  </a:lnTo>
                  <a:lnTo>
                    <a:pt x="371" y="222"/>
                  </a:lnTo>
                  <a:lnTo>
                    <a:pt x="380" y="222"/>
                  </a:lnTo>
                  <a:lnTo>
                    <a:pt x="385" y="229"/>
                  </a:lnTo>
                  <a:lnTo>
                    <a:pt x="366" y="232"/>
                  </a:lnTo>
                  <a:lnTo>
                    <a:pt x="354" y="234"/>
                  </a:lnTo>
                  <a:lnTo>
                    <a:pt x="347" y="234"/>
                  </a:lnTo>
                  <a:lnTo>
                    <a:pt x="352" y="225"/>
                  </a:lnTo>
                  <a:lnTo>
                    <a:pt x="361" y="225"/>
                  </a:lnTo>
                  <a:lnTo>
                    <a:pt x="366" y="218"/>
                  </a:lnTo>
                  <a:close/>
                  <a:moveTo>
                    <a:pt x="447" y="218"/>
                  </a:moveTo>
                  <a:lnTo>
                    <a:pt x="447" y="218"/>
                  </a:lnTo>
                  <a:lnTo>
                    <a:pt x="444" y="229"/>
                  </a:lnTo>
                  <a:lnTo>
                    <a:pt x="418" y="232"/>
                  </a:lnTo>
                  <a:lnTo>
                    <a:pt x="397" y="229"/>
                  </a:lnTo>
                  <a:lnTo>
                    <a:pt x="397" y="225"/>
                  </a:lnTo>
                  <a:lnTo>
                    <a:pt x="411" y="222"/>
                  </a:lnTo>
                  <a:lnTo>
                    <a:pt x="421" y="227"/>
                  </a:lnTo>
                  <a:lnTo>
                    <a:pt x="432" y="225"/>
                  </a:lnTo>
                  <a:lnTo>
                    <a:pt x="447" y="218"/>
                  </a:lnTo>
                  <a:close/>
                  <a:moveTo>
                    <a:pt x="215" y="199"/>
                  </a:moveTo>
                  <a:lnTo>
                    <a:pt x="215" y="199"/>
                  </a:lnTo>
                  <a:lnTo>
                    <a:pt x="246" y="199"/>
                  </a:lnTo>
                  <a:lnTo>
                    <a:pt x="250" y="191"/>
                  </a:lnTo>
                  <a:lnTo>
                    <a:pt x="279" y="201"/>
                  </a:lnTo>
                  <a:lnTo>
                    <a:pt x="286" y="210"/>
                  </a:lnTo>
                  <a:lnTo>
                    <a:pt x="309" y="213"/>
                  </a:lnTo>
                  <a:lnTo>
                    <a:pt x="331" y="222"/>
                  </a:lnTo>
                  <a:lnTo>
                    <a:pt x="312" y="229"/>
                  </a:lnTo>
                  <a:lnTo>
                    <a:pt x="293" y="222"/>
                  </a:lnTo>
                  <a:lnTo>
                    <a:pt x="279" y="225"/>
                  </a:lnTo>
                  <a:lnTo>
                    <a:pt x="262" y="222"/>
                  </a:lnTo>
                  <a:lnTo>
                    <a:pt x="248" y="220"/>
                  </a:lnTo>
                  <a:lnTo>
                    <a:pt x="227" y="213"/>
                  </a:lnTo>
                  <a:lnTo>
                    <a:pt x="217" y="210"/>
                  </a:lnTo>
                  <a:lnTo>
                    <a:pt x="210" y="213"/>
                  </a:lnTo>
                  <a:lnTo>
                    <a:pt x="179" y="208"/>
                  </a:lnTo>
                  <a:lnTo>
                    <a:pt x="177" y="201"/>
                  </a:lnTo>
                  <a:lnTo>
                    <a:pt x="163" y="199"/>
                  </a:lnTo>
                  <a:lnTo>
                    <a:pt x="172" y="184"/>
                  </a:lnTo>
                  <a:lnTo>
                    <a:pt x="194" y="184"/>
                  </a:lnTo>
                  <a:lnTo>
                    <a:pt x="205" y="189"/>
                  </a:lnTo>
                  <a:lnTo>
                    <a:pt x="212" y="191"/>
                  </a:lnTo>
                  <a:lnTo>
                    <a:pt x="215" y="199"/>
                  </a:lnTo>
                  <a:close/>
                  <a:moveTo>
                    <a:pt x="638" y="187"/>
                  </a:moveTo>
                  <a:lnTo>
                    <a:pt x="638" y="187"/>
                  </a:lnTo>
                  <a:lnTo>
                    <a:pt x="629" y="199"/>
                  </a:lnTo>
                  <a:lnTo>
                    <a:pt x="629" y="187"/>
                  </a:lnTo>
                  <a:lnTo>
                    <a:pt x="631" y="182"/>
                  </a:lnTo>
                  <a:lnTo>
                    <a:pt x="634" y="175"/>
                  </a:lnTo>
                  <a:lnTo>
                    <a:pt x="638" y="182"/>
                  </a:lnTo>
                  <a:lnTo>
                    <a:pt x="638" y="187"/>
                  </a:lnTo>
                  <a:close/>
                  <a:moveTo>
                    <a:pt x="518" y="144"/>
                  </a:moveTo>
                  <a:lnTo>
                    <a:pt x="518" y="144"/>
                  </a:lnTo>
                  <a:lnTo>
                    <a:pt x="511" y="149"/>
                  </a:lnTo>
                  <a:lnTo>
                    <a:pt x="499" y="147"/>
                  </a:lnTo>
                  <a:lnTo>
                    <a:pt x="496" y="139"/>
                  </a:lnTo>
                  <a:lnTo>
                    <a:pt x="513" y="139"/>
                  </a:lnTo>
                  <a:lnTo>
                    <a:pt x="518" y="144"/>
                  </a:lnTo>
                  <a:close/>
                  <a:moveTo>
                    <a:pt x="570" y="139"/>
                  </a:moveTo>
                  <a:lnTo>
                    <a:pt x="570" y="139"/>
                  </a:lnTo>
                  <a:lnTo>
                    <a:pt x="574" y="151"/>
                  </a:lnTo>
                  <a:lnTo>
                    <a:pt x="560" y="144"/>
                  </a:lnTo>
                  <a:lnTo>
                    <a:pt x="548" y="142"/>
                  </a:lnTo>
                  <a:lnTo>
                    <a:pt x="539" y="144"/>
                  </a:lnTo>
                  <a:lnTo>
                    <a:pt x="527" y="142"/>
                  </a:lnTo>
                  <a:lnTo>
                    <a:pt x="529" y="135"/>
                  </a:lnTo>
                  <a:lnTo>
                    <a:pt x="551" y="132"/>
                  </a:lnTo>
                  <a:lnTo>
                    <a:pt x="570" y="139"/>
                  </a:lnTo>
                  <a:close/>
                  <a:moveTo>
                    <a:pt x="629" y="106"/>
                  </a:moveTo>
                  <a:lnTo>
                    <a:pt x="629" y="106"/>
                  </a:lnTo>
                  <a:lnTo>
                    <a:pt x="634" y="132"/>
                  </a:lnTo>
                  <a:lnTo>
                    <a:pt x="650" y="142"/>
                  </a:lnTo>
                  <a:lnTo>
                    <a:pt x="662" y="125"/>
                  </a:lnTo>
                  <a:lnTo>
                    <a:pt x="681" y="116"/>
                  </a:lnTo>
                  <a:lnTo>
                    <a:pt x="695" y="116"/>
                  </a:lnTo>
                  <a:lnTo>
                    <a:pt x="712" y="120"/>
                  </a:lnTo>
                  <a:lnTo>
                    <a:pt x="721" y="128"/>
                  </a:lnTo>
                  <a:lnTo>
                    <a:pt x="740" y="130"/>
                  </a:lnTo>
                  <a:lnTo>
                    <a:pt x="740" y="182"/>
                  </a:lnTo>
                  <a:lnTo>
                    <a:pt x="740" y="234"/>
                  </a:lnTo>
                  <a:lnTo>
                    <a:pt x="726" y="222"/>
                  </a:lnTo>
                  <a:lnTo>
                    <a:pt x="709" y="218"/>
                  </a:lnTo>
                  <a:lnTo>
                    <a:pt x="704" y="225"/>
                  </a:lnTo>
                  <a:lnTo>
                    <a:pt x="686" y="225"/>
                  </a:lnTo>
                  <a:lnTo>
                    <a:pt x="690" y="210"/>
                  </a:lnTo>
                  <a:lnTo>
                    <a:pt x="702" y="206"/>
                  </a:lnTo>
                  <a:lnTo>
                    <a:pt x="697" y="189"/>
                  </a:lnTo>
                  <a:lnTo>
                    <a:pt x="690" y="175"/>
                  </a:lnTo>
                  <a:lnTo>
                    <a:pt x="660" y="161"/>
                  </a:lnTo>
                  <a:lnTo>
                    <a:pt x="645" y="161"/>
                  </a:lnTo>
                  <a:lnTo>
                    <a:pt x="619" y="144"/>
                  </a:lnTo>
                  <a:lnTo>
                    <a:pt x="615" y="154"/>
                  </a:lnTo>
                  <a:lnTo>
                    <a:pt x="610" y="154"/>
                  </a:lnTo>
                  <a:lnTo>
                    <a:pt x="605" y="149"/>
                  </a:lnTo>
                  <a:lnTo>
                    <a:pt x="605" y="142"/>
                  </a:lnTo>
                  <a:lnTo>
                    <a:pt x="593" y="135"/>
                  </a:lnTo>
                  <a:lnTo>
                    <a:pt x="610" y="128"/>
                  </a:lnTo>
                  <a:lnTo>
                    <a:pt x="622" y="128"/>
                  </a:lnTo>
                  <a:lnTo>
                    <a:pt x="622" y="123"/>
                  </a:lnTo>
                  <a:lnTo>
                    <a:pt x="598" y="123"/>
                  </a:lnTo>
                  <a:lnTo>
                    <a:pt x="591" y="113"/>
                  </a:lnTo>
                  <a:lnTo>
                    <a:pt x="577" y="111"/>
                  </a:lnTo>
                  <a:lnTo>
                    <a:pt x="570" y="104"/>
                  </a:lnTo>
                  <a:lnTo>
                    <a:pt x="591" y="99"/>
                  </a:lnTo>
                  <a:lnTo>
                    <a:pt x="600" y="94"/>
                  </a:lnTo>
                  <a:lnTo>
                    <a:pt x="626" y="102"/>
                  </a:lnTo>
                  <a:lnTo>
                    <a:pt x="629" y="106"/>
                  </a:lnTo>
                  <a:close/>
                  <a:moveTo>
                    <a:pt x="484" y="66"/>
                  </a:moveTo>
                  <a:lnTo>
                    <a:pt x="484" y="66"/>
                  </a:lnTo>
                  <a:lnTo>
                    <a:pt x="470" y="80"/>
                  </a:lnTo>
                  <a:lnTo>
                    <a:pt x="458" y="85"/>
                  </a:lnTo>
                  <a:lnTo>
                    <a:pt x="442" y="80"/>
                  </a:lnTo>
                  <a:lnTo>
                    <a:pt x="416" y="83"/>
                  </a:lnTo>
                  <a:lnTo>
                    <a:pt x="402" y="85"/>
                  </a:lnTo>
                  <a:lnTo>
                    <a:pt x="399" y="97"/>
                  </a:lnTo>
                  <a:lnTo>
                    <a:pt x="414" y="111"/>
                  </a:lnTo>
                  <a:lnTo>
                    <a:pt x="423" y="104"/>
                  </a:lnTo>
                  <a:lnTo>
                    <a:pt x="454" y="99"/>
                  </a:lnTo>
                  <a:lnTo>
                    <a:pt x="451" y="106"/>
                  </a:lnTo>
                  <a:lnTo>
                    <a:pt x="444" y="104"/>
                  </a:lnTo>
                  <a:lnTo>
                    <a:pt x="437" y="113"/>
                  </a:lnTo>
                  <a:lnTo>
                    <a:pt x="423" y="118"/>
                  </a:lnTo>
                  <a:lnTo>
                    <a:pt x="440" y="139"/>
                  </a:lnTo>
                  <a:lnTo>
                    <a:pt x="435" y="144"/>
                  </a:lnTo>
                  <a:lnTo>
                    <a:pt x="449" y="163"/>
                  </a:lnTo>
                  <a:lnTo>
                    <a:pt x="449" y="175"/>
                  </a:lnTo>
                  <a:lnTo>
                    <a:pt x="442" y="180"/>
                  </a:lnTo>
                  <a:lnTo>
                    <a:pt x="435" y="173"/>
                  </a:lnTo>
                  <a:lnTo>
                    <a:pt x="442" y="161"/>
                  </a:lnTo>
                  <a:lnTo>
                    <a:pt x="428" y="165"/>
                  </a:lnTo>
                  <a:lnTo>
                    <a:pt x="423" y="163"/>
                  </a:lnTo>
                  <a:lnTo>
                    <a:pt x="425" y="156"/>
                  </a:lnTo>
                  <a:lnTo>
                    <a:pt x="414" y="147"/>
                  </a:lnTo>
                  <a:lnTo>
                    <a:pt x="416" y="130"/>
                  </a:lnTo>
                  <a:lnTo>
                    <a:pt x="404" y="135"/>
                  </a:lnTo>
                  <a:lnTo>
                    <a:pt x="406" y="154"/>
                  </a:lnTo>
                  <a:lnTo>
                    <a:pt x="406" y="177"/>
                  </a:lnTo>
                  <a:lnTo>
                    <a:pt x="397" y="180"/>
                  </a:lnTo>
                  <a:lnTo>
                    <a:pt x="388" y="175"/>
                  </a:lnTo>
                  <a:lnTo>
                    <a:pt x="395" y="161"/>
                  </a:lnTo>
                  <a:lnTo>
                    <a:pt x="390" y="144"/>
                  </a:lnTo>
                  <a:lnTo>
                    <a:pt x="385" y="144"/>
                  </a:lnTo>
                  <a:lnTo>
                    <a:pt x="380" y="132"/>
                  </a:lnTo>
                  <a:lnTo>
                    <a:pt x="388" y="123"/>
                  </a:lnTo>
                  <a:lnTo>
                    <a:pt x="388" y="109"/>
                  </a:lnTo>
                  <a:lnTo>
                    <a:pt x="397" y="85"/>
                  </a:lnTo>
                  <a:lnTo>
                    <a:pt x="399" y="80"/>
                  </a:lnTo>
                  <a:lnTo>
                    <a:pt x="414" y="66"/>
                  </a:lnTo>
                  <a:lnTo>
                    <a:pt x="425" y="73"/>
                  </a:lnTo>
                  <a:lnTo>
                    <a:pt x="447" y="75"/>
                  </a:lnTo>
                  <a:lnTo>
                    <a:pt x="466" y="73"/>
                  </a:lnTo>
                  <a:lnTo>
                    <a:pt x="482" y="61"/>
                  </a:lnTo>
                  <a:lnTo>
                    <a:pt x="484" y="66"/>
                  </a:lnTo>
                  <a:close/>
                  <a:moveTo>
                    <a:pt x="539" y="71"/>
                  </a:moveTo>
                  <a:lnTo>
                    <a:pt x="539" y="71"/>
                  </a:lnTo>
                  <a:lnTo>
                    <a:pt x="539" y="85"/>
                  </a:lnTo>
                  <a:lnTo>
                    <a:pt x="529" y="83"/>
                  </a:lnTo>
                  <a:lnTo>
                    <a:pt x="527" y="92"/>
                  </a:lnTo>
                  <a:lnTo>
                    <a:pt x="534" y="102"/>
                  </a:lnTo>
                  <a:lnTo>
                    <a:pt x="529" y="102"/>
                  </a:lnTo>
                  <a:lnTo>
                    <a:pt x="525" y="92"/>
                  </a:lnTo>
                  <a:lnTo>
                    <a:pt x="520" y="73"/>
                  </a:lnTo>
                  <a:lnTo>
                    <a:pt x="522" y="59"/>
                  </a:lnTo>
                  <a:lnTo>
                    <a:pt x="527" y="54"/>
                  </a:lnTo>
                  <a:lnTo>
                    <a:pt x="529" y="61"/>
                  </a:lnTo>
                  <a:lnTo>
                    <a:pt x="539" y="64"/>
                  </a:lnTo>
                  <a:lnTo>
                    <a:pt x="539" y="71"/>
                  </a:lnTo>
                  <a:close/>
                  <a:moveTo>
                    <a:pt x="364" y="59"/>
                  </a:moveTo>
                  <a:lnTo>
                    <a:pt x="364" y="59"/>
                  </a:lnTo>
                  <a:lnTo>
                    <a:pt x="383" y="73"/>
                  </a:lnTo>
                  <a:lnTo>
                    <a:pt x="364" y="75"/>
                  </a:lnTo>
                  <a:lnTo>
                    <a:pt x="359" y="87"/>
                  </a:lnTo>
                  <a:lnTo>
                    <a:pt x="359" y="102"/>
                  </a:lnTo>
                  <a:lnTo>
                    <a:pt x="343" y="111"/>
                  </a:lnTo>
                  <a:lnTo>
                    <a:pt x="343" y="128"/>
                  </a:lnTo>
                  <a:lnTo>
                    <a:pt x="335" y="154"/>
                  </a:lnTo>
                  <a:lnTo>
                    <a:pt x="333" y="147"/>
                  </a:lnTo>
                  <a:lnTo>
                    <a:pt x="317" y="154"/>
                  </a:lnTo>
                  <a:lnTo>
                    <a:pt x="309" y="144"/>
                  </a:lnTo>
                  <a:lnTo>
                    <a:pt x="298" y="144"/>
                  </a:lnTo>
                  <a:lnTo>
                    <a:pt x="291" y="139"/>
                  </a:lnTo>
                  <a:lnTo>
                    <a:pt x="272" y="144"/>
                  </a:lnTo>
                  <a:lnTo>
                    <a:pt x="265" y="137"/>
                  </a:lnTo>
                  <a:lnTo>
                    <a:pt x="253" y="137"/>
                  </a:lnTo>
                  <a:lnTo>
                    <a:pt x="241" y="135"/>
                  </a:lnTo>
                  <a:lnTo>
                    <a:pt x="239" y="113"/>
                  </a:lnTo>
                  <a:lnTo>
                    <a:pt x="229" y="109"/>
                  </a:lnTo>
                  <a:lnTo>
                    <a:pt x="222" y="94"/>
                  </a:lnTo>
                  <a:lnTo>
                    <a:pt x="220" y="80"/>
                  </a:lnTo>
                  <a:lnTo>
                    <a:pt x="222" y="66"/>
                  </a:lnTo>
                  <a:lnTo>
                    <a:pt x="231" y="57"/>
                  </a:lnTo>
                  <a:lnTo>
                    <a:pt x="234" y="66"/>
                  </a:lnTo>
                  <a:lnTo>
                    <a:pt x="246" y="75"/>
                  </a:lnTo>
                  <a:lnTo>
                    <a:pt x="255" y="73"/>
                  </a:lnTo>
                  <a:lnTo>
                    <a:pt x="267" y="73"/>
                  </a:lnTo>
                  <a:lnTo>
                    <a:pt x="276" y="66"/>
                  </a:lnTo>
                  <a:lnTo>
                    <a:pt x="283" y="64"/>
                  </a:lnTo>
                  <a:lnTo>
                    <a:pt x="300" y="68"/>
                  </a:lnTo>
                  <a:lnTo>
                    <a:pt x="312" y="66"/>
                  </a:lnTo>
                  <a:lnTo>
                    <a:pt x="321" y="42"/>
                  </a:lnTo>
                  <a:lnTo>
                    <a:pt x="326" y="38"/>
                  </a:lnTo>
                  <a:lnTo>
                    <a:pt x="333" y="19"/>
                  </a:lnTo>
                  <a:lnTo>
                    <a:pt x="352" y="19"/>
                  </a:lnTo>
                  <a:lnTo>
                    <a:pt x="364" y="21"/>
                  </a:lnTo>
                  <a:lnTo>
                    <a:pt x="357" y="35"/>
                  </a:lnTo>
                  <a:lnTo>
                    <a:pt x="369" y="52"/>
                  </a:lnTo>
                  <a:lnTo>
                    <a:pt x="364" y="59"/>
                  </a:lnTo>
                  <a:close/>
                  <a:moveTo>
                    <a:pt x="170" y="182"/>
                  </a:moveTo>
                  <a:lnTo>
                    <a:pt x="170" y="182"/>
                  </a:lnTo>
                  <a:lnTo>
                    <a:pt x="151" y="184"/>
                  </a:lnTo>
                  <a:lnTo>
                    <a:pt x="139" y="168"/>
                  </a:lnTo>
                  <a:lnTo>
                    <a:pt x="118" y="156"/>
                  </a:lnTo>
                  <a:lnTo>
                    <a:pt x="111" y="147"/>
                  </a:lnTo>
                  <a:lnTo>
                    <a:pt x="99" y="132"/>
                  </a:lnTo>
                  <a:lnTo>
                    <a:pt x="89" y="120"/>
                  </a:lnTo>
                  <a:lnTo>
                    <a:pt x="78" y="99"/>
                  </a:lnTo>
                  <a:lnTo>
                    <a:pt x="63" y="85"/>
                  </a:lnTo>
                  <a:lnTo>
                    <a:pt x="59" y="71"/>
                  </a:lnTo>
                  <a:lnTo>
                    <a:pt x="52" y="59"/>
                  </a:lnTo>
                  <a:lnTo>
                    <a:pt x="37" y="49"/>
                  </a:lnTo>
                  <a:lnTo>
                    <a:pt x="30" y="35"/>
                  </a:lnTo>
                  <a:lnTo>
                    <a:pt x="16" y="26"/>
                  </a:lnTo>
                  <a:lnTo>
                    <a:pt x="0" y="9"/>
                  </a:lnTo>
                  <a:lnTo>
                    <a:pt x="0" y="0"/>
                  </a:lnTo>
                  <a:lnTo>
                    <a:pt x="9" y="0"/>
                  </a:lnTo>
                  <a:lnTo>
                    <a:pt x="35" y="4"/>
                  </a:lnTo>
                  <a:lnTo>
                    <a:pt x="49" y="19"/>
                  </a:lnTo>
                  <a:lnTo>
                    <a:pt x="61" y="31"/>
                  </a:lnTo>
                  <a:lnTo>
                    <a:pt x="71" y="38"/>
                  </a:lnTo>
                  <a:lnTo>
                    <a:pt x="87" y="54"/>
                  </a:lnTo>
                  <a:lnTo>
                    <a:pt x="101" y="54"/>
                  </a:lnTo>
                  <a:lnTo>
                    <a:pt x="116" y="66"/>
                  </a:lnTo>
                  <a:lnTo>
                    <a:pt x="125" y="80"/>
                  </a:lnTo>
                  <a:lnTo>
                    <a:pt x="137" y="87"/>
                  </a:lnTo>
                  <a:lnTo>
                    <a:pt x="132" y="99"/>
                  </a:lnTo>
                  <a:lnTo>
                    <a:pt x="142" y="106"/>
                  </a:lnTo>
                  <a:lnTo>
                    <a:pt x="146" y="106"/>
                  </a:lnTo>
                  <a:lnTo>
                    <a:pt x="149" y="118"/>
                  </a:lnTo>
                  <a:lnTo>
                    <a:pt x="156" y="125"/>
                  </a:lnTo>
                  <a:lnTo>
                    <a:pt x="168" y="128"/>
                  </a:lnTo>
                  <a:lnTo>
                    <a:pt x="175" y="137"/>
                  </a:lnTo>
                  <a:lnTo>
                    <a:pt x="170" y="158"/>
                  </a:lnTo>
                  <a:lnTo>
                    <a:pt x="170" y="18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69" name="Google Shape;769;p21"/>
            <p:cNvSpPr/>
            <p:nvPr/>
          </p:nvSpPr>
          <p:spPr>
            <a:xfrm>
              <a:off x="4120273" y="2102506"/>
              <a:ext cx="109079" cy="158505"/>
            </a:xfrm>
            <a:custGeom>
              <a:avLst/>
              <a:gdLst/>
              <a:ahLst/>
              <a:cxnLst/>
              <a:rect l="l" t="t" r="r" b="b"/>
              <a:pathLst>
                <a:path w="64" h="93" extrusionOk="0">
                  <a:moveTo>
                    <a:pt x="43" y="14"/>
                  </a:moveTo>
                  <a:lnTo>
                    <a:pt x="43" y="14"/>
                  </a:lnTo>
                  <a:lnTo>
                    <a:pt x="40" y="29"/>
                  </a:lnTo>
                  <a:lnTo>
                    <a:pt x="50" y="29"/>
                  </a:lnTo>
                  <a:lnTo>
                    <a:pt x="62" y="36"/>
                  </a:lnTo>
                  <a:lnTo>
                    <a:pt x="64" y="55"/>
                  </a:lnTo>
                  <a:lnTo>
                    <a:pt x="52" y="78"/>
                  </a:lnTo>
                  <a:lnTo>
                    <a:pt x="24" y="93"/>
                  </a:lnTo>
                  <a:lnTo>
                    <a:pt x="0" y="90"/>
                  </a:lnTo>
                  <a:lnTo>
                    <a:pt x="14" y="62"/>
                  </a:lnTo>
                  <a:lnTo>
                    <a:pt x="5" y="36"/>
                  </a:lnTo>
                  <a:lnTo>
                    <a:pt x="29" y="12"/>
                  </a:lnTo>
                  <a:lnTo>
                    <a:pt x="40" y="0"/>
                  </a:lnTo>
                  <a:lnTo>
                    <a:pt x="43" y="14"/>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0" name="Google Shape;770;p21"/>
            <p:cNvSpPr/>
            <p:nvPr/>
          </p:nvSpPr>
          <p:spPr>
            <a:xfrm>
              <a:off x="3724865" y="1453150"/>
              <a:ext cx="294853" cy="197705"/>
            </a:xfrm>
            <a:custGeom>
              <a:avLst/>
              <a:gdLst/>
              <a:ahLst/>
              <a:cxnLst/>
              <a:rect l="l" t="t" r="r" b="b"/>
              <a:pathLst>
                <a:path w="173" h="116" extrusionOk="0">
                  <a:moveTo>
                    <a:pt x="159" y="2"/>
                  </a:moveTo>
                  <a:lnTo>
                    <a:pt x="159" y="2"/>
                  </a:lnTo>
                  <a:lnTo>
                    <a:pt x="157" y="29"/>
                  </a:lnTo>
                  <a:lnTo>
                    <a:pt x="173" y="55"/>
                  </a:lnTo>
                  <a:lnTo>
                    <a:pt x="152" y="83"/>
                  </a:lnTo>
                  <a:lnTo>
                    <a:pt x="107" y="109"/>
                  </a:lnTo>
                  <a:lnTo>
                    <a:pt x="93" y="116"/>
                  </a:lnTo>
                  <a:lnTo>
                    <a:pt x="71" y="109"/>
                  </a:lnTo>
                  <a:lnTo>
                    <a:pt x="26" y="100"/>
                  </a:lnTo>
                  <a:lnTo>
                    <a:pt x="41" y="83"/>
                  </a:lnTo>
                  <a:lnTo>
                    <a:pt x="8" y="64"/>
                  </a:lnTo>
                  <a:lnTo>
                    <a:pt x="36" y="57"/>
                  </a:lnTo>
                  <a:lnTo>
                    <a:pt x="36" y="45"/>
                  </a:lnTo>
                  <a:lnTo>
                    <a:pt x="0" y="36"/>
                  </a:lnTo>
                  <a:lnTo>
                    <a:pt x="12" y="12"/>
                  </a:lnTo>
                  <a:lnTo>
                    <a:pt x="36" y="5"/>
                  </a:lnTo>
                  <a:lnTo>
                    <a:pt x="62" y="33"/>
                  </a:lnTo>
                  <a:lnTo>
                    <a:pt x="86" y="10"/>
                  </a:lnTo>
                  <a:lnTo>
                    <a:pt x="107" y="21"/>
                  </a:lnTo>
                  <a:lnTo>
                    <a:pt x="133" y="0"/>
                  </a:lnTo>
                  <a:lnTo>
                    <a:pt x="159" y="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1" name="Google Shape;771;p21"/>
            <p:cNvSpPr/>
            <p:nvPr/>
          </p:nvSpPr>
          <p:spPr>
            <a:xfrm>
              <a:off x="5342290" y="2954680"/>
              <a:ext cx="44313" cy="115896"/>
            </a:xfrm>
            <a:custGeom>
              <a:avLst/>
              <a:gdLst/>
              <a:ahLst/>
              <a:cxnLst/>
              <a:rect l="l" t="t" r="r" b="b"/>
              <a:pathLst>
                <a:path w="26" h="68" extrusionOk="0">
                  <a:moveTo>
                    <a:pt x="26" y="0"/>
                  </a:moveTo>
                  <a:lnTo>
                    <a:pt x="26" y="0"/>
                  </a:lnTo>
                  <a:lnTo>
                    <a:pt x="26" y="7"/>
                  </a:lnTo>
                  <a:lnTo>
                    <a:pt x="24" y="9"/>
                  </a:lnTo>
                  <a:lnTo>
                    <a:pt x="24" y="9"/>
                  </a:lnTo>
                  <a:lnTo>
                    <a:pt x="21" y="16"/>
                  </a:lnTo>
                  <a:lnTo>
                    <a:pt x="14" y="14"/>
                  </a:lnTo>
                  <a:lnTo>
                    <a:pt x="12" y="26"/>
                  </a:lnTo>
                  <a:lnTo>
                    <a:pt x="16" y="28"/>
                  </a:lnTo>
                  <a:lnTo>
                    <a:pt x="12" y="30"/>
                  </a:lnTo>
                  <a:lnTo>
                    <a:pt x="12" y="35"/>
                  </a:lnTo>
                  <a:lnTo>
                    <a:pt x="19" y="33"/>
                  </a:lnTo>
                  <a:lnTo>
                    <a:pt x="19" y="40"/>
                  </a:lnTo>
                  <a:lnTo>
                    <a:pt x="12" y="68"/>
                  </a:lnTo>
                  <a:lnTo>
                    <a:pt x="0" y="38"/>
                  </a:lnTo>
                  <a:lnTo>
                    <a:pt x="5" y="30"/>
                  </a:lnTo>
                  <a:lnTo>
                    <a:pt x="5" y="30"/>
                  </a:lnTo>
                  <a:lnTo>
                    <a:pt x="9" y="21"/>
                  </a:lnTo>
                  <a:lnTo>
                    <a:pt x="12" y="7"/>
                  </a:lnTo>
                  <a:lnTo>
                    <a:pt x="14" y="2"/>
                  </a:lnTo>
                  <a:lnTo>
                    <a:pt x="14" y="2"/>
                  </a:lnTo>
                  <a:lnTo>
                    <a:pt x="19" y="2"/>
                  </a:lnTo>
                  <a:lnTo>
                    <a:pt x="21" y="0"/>
                  </a:lnTo>
                  <a:lnTo>
                    <a:pt x="26"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2" name="Google Shape;772;p21"/>
            <p:cNvSpPr/>
            <p:nvPr/>
          </p:nvSpPr>
          <p:spPr>
            <a:xfrm>
              <a:off x="4583855" y="2453602"/>
              <a:ext cx="322122" cy="386888"/>
            </a:xfrm>
            <a:custGeom>
              <a:avLst/>
              <a:gdLst/>
              <a:ahLst/>
              <a:cxnLst/>
              <a:rect l="l" t="t" r="r" b="b"/>
              <a:pathLst>
                <a:path w="189" h="227" extrusionOk="0">
                  <a:moveTo>
                    <a:pt x="142" y="194"/>
                  </a:moveTo>
                  <a:lnTo>
                    <a:pt x="142" y="194"/>
                  </a:lnTo>
                  <a:lnTo>
                    <a:pt x="135" y="211"/>
                  </a:lnTo>
                  <a:lnTo>
                    <a:pt x="137" y="218"/>
                  </a:lnTo>
                  <a:lnTo>
                    <a:pt x="135" y="227"/>
                  </a:lnTo>
                  <a:lnTo>
                    <a:pt x="121" y="220"/>
                  </a:lnTo>
                  <a:lnTo>
                    <a:pt x="114" y="218"/>
                  </a:lnTo>
                  <a:lnTo>
                    <a:pt x="92" y="206"/>
                  </a:lnTo>
                  <a:lnTo>
                    <a:pt x="92" y="197"/>
                  </a:lnTo>
                  <a:lnTo>
                    <a:pt x="114" y="199"/>
                  </a:lnTo>
                  <a:lnTo>
                    <a:pt x="130" y="197"/>
                  </a:lnTo>
                  <a:lnTo>
                    <a:pt x="142" y="194"/>
                  </a:lnTo>
                  <a:close/>
                  <a:moveTo>
                    <a:pt x="40" y="133"/>
                  </a:moveTo>
                  <a:lnTo>
                    <a:pt x="40" y="133"/>
                  </a:lnTo>
                  <a:lnTo>
                    <a:pt x="50" y="147"/>
                  </a:lnTo>
                  <a:lnTo>
                    <a:pt x="48" y="175"/>
                  </a:lnTo>
                  <a:lnTo>
                    <a:pt x="40" y="173"/>
                  </a:lnTo>
                  <a:lnTo>
                    <a:pt x="33" y="180"/>
                  </a:lnTo>
                  <a:lnTo>
                    <a:pt x="26" y="175"/>
                  </a:lnTo>
                  <a:lnTo>
                    <a:pt x="26" y="149"/>
                  </a:lnTo>
                  <a:lnTo>
                    <a:pt x="22" y="137"/>
                  </a:lnTo>
                  <a:lnTo>
                    <a:pt x="31" y="137"/>
                  </a:lnTo>
                  <a:lnTo>
                    <a:pt x="40" y="133"/>
                  </a:lnTo>
                  <a:close/>
                  <a:moveTo>
                    <a:pt x="90" y="7"/>
                  </a:moveTo>
                  <a:lnTo>
                    <a:pt x="90" y="7"/>
                  </a:lnTo>
                  <a:lnTo>
                    <a:pt x="114" y="14"/>
                  </a:lnTo>
                  <a:lnTo>
                    <a:pt x="111" y="26"/>
                  </a:lnTo>
                  <a:lnTo>
                    <a:pt x="116" y="36"/>
                  </a:lnTo>
                  <a:lnTo>
                    <a:pt x="102" y="31"/>
                  </a:lnTo>
                  <a:lnTo>
                    <a:pt x="90" y="40"/>
                  </a:lnTo>
                  <a:lnTo>
                    <a:pt x="90" y="52"/>
                  </a:lnTo>
                  <a:lnTo>
                    <a:pt x="88" y="57"/>
                  </a:lnTo>
                  <a:lnTo>
                    <a:pt x="95" y="69"/>
                  </a:lnTo>
                  <a:lnTo>
                    <a:pt x="109" y="81"/>
                  </a:lnTo>
                  <a:lnTo>
                    <a:pt x="116" y="100"/>
                  </a:lnTo>
                  <a:lnTo>
                    <a:pt x="135" y="116"/>
                  </a:lnTo>
                  <a:lnTo>
                    <a:pt x="147" y="116"/>
                  </a:lnTo>
                  <a:lnTo>
                    <a:pt x="152" y="121"/>
                  </a:lnTo>
                  <a:lnTo>
                    <a:pt x="147" y="126"/>
                  </a:lnTo>
                  <a:lnTo>
                    <a:pt x="161" y="133"/>
                  </a:lnTo>
                  <a:lnTo>
                    <a:pt x="173" y="140"/>
                  </a:lnTo>
                  <a:lnTo>
                    <a:pt x="187" y="149"/>
                  </a:lnTo>
                  <a:lnTo>
                    <a:pt x="189" y="154"/>
                  </a:lnTo>
                  <a:lnTo>
                    <a:pt x="187" y="161"/>
                  </a:lnTo>
                  <a:lnTo>
                    <a:pt x="178" y="152"/>
                  </a:lnTo>
                  <a:lnTo>
                    <a:pt x="163" y="147"/>
                  </a:lnTo>
                  <a:lnTo>
                    <a:pt x="156" y="161"/>
                  </a:lnTo>
                  <a:lnTo>
                    <a:pt x="168" y="171"/>
                  </a:lnTo>
                  <a:lnTo>
                    <a:pt x="166" y="180"/>
                  </a:lnTo>
                  <a:lnTo>
                    <a:pt x="159" y="182"/>
                  </a:lnTo>
                  <a:lnTo>
                    <a:pt x="152" y="199"/>
                  </a:lnTo>
                  <a:lnTo>
                    <a:pt x="145" y="201"/>
                  </a:lnTo>
                  <a:lnTo>
                    <a:pt x="145" y="194"/>
                  </a:lnTo>
                  <a:lnTo>
                    <a:pt x="147" y="182"/>
                  </a:lnTo>
                  <a:lnTo>
                    <a:pt x="152" y="178"/>
                  </a:lnTo>
                  <a:lnTo>
                    <a:pt x="145" y="166"/>
                  </a:lnTo>
                  <a:lnTo>
                    <a:pt x="140" y="156"/>
                  </a:lnTo>
                  <a:lnTo>
                    <a:pt x="133" y="154"/>
                  </a:lnTo>
                  <a:lnTo>
                    <a:pt x="128" y="145"/>
                  </a:lnTo>
                  <a:lnTo>
                    <a:pt x="116" y="140"/>
                  </a:lnTo>
                  <a:lnTo>
                    <a:pt x="111" y="133"/>
                  </a:lnTo>
                  <a:lnTo>
                    <a:pt x="100" y="130"/>
                  </a:lnTo>
                  <a:lnTo>
                    <a:pt x="88" y="121"/>
                  </a:lnTo>
                  <a:lnTo>
                    <a:pt x="71" y="107"/>
                  </a:lnTo>
                  <a:lnTo>
                    <a:pt x="62" y="95"/>
                  </a:lnTo>
                  <a:lnTo>
                    <a:pt x="55" y="74"/>
                  </a:lnTo>
                  <a:lnTo>
                    <a:pt x="48" y="71"/>
                  </a:lnTo>
                  <a:lnTo>
                    <a:pt x="36" y="62"/>
                  </a:lnTo>
                  <a:lnTo>
                    <a:pt x="26" y="66"/>
                  </a:lnTo>
                  <a:lnTo>
                    <a:pt x="19" y="76"/>
                  </a:lnTo>
                  <a:lnTo>
                    <a:pt x="10" y="78"/>
                  </a:lnTo>
                  <a:lnTo>
                    <a:pt x="12" y="69"/>
                  </a:lnTo>
                  <a:lnTo>
                    <a:pt x="5" y="66"/>
                  </a:lnTo>
                  <a:lnTo>
                    <a:pt x="0" y="47"/>
                  </a:lnTo>
                  <a:lnTo>
                    <a:pt x="5" y="40"/>
                  </a:lnTo>
                  <a:lnTo>
                    <a:pt x="0" y="33"/>
                  </a:lnTo>
                  <a:lnTo>
                    <a:pt x="0" y="26"/>
                  </a:lnTo>
                  <a:lnTo>
                    <a:pt x="7" y="31"/>
                  </a:lnTo>
                  <a:lnTo>
                    <a:pt x="17" y="31"/>
                  </a:lnTo>
                  <a:lnTo>
                    <a:pt x="24" y="21"/>
                  </a:lnTo>
                  <a:lnTo>
                    <a:pt x="29" y="26"/>
                  </a:lnTo>
                  <a:lnTo>
                    <a:pt x="36" y="26"/>
                  </a:lnTo>
                  <a:lnTo>
                    <a:pt x="40" y="14"/>
                  </a:lnTo>
                  <a:lnTo>
                    <a:pt x="52" y="19"/>
                  </a:lnTo>
                  <a:lnTo>
                    <a:pt x="57" y="14"/>
                  </a:lnTo>
                  <a:lnTo>
                    <a:pt x="59" y="5"/>
                  </a:lnTo>
                  <a:lnTo>
                    <a:pt x="69" y="10"/>
                  </a:lnTo>
                  <a:lnTo>
                    <a:pt x="71" y="5"/>
                  </a:lnTo>
                  <a:lnTo>
                    <a:pt x="88" y="0"/>
                  </a:lnTo>
                  <a:lnTo>
                    <a:pt x="90" y="7"/>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3" name="Google Shape;773;p21"/>
            <p:cNvSpPr/>
            <p:nvPr/>
          </p:nvSpPr>
          <p:spPr>
            <a:xfrm>
              <a:off x="2233559" y="3401220"/>
              <a:ext cx="61357" cy="25566"/>
            </a:xfrm>
            <a:custGeom>
              <a:avLst/>
              <a:gdLst/>
              <a:ahLst/>
              <a:cxnLst/>
              <a:rect l="l" t="t" r="r" b="b"/>
              <a:pathLst>
                <a:path w="36" h="15" extrusionOk="0">
                  <a:moveTo>
                    <a:pt x="24" y="12"/>
                  </a:moveTo>
                  <a:lnTo>
                    <a:pt x="24" y="12"/>
                  </a:lnTo>
                  <a:lnTo>
                    <a:pt x="19" y="15"/>
                  </a:lnTo>
                  <a:lnTo>
                    <a:pt x="10" y="12"/>
                  </a:lnTo>
                  <a:lnTo>
                    <a:pt x="0" y="5"/>
                  </a:lnTo>
                  <a:lnTo>
                    <a:pt x="3" y="3"/>
                  </a:lnTo>
                  <a:lnTo>
                    <a:pt x="10" y="0"/>
                  </a:lnTo>
                  <a:lnTo>
                    <a:pt x="14" y="0"/>
                  </a:lnTo>
                  <a:lnTo>
                    <a:pt x="24" y="3"/>
                  </a:lnTo>
                  <a:lnTo>
                    <a:pt x="33" y="7"/>
                  </a:lnTo>
                  <a:lnTo>
                    <a:pt x="36" y="12"/>
                  </a:lnTo>
                  <a:lnTo>
                    <a:pt x="24" y="1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4" name="Google Shape;774;p21"/>
            <p:cNvSpPr/>
            <p:nvPr/>
          </p:nvSpPr>
          <p:spPr>
            <a:xfrm>
              <a:off x="8304446" y="2134889"/>
              <a:ext cx="85217" cy="363027"/>
            </a:xfrm>
            <a:custGeom>
              <a:avLst/>
              <a:gdLst/>
              <a:ahLst/>
              <a:cxnLst/>
              <a:rect l="l" t="t" r="r" b="b"/>
              <a:pathLst>
                <a:path w="50" h="213" extrusionOk="0">
                  <a:moveTo>
                    <a:pt x="50" y="142"/>
                  </a:moveTo>
                  <a:lnTo>
                    <a:pt x="34" y="97"/>
                  </a:lnTo>
                  <a:lnTo>
                    <a:pt x="26" y="71"/>
                  </a:lnTo>
                  <a:lnTo>
                    <a:pt x="26" y="45"/>
                  </a:lnTo>
                  <a:lnTo>
                    <a:pt x="22" y="19"/>
                  </a:lnTo>
                  <a:lnTo>
                    <a:pt x="17" y="0"/>
                  </a:lnTo>
                  <a:lnTo>
                    <a:pt x="10" y="5"/>
                  </a:lnTo>
                  <a:lnTo>
                    <a:pt x="17" y="19"/>
                  </a:lnTo>
                  <a:lnTo>
                    <a:pt x="0" y="31"/>
                  </a:lnTo>
                  <a:lnTo>
                    <a:pt x="0" y="66"/>
                  </a:lnTo>
                  <a:lnTo>
                    <a:pt x="10" y="92"/>
                  </a:lnTo>
                  <a:lnTo>
                    <a:pt x="10" y="126"/>
                  </a:lnTo>
                  <a:lnTo>
                    <a:pt x="5" y="145"/>
                  </a:lnTo>
                  <a:lnTo>
                    <a:pt x="8" y="171"/>
                  </a:lnTo>
                  <a:lnTo>
                    <a:pt x="5" y="194"/>
                  </a:lnTo>
                  <a:lnTo>
                    <a:pt x="8" y="213"/>
                  </a:lnTo>
                  <a:lnTo>
                    <a:pt x="19" y="194"/>
                  </a:lnTo>
                  <a:lnTo>
                    <a:pt x="31" y="208"/>
                  </a:lnTo>
                  <a:lnTo>
                    <a:pt x="31" y="194"/>
                  </a:lnTo>
                  <a:lnTo>
                    <a:pt x="15" y="168"/>
                  </a:lnTo>
                  <a:lnTo>
                    <a:pt x="24" y="133"/>
                  </a:lnTo>
                  <a:lnTo>
                    <a:pt x="50" y="142"/>
                  </a:lnTo>
                  <a:lnTo>
                    <a:pt x="50" y="142"/>
                  </a:lnTo>
                  <a:lnTo>
                    <a:pt x="50" y="14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5" name="Google Shape;775;p21"/>
            <p:cNvSpPr/>
            <p:nvPr/>
          </p:nvSpPr>
          <p:spPr>
            <a:xfrm>
              <a:off x="7966985" y="2514959"/>
              <a:ext cx="446539" cy="507896"/>
            </a:xfrm>
            <a:custGeom>
              <a:avLst/>
              <a:gdLst/>
              <a:ahLst/>
              <a:cxnLst/>
              <a:rect l="l" t="t" r="r" b="b"/>
              <a:pathLst>
                <a:path w="262" h="298" extrusionOk="0">
                  <a:moveTo>
                    <a:pt x="85" y="239"/>
                  </a:moveTo>
                  <a:lnTo>
                    <a:pt x="85" y="239"/>
                  </a:lnTo>
                  <a:lnTo>
                    <a:pt x="87" y="246"/>
                  </a:lnTo>
                  <a:lnTo>
                    <a:pt x="78" y="258"/>
                  </a:lnTo>
                  <a:lnTo>
                    <a:pt x="71" y="251"/>
                  </a:lnTo>
                  <a:lnTo>
                    <a:pt x="64" y="255"/>
                  </a:lnTo>
                  <a:lnTo>
                    <a:pt x="59" y="267"/>
                  </a:lnTo>
                  <a:lnTo>
                    <a:pt x="49" y="262"/>
                  </a:lnTo>
                  <a:lnTo>
                    <a:pt x="49" y="253"/>
                  </a:lnTo>
                  <a:lnTo>
                    <a:pt x="56" y="241"/>
                  </a:lnTo>
                  <a:lnTo>
                    <a:pt x="66" y="243"/>
                  </a:lnTo>
                  <a:lnTo>
                    <a:pt x="73" y="234"/>
                  </a:lnTo>
                  <a:lnTo>
                    <a:pt x="85" y="239"/>
                  </a:lnTo>
                  <a:lnTo>
                    <a:pt x="85" y="239"/>
                  </a:lnTo>
                  <a:lnTo>
                    <a:pt x="85" y="239"/>
                  </a:lnTo>
                  <a:close/>
                  <a:moveTo>
                    <a:pt x="189" y="180"/>
                  </a:moveTo>
                  <a:lnTo>
                    <a:pt x="189" y="180"/>
                  </a:lnTo>
                  <a:lnTo>
                    <a:pt x="182" y="196"/>
                  </a:lnTo>
                  <a:lnTo>
                    <a:pt x="184" y="206"/>
                  </a:lnTo>
                  <a:lnTo>
                    <a:pt x="175" y="220"/>
                  </a:lnTo>
                  <a:lnTo>
                    <a:pt x="156" y="229"/>
                  </a:lnTo>
                  <a:lnTo>
                    <a:pt x="127" y="232"/>
                  </a:lnTo>
                  <a:lnTo>
                    <a:pt x="104" y="253"/>
                  </a:lnTo>
                  <a:lnTo>
                    <a:pt x="94" y="243"/>
                  </a:lnTo>
                  <a:lnTo>
                    <a:pt x="92" y="232"/>
                  </a:lnTo>
                  <a:lnTo>
                    <a:pt x="64" y="234"/>
                  </a:lnTo>
                  <a:lnTo>
                    <a:pt x="45" y="243"/>
                  </a:lnTo>
                  <a:lnTo>
                    <a:pt x="26" y="243"/>
                  </a:lnTo>
                  <a:lnTo>
                    <a:pt x="42" y="260"/>
                  </a:lnTo>
                  <a:lnTo>
                    <a:pt x="30" y="291"/>
                  </a:lnTo>
                  <a:lnTo>
                    <a:pt x="21" y="298"/>
                  </a:lnTo>
                  <a:lnTo>
                    <a:pt x="14" y="291"/>
                  </a:lnTo>
                  <a:lnTo>
                    <a:pt x="16" y="274"/>
                  </a:lnTo>
                  <a:lnTo>
                    <a:pt x="7" y="269"/>
                  </a:lnTo>
                  <a:lnTo>
                    <a:pt x="0" y="255"/>
                  </a:lnTo>
                  <a:lnTo>
                    <a:pt x="16" y="251"/>
                  </a:lnTo>
                  <a:lnTo>
                    <a:pt x="26" y="239"/>
                  </a:lnTo>
                  <a:lnTo>
                    <a:pt x="40" y="227"/>
                  </a:lnTo>
                  <a:lnTo>
                    <a:pt x="52" y="215"/>
                  </a:lnTo>
                  <a:lnTo>
                    <a:pt x="85" y="208"/>
                  </a:lnTo>
                  <a:lnTo>
                    <a:pt x="101" y="213"/>
                  </a:lnTo>
                  <a:lnTo>
                    <a:pt x="118" y="177"/>
                  </a:lnTo>
                  <a:lnTo>
                    <a:pt x="130" y="187"/>
                  </a:lnTo>
                  <a:lnTo>
                    <a:pt x="153" y="165"/>
                  </a:lnTo>
                  <a:lnTo>
                    <a:pt x="163" y="158"/>
                  </a:lnTo>
                  <a:lnTo>
                    <a:pt x="172" y="132"/>
                  </a:lnTo>
                  <a:lnTo>
                    <a:pt x="170" y="111"/>
                  </a:lnTo>
                  <a:lnTo>
                    <a:pt x="177" y="97"/>
                  </a:lnTo>
                  <a:lnTo>
                    <a:pt x="196" y="92"/>
                  </a:lnTo>
                  <a:lnTo>
                    <a:pt x="203" y="123"/>
                  </a:lnTo>
                  <a:lnTo>
                    <a:pt x="203" y="139"/>
                  </a:lnTo>
                  <a:lnTo>
                    <a:pt x="189" y="158"/>
                  </a:lnTo>
                  <a:lnTo>
                    <a:pt x="189" y="180"/>
                  </a:lnTo>
                  <a:lnTo>
                    <a:pt x="189" y="180"/>
                  </a:lnTo>
                  <a:lnTo>
                    <a:pt x="189" y="180"/>
                  </a:lnTo>
                  <a:close/>
                  <a:moveTo>
                    <a:pt x="236" y="30"/>
                  </a:moveTo>
                  <a:lnTo>
                    <a:pt x="236" y="30"/>
                  </a:lnTo>
                  <a:lnTo>
                    <a:pt x="248" y="35"/>
                  </a:lnTo>
                  <a:lnTo>
                    <a:pt x="258" y="26"/>
                  </a:lnTo>
                  <a:lnTo>
                    <a:pt x="262" y="52"/>
                  </a:lnTo>
                  <a:lnTo>
                    <a:pt x="239" y="56"/>
                  </a:lnTo>
                  <a:lnTo>
                    <a:pt x="224" y="78"/>
                  </a:lnTo>
                  <a:lnTo>
                    <a:pt x="198" y="64"/>
                  </a:lnTo>
                  <a:lnTo>
                    <a:pt x="189" y="87"/>
                  </a:lnTo>
                  <a:lnTo>
                    <a:pt x="172" y="87"/>
                  </a:lnTo>
                  <a:lnTo>
                    <a:pt x="170" y="66"/>
                  </a:lnTo>
                  <a:lnTo>
                    <a:pt x="177" y="49"/>
                  </a:lnTo>
                  <a:lnTo>
                    <a:pt x="196" y="49"/>
                  </a:lnTo>
                  <a:lnTo>
                    <a:pt x="198" y="16"/>
                  </a:lnTo>
                  <a:lnTo>
                    <a:pt x="203" y="0"/>
                  </a:lnTo>
                  <a:lnTo>
                    <a:pt x="224" y="23"/>
                  </a:lnTo>
                  <a:lnTo>
                    <a:pt x="236" y="30"/>
                  </a:lnTo>
                  <a:lnTo>
                    <a:pt x="236" y="30"/>
                  </a:lnTo>
                  <a:lnTo>
                    <a:pt x="236" y="3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6" name="Google Shape;776;p21"/>
            <p:cNvSpPr/>
            <p:nvPr/>
          </p:nvSpPr>
          <p:spPr>
            <a:xfrm>
              <a:off x="7220481" y="3515412"/>
              <a:ext cx="144870" cy="115896"/>
            </a:xfrm>
            <a:custGeom>
              <a:avLst/>
              <a:gdLst/>
              <a:ahLst/>
              <a:cxnLst/>
              <a:rect l="l" t="t" r="r" b="b"/>
              <a:pathLst>
                <a:path w="85" h="68" extrusionOk="0">
                  <a:moveTo>
                    <a:pt x="83" y="7"/>
                  </a:moveTo>
                  <a:lnTo>
                    <a:pt x="83" y="7"/>
                  </a:lnTo>
                  <a:lnTo>
                    <a:pt x="85" y="16"/>
                  </a:lnTo>
                  <a:lnTo>
                    <a:pt x="83" y="38"/>
                  </a:lnTo>
                  <a:lnTo>
                    <a:pt x="57" y="49"/>
                  </a:lnTo>
                  <a:lnTo>
                    <a:pt x="64" y="59"/>
                  </a:lnTo>
                  <a:lnTo>
                    <a:pt x="47" y="61"/>
                  </a:lnTo>
                  <a:lnTo>
                    <a:pt x="33" y="68"/>
                  </a:lnTo>
                  <a:lnTo>
                    <a:pt x="19" y="66"/>
                  </a:lnTo>
                  <a:lnTo>
                    <a:pt x="14" y="56"/>
                  </a:lnTo>
                  <a:lnTo>
                    <a:pt x="5" y="40"/>
                  </a:lnTo>
                  <a:lnTo>
                    <a:pt x="0" y="19"/>
                  </a:lnTo>
                  <a:lnTo>
                    <a:pt x="12" y="4"/>
                  </a:lnTo>
                  <a:lnTo>
                    <a:pt x="33" y="2"/>
                  </a:lnTo>
                  <a:lnTo>
                    <a:pt x="47" y="4"/>
                  </a:lnTo>
                  <a:lnTo>
                    <a:pt x="62" y="11"/>
                  </a:lnTo>
                  <a:lnTo>
                    <a:pt x="69" y="0"/>
                  </a:lnTo>
                  <a:lnTo>
                    <a:pt x="83"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7" name="Google Shape;777;p21"/>
            <p:cNvSpPr/>
            <p:nvPr/>
          </p:nvSpPr>
          <p:spPr>
            <a:xfrm>
              <a:off x="7876573" y="2761602"/>
              <a:ext cx="92035" cy="141461"/>
            </a:xfrm>
            <a:custGeom>
              <a:avLst/>
              <a:gdLst/>
              <a:ahLst/>
              <a:cxnLst/>
              <a:rect l="l" t="t" r="r" b="b"/>
              <a:pathLst>
                <a:path w="54" h="83" extrusionOk="0">
                  <a:moveTo>
                    <a:pt x="35" y="0"/>
                  </a:moveTo>
                  <a:lnTo>
                    <a:pt x="35" y="0"/>
                  </a:lnTo>
                  <a:lnTo>
                    <a:pt x="49" y="24"/>
                  </a:lnTo>
                  <a:lnTo>
                    <a:pt x="54" y="38"/>
                  </a:lnTo>
                  <a:lnTo>
                    <a:pt x="54" y="59"/>
                  </a:lnTo>
                  <a:lnTo>
                    <a:pt x="47" y="71"/>
                  </a:lnTo>
                  <a:lnTo>
                    <a:pt x="33" y="73"/>
                  </a:lnTo>
                  <a:lnTo>
                    <a:pt x="19" y="83"/>
                  </a:lnTo>
                  <a:lnTo>
                    <a:pt x="4" y="83"/>
                  </a:lnTo>
                  <a:lnTo>
                    <a:pt x="2" y="73"/>
                  </a:lnTo>
                  <a:lnTo>
                    <a:pt x="7" y="59"/>
                  </a:lnTo>
                  <a:lnTo>
                    <a:pt x="0" y="38"/>
                  </a:lnTo>
                  <a:lnTo>
                    <a:pt x="9" y="36"/>
                  </a:lnTo>
                  <a:lnTo>
                    <a:pt x="0" y="17"/>
                  </a:lnTo>
                  <a:lnTo>
                    <a:pt x="0" y="17"/>
                  </a:lnTo>
                  <a:lnTo>
                    <a:pt x="9" y="17"/>
                  </a:lnTo>
                  <a:lnTo>
                    <a:pt x="14" y="7"/>
                  </a:lnTo>
                  <a:lnTo>
                    <a:pt x="26" y="7"/>
                  </a:lnTo>
                  <a:lnTo>
                    <a:pt x="33" y="5"/>
                  </a:lnTo>
                  <a:lnTo>
                    <a:pt x="35" y="0"/>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8" name="Google Shape;778;p21"/>
            <p:cNvSpPr/>
            <p:nvPr/>
          </p:nvSpPr>
          <p:spPr>
            <a:xfrm>
              <a:off x="4950290" y="2603585"/>
              <a:ext cx="44313" cy="51131"/>
            </a:xfrm>
            <a:custGeom>
              <a:avLst/>
              <a:gdLst/>
              <a:ahLst/>
              <a:cxnLst/>
              <a:rect l="l" t="t" r="r" b="b"/>
              <a:pathLst>
                <a:path w="26" h="30" extrusionOk="0">
                  <a:moveTo>
                    <a:pt x="22" y="9"/>
                  </a:moveTo>
                  <a:lnTo>
                    <a:pt x="22" y="9"/>
                  </a:lnTo>
                  <a:lnTo>
                    <a:pt x="24" y="12"/>
                  </a:lnTo>
                  <a:lnTo>
                    <a:pt x="26" y="12"/>
                  </a:lnTo>
                  <a:lnTo>
                    <a:pt x="26" y="16"/>
                  </a:lnTo>
                  <a:lnTo>
                    <a:pt x="24" y="21"/>
                  </a:lnTo>
                  <a:lnTo>
                    <a:pt x="24" y="21"/>
                  </a:lnTo>
                  <a:lnTo>
                    <a:pt x="22" y="21"/>
                  </a:lnTo>
                  <a:lnTo>
                    <a:pt x="12" y="26"/>
                  </a:lnTo>
                  <a:lnTo>
                    <a:pt x="10" y="30"/>
                  </a:lnTo>
                  <a:lnTo>
                    <a:pt x="8" y="30"/>
                  </a:lnTo>
                  <a:lnTo>
                    <a:pt x="8" y="21"/>
                  </a:lnTo>
                  <a:lnTo>
                    <a:pt x="3" y="21"/>
                  </a:lnTo>
                  <a:lnTo>
                    <a:pt x="0" y="14"/>
                  </a:lnTo>
                  <a:lnTo>
                    <a:pt x="3" y="9"/>
                  </a:lnTo>
                  <a:lnTo>
                    <a:pt x="8" y="7"/>
                  </a:lnTo>
                  <a:lnTo>
                    <a:pt x="10" y="0"/>
                  </a:lnTo>
                  <a:lnTo>
                    <a:pt x="12" y="0"/>
                  </a:lnTo>
                  <a:lnTo>
                    <a:pt x="15" y="2"/>
                  </a:lnTo>
                  <a:lnTo>
                    <a:pt x="17" y="4"/>
                  </a:lnTo>
                  <a:lnTo>
                    <a:pt x="19" y="7"/>
                  </a:lnTo>
                  <a:lnTo>
                    <a:pt x="22" y="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79" name="Google Shape;779;p21"/>
            <p:cNvSpPr/>
            <p:nvPr/>
          </p:nvSpPr>
          <p:spPr>
            <a:xfrm>
              <a:off x="5681455" y="3055238"/>
              <a:ext cx="51131" cy="47722"/>
            </a:xfrm>
            <a:custGeom>
              <a:avLst/>
              <a:gdLst/>
              <a:ahLst/>
              <a:cxnLst/>
              <a:rect l="l" t="t" r="r" b="b"/>
              <a:pathLst>
                <a:path w="30" h="28" extrusionOk="0">
                  <a:moveTo>
                    <a:pt x="30" y="28"/>
                  </a:moveTo>
                  <a:lnTo>
                    <a:pt x="30" y="28"/>
                  </a:lnTo>
                  <a:lnTo>
                    <a:pt x="19" y="28"/>
                  </a:lnTo>
                  <a:lnTo>
                    <a:pt x="14" y="21"/>
                  </a:lnTo>
                  <a:lnTo>
                    <a:pt x="0" y="19"/>
                  </a:lnTo>
                  <a:lnTo>
                    <a:pt x="11" y="0"/>
                  </a:lnTo>
                  <a:lnTo>
                    <a:pt x="23" y="2"/>
                  </a:lnTo>
                  <a:lnTo>
                    <a:pt x="26" y="9"/>
                  </a:lnTo>
                  <a:lnTo>
                    <a:pt x="26" y="14"/>
                  </a:lnTo>
                  <a:lnTo>
                    <a:pt x="30" y="2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0" name="Google Shape;780;p21"/>
            <p:cNvSpPr/>
            <p:nvPr/>
          </p:nvSpPr>
          <p:spPr>
            <a:xfrm>
              <a:off x="4081073" y="3684141"/>
              <a:ext cx="107375" cy="117601"/>
            </a:xfrm>
            <a:custGeom>
              <a:avLst/>
              <a:gdLst/>
              <a:ahLst/>
              <a:cxnLst/>
              <a:rect l="l" t="t" r="r" b="b"/>
              <a:pathLst>
                <a:path w="63" h="69" extrusionOk="0">
                  <a:moveTo>
                    <a:pt x="37" y="19"/>
                  </a:moveTo>
                  <a:lnTo>
                    <a:pt x="37" y="19"/>
                  </a:lnTo>
                  <a:lnTo>
                    <a:pt x="42" y="19"/>
                  </a:lnTo>
                  <a:lnTo>
                    <a:pt x="45" y="14"/>
                  </a:lnTo>
                  <a:lnTo>
                    <a:pt x="49" y="14"/>
                  </a:lnTo>
                  <a:lnTo>
                    <a:pt x="47" y="19"/>
                  </a:lnTo>
                  <a:lnTo>
                    <a:pt x="49" y="26"/>
                  </a:lnTo>
                  <a:lnTo>
                    <a:pt x="47" y="33"/>
                  </a:lnTo>
                  <a:lnTo>
                    <a:pt x="52" y="38"/>
                  </a:lnTo>
                  <a:lnTo>
                    <a:pt x="56" y="38"/>
                  </a:lnTo>
                  <a:lnTo>
                    <a:pt x="63" y="45"/>
                  </a:lnTo>
                  <a:lnTo>
                    <a:pt x="63" y="52"/>
                  </a:lnTo>
                  <a:lnTo>
                    <a:pt x="61" y="54"/>
                  </a:lnTo>
                  <a:lnTo>
                    <a:pt x="61" y="66"/>
                  </a:lnTo>
                  <a:lnTo>
                    <a:pt x="56" y="69"/>
                  </a:lnTo>
                  <a:lnTo>
                    <a:pt x="40" y="62"/>
                  </a:lnTo>
                  <a:lnTo>
                    <a:pt x="26" y="47"/>
                  </a:lnTo>
                  <a:lnTo>
                    <a:pt x="11" y="38"/>
                  </a:lnTo>
                  <a:lnTo>
                    <a:pt x="0" y="28"/>
                  </a:lnTo>
                  <a:lnTo>
                    <a:pt x="4" y="24"/>
                  </a:lnTo>
                  <a:lnTo>
                    <a:pt x="4" y="19"/>
                  </a:lnTo>
                  <a:lnTo>
                    <a:pt x="11" y="10"/>
                  </a:lnTo>
                  <a:lnTo>
                    <a:pt x="21" y="2"/>
                  </a:lnTo>
                  <a:lnTo>
                    <a:pt x="23" y="2"/>
                  </a:lnTo>
                  <a:lnTo>
                    <a:pt x="28" y="0"/>
                  </a:lnTo>
                  <a:lnTo>
                    <a:pt x="35" y="10"/>
                  </a:lnTo>
                  <a:lnTo>
                    <a:pt x="33" y="17"/>
                  </a:lnTo>
                  <a:lnTo>
                    <a:pt x="37" y="1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1" name="Google Shape;781;p21"/>
            <p:cNvSpPr/>
            <p:nvPr/>
          </p:nvSpPr>
          <p:spPr>
            <a:xfrm>
              <a:off x="4652030" y="2958089"/>
              <a:ext cx="436313" cy="415861"/>
            </a:xfrm>
            <a:custGeom>
              <a:avLst/>
              <a:gdLst/>
              <a:ahLst/>
              <a:cxnLst/>
              <a:rect l="l" t="t" r="r" b="b"/>
              <a:pathLst>
                <a:path w="256" h="244" extrusionOk="0">
                  <a:moveTo>
                    <a:pt x="36" y="0"/>
                  </a:moveTo>
                  <a:lnTo>
                    <a:pt x="36" y="0"/>
                  </a:lnTo>
                  <a:lnTo>
                    <a:pt x="55" y="5"/>
                  </a:lnTo>
                  <a:lnTo>
                    <a:pt x="62" y="2"/>
                  </a:lnTo>
                  <a:lnTo>
                    <a:pt x="74" y="7"/>
                  </a:lnTo>
                  <a:lnTo>
                    <a:pt x="97" y="17"/>
                  </a:lnTo>
                  <a:lnTo>
                    <a:pt x="105" y="33"/>
                  </a:lnTo>
                  <a:lnTo>
                    <a:pt x="119" y="36"/>
                  </a:lnTo>
                  <a:lnTo>
                    <a:pt x="142" y="43"/>
                  </a:lnTo>
                  <a:lnTo>
                    <a:pt x="159" y="52"/>
                  </a:lnTo>
                  <a:lnTo>
                    <a:pt x="166" y="47"/>
                  </a:lnTo>
                  <a:lnTo>
                    <a:pt x="173" y="40"/>
                  </a:lnTo>
                  <a:lnTo>
                    <a:pt x="171" y="26"/>
                  </a:lnTo>
                  <a:lnTo>
                    <a:pt x="175" y="17"/>
                  </a:lnTo>
                  <a:lnTo>
                    <a:pt x="187" y="7"/>
                  </a:lnTo>
                  <a:lnTo>
                    <a:pt x="199" y="5"/>
                  </a:lnTo>
                  <a:lnTo>
                    <a:pt x="220" y="7"/>
                  </a:lnTo>
                  <a:lnTo>
                    <a:pt x="225" y="17"/>
                  </a:lnTo>
                  <a:lnTo>
                    <a:pt x="232" y="17"/>
                  </a:lnTo>
                  <a:lnTo>
                    <a:pt x="237" y="21"/>
                  </a:lnTo>
                  <a:lnTo>
                    <a:pt x="254" y="21"/>
                  </a:lnTo>
                  <a:lnTo>
                    <a:pt x="256" y="28"/>
                  </a:lnTo>
                  <a:lnTo>
                    <a:pt x="251" y="38"/>
                  </a:lnTo>
                  <a:lnTo>
                    <a:pt x="254" y="45"/>
                  </a:lnTo>
                  <a:lnTo>
                    <a:pt x="251" y="57"/>
                  </a:lnTo>
                  <a:lnTo>
                    <a:pt x="254" y="71"/>
                  </a:lnTo>
                  <a:lnTo>
                    <a:pt x="254" y="137"/>
                  </a:lnTo>
                  <a:lnTo>
                    <a:pt x="254" y="201"/>
                  </a:lnTo>
                  <a:lnTo>
                    <a:pt x="254" y="234"/>
                  </a:lnTo>
                  <a:lnTo>
                    <a:pt x="237" y="234"/>
                  </a:lnTo>
                  <a:lnTo>
                    <a:pt x="237" y="244"/>
                  </a:lnTo>
                  <a:lnTo>
                    <a:pt x="171" y="211"/>
                  </a:lnTo>
                  <a:lnTo>
                    <a:pt x="107" y="178"/>
                  </a:lnTo>
                  <a:lnTo>
                    <a:pt x="90" y="187"/>
                  </a:lnTo>
                  <a:lnTo>
                    <a:pt x="78" y="192"/>
                  </a:lnTo>
                  <a:lnTo>
                    <a:pt x="69" y="185"/>
                  </a:lnTo>
                  <a:lnTo>
                    <a:pt x="43" y="175"/>
                  </a:lnTo>
                  <a:lnTo>
                    <a:pt x="36" y="166"/>
                  </a:lnTo>
                  <a:lnTo>
                    <a:pt x="24" y="156"/>
                  </a:lnTo>
                  <a:lnTo>
                    <a:pt x="17" y="159"/>
                  </a:lnTo>
                  <a:lnTo>
                    <a:pt x="10" y="149"/>
                  </a:lnTo>
                  <a:lnTo>
                    <a:pt x="10" y="142"/>
                  </a:lnTo>
                  <a:lnTo>
                    <a:pt x="0" y="128"/>
                  </a:lnTo>
                  <a:lnTo>
                    <a:pt x="8" y="123"/>
                  </a:lnTo>
                  <a:lnTo>
                    <a:pt x="5" y="109"/>
                  </a:lnTo>
                  <a:lnTo>
                    <a:pt x="8" y="99"/>
                  </a:lnTo>
                  <a:lnTo>
                    <a:pt x="8" y="92"/>
                  </a:lnTo>
                  <a:lnTo>
                    <a:pt x="10" y="78"/>
                  </a:lnTo>
                  <a:lnTo>
                    <a:pt x="10" y="69"/>
                  </a:lnTo>
                  <a:lnTo>
                    <a:pt x="3" y="52"/>
                  </a:lnTo>
                  <a:lnTo>
                    <a:pt x="10" y="47"/>
                  </a:lnTo>
                  <a:lnTo>
                    <a:pt x="12" y="40"/>
                  </a:lnTo>
                  <a:lnTo>
                    <a:pt x="10" y="33"/>
                  </a:lnTo>
                  <a:lnTo>
                    <a:pt x="22" y="24"/>
                  </a:lnTo>
                  <a:lnTo>
                    <a:pt x="26" y="19"/>
                  </a:lnTo>
                  <a:lnTo>
                    <a:pt x="36" y="14"/>
                  </a:lnTo>
                  <a:lnTo>
                    <a:pt x="36"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2" name="Google Shape;782;p21"/>
            <p:cNvSpPr/>
            <p:nvPr/>
          </p:nvSpPr>
          <p:spPr>
            <a:xfrm>
              <a:off x="6596690" y="3648351"/>
              <a:ext cx="56244" cy="109079"/>
            </a:xfrm>
            <a:custGeom>
              <a:avLst/>
              <a:gdLst/>
              <a:ahLst/>
              <a:cxnLst/>
              <a:rect l="l" t="t" r="r" b="b"/>
              <a:pathLst>
                <a:path w="33" h="64" extrusionOk="0">
                  <a:moveTo>
                    <a:pt x="23" y="59"/>
                  </a:moveTo>
                  <a:lnTo>
                    <a:pt x="23" y="59"/>
                  </a:lnTo>
                  <a:lnTo>
                    <a:pt x="9" y="64"/>
                  </a:lnTo>
                  <a:lnTo>
                    <a:pt x="2" y="49"/>
                  </a:lnTo>
                  <a:lnTo>
                    <a:pt x="0" y="26"/>
                  </a:lnTo>
                  <a:lnTo>
                    <a:pt x="7" y="0"/>
                  </a:lnTo>
                  <a:lnTo>
                    <a:pt x="18" y="9"/>
                  </a:lnTo>
                  <a:lnTo>
                    <a:pt x="26" y="21"/>
                  </a:lnTo>
                  <a:lnTo>
                    <a:pt x="33" y="38"/>
                  </a:lnTo>
                  <a:lnTo>
                    <a:pt x="30" y="54"/>
                  </a:lnTo>
                  <a:lnTo>
                    <a:pt x="23" y="5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3" name="Google Shape;783;p21"/>
            <p:cNvSpPr/>
            <p:nvPr/>
          </p:nvSpPr>
          <p:spPr>
            <a:xfrm>
              <a:off x="4551473" y="2329185"/>
              <a:ext cx="17044" cy="27269"/>
            </a:xfrm>
            <a:custGeom>
              <a:avLst/>
              <a:gdLst/>
              <a:ahLst/>
              <a:cxnLst/>
              <a:rect l="l" t="t" r="r" b="b"/>
              <a:pathLst>
                <a:path w="10" h="16" extrusionOk="0">
                  <a:moveTo>
                    <a:pt x="10" y="16"/>
                  </a:moveTo>
                  <a:lnTo>
                    <a:pt x="10" y="16"/>
                  </a:lnTo>
                  <a:lnTo>
                    <a:pt x="5" y="16"/>
                  </a:lnTo>
                  <a:lnTo>
                    <a:pt x="0" y="14"/>
                  </a:lnTo>
                  <a:lnTo>
                    <a:pt x="3" y="0"/>
                  </a:lnTo>
                  <a:lnTo>
                    <a:pt x="7" y="0"/>
                  </a:lnTo>
                  <a:lnTo>
                    <a:pt x="10" y="4"/>
                  </a:lnTo>
                  <a:lnTo>
                    <a:pt x="10" y="16"/>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4" name="Google Shape;784;p21"/>
            <p:cNvSpPr/>
            <p:nvPr/>
          </p:nvSpPr>
          <p:spPr>
            <a:xfrm>
              <a:off x="4979265" y="1961046"/>
              <a:ext cx="197705" cy="117601"/>
            </a:xfrm>
            <a:custGeom>
              <a:avLst/>
              <a:gdLst/>
              <a:ahLst/>
              <a:cxnLst/>
              <a:rect l="l" t="t" r="r" b="b"/>
              <a:pathLst>
                <a:path w="116" h="69" extrusionOk="0">
                  <a:moveTo>
                    <a:pt x="109" y="22"/>
                  </a:moveTo>
                  <a:lnTo>
                    <a:pt x="109" y="22"/>
                  </a:lnTo>
                  <a:lnTo>
                    <a:pt x="109" y="36"/>
                  </a:lnTo>
                  <a:lnTo>
                    <a:pt x="116" y="52"/>
                  </a:lnTo>
                  <a:lnTo>
                    <a:pt x="97" y="64"/>
                  </a:lnTo>
                  <a:lnTo>
                    <a:pt x="88" y="69"/>
                  </a:lnTo>
                  <a:lnTo>
                    <a:pt x="71" y="55"/>
                  </a:lnTo>
                  <a:lnTo>
                    <a:pt x="64" y="52"/>
                  </a:lnTo>
                  <a:lnTo>
                    <a:pt x="62" y="48"/>
                  </a:lnTo>
                  <a:lnTo>
                    <a:pt x="45" y="50"/>
                  </a:lnTo>
                  <a:lnTo>
                    <a:pt x="19" y="48"/>
                  </a:lnTo>
                  <a:lnTo>
                    <a:pt x="0" y="57"/>
                  </a:lnTo>
                  <a:lnTo>
                    <a:pt x="0" y="36"/>
                  </a:lnTo>
                  <a:lnTo>
                    <a:pt x="7" y="17"/>
                  </a:lnTo>
                  <a:lnTo>
                    <a:pt x="24" y="5"/>
                  </a:lnTo>
                  <a:lnTo>
                    <a:pt x="36" y="29"/>
                  </a:lnTo>
                  <a:lnTo>
                    <a:pt x="50" y="26"/>
                  </a:lnTo>
                  <a:lnTo>
                    <a:pt x="52" y="5"/>
                  </a:lnTo>
                  <a:lnTo>
                    <a:pt x="66" y="0"/>
                  </a:lnTo>
                  <a:lnTo>
                    <a:pt x="73" y="3"/>
                  </a:lnTo>
                  <a:lnTo>
                    <a:pt x="88" y="15"/>
                  </a:lnTo>
                  <a:lnTo>
                    <a:pt x="99" y="15"/>
                  </a:lnTo>
                  <a:lnTo>
                    <a:pt x="109" y="2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5" name="Google Shape;785;p21"/>
            <p:cNvSpPr/>
            <p:nvPr/>
          </p:nvSpPr>
          <p:spPr>
            <a:xfrm>
              <a:off x="5596238" y="4250698"/>
              <a:ext cx="201113" cy="390296"/>
            </a:xfrm>
            <a:custGeom>
              <a:avLst/>
              <a:gdLst/>
              <a:ahLst/>
              <a:cxnLst/>
              <a:rect l="l" t="t" r="r" b="b"/>
              <a:pathLst>
                <a:path w="118" h="229" extrusionOk="0">
                  <a:moveTo>
                    <a:pt x="111" y="23"/>
                  </a:moveTo>
                  <a:lnTo>
                    <a:pt x="111" y="23"/>
                  </a:lnTo>
                  <a:lnTo>
                    <a:pt x="114" y="45"/>
                  </a:lnTo>
                  <a:lnTo>
                    <a:pt x="118" y="52"/>
                  </a:lnTo>
                  <a:lnTo>
                    <a:pt x="116" y="59"/>
                  </a:lnTo>
                  <a:lnTo>
                    <a:pt x="114" y="66"/>
                  </a:lnTo>
                  <a:lnTo>
                    <a:pt x="109" y="54"/>
                  </a:lnTo>
                  <a:lnTo>
                    <a:pt x="104" y="59"/>
                  </a:lnTo>
                  <a:lnTo>
                    <a:pt x="109" y="73"/>
                  </a:lnTo>
                  <a:lnTo>
                    <a:pt x="107" y="80"/>
                  </a:lnTo>
                  <a:lnTo>
                    <a:pt x="102" y="83"/>
                  </a:lnTo>
                  <a:lnTo>
                    <a:pt x="102" y="97"/>
                  </a:lnTo>
                  <a:lnTo>
                    <a:pt x="95" y="118"/>
                  </a:lnTo>
                  <a:lnTo>
                    <a:pt x="88" y="142"/>
                  </a:lnTo>
                  <a:lnTo>
                    <a:pt x="78" y="173"/>
                  </a:lnTo>
                  <a:lnTo>
                    <a:pt x="71" y="199"/>
                  </a:lnTo>
                  <a:lnTo>
                    <a:pt x="64" y="218"/>
                  </a:lnTo>
                  <a:lnTo>
                    <a:pt x="50" y="222"/>
                  </a:lnTo>
                  <a:lnTo>
                    <a:pt x="36" y="229"/>
                  </a:lnTo>
                  <a:lnTo>
                    <a:pt x="26" y="225"/>
                  </a:lnTo>
                  <a:lnTo>
                    <a:pt x="14" y="220"/>
                  </a:lnTo>
                  <a:lnTo>
                    <a:pt x="10" y="208"/>
                  </a:lnTo>
                  <a:lnTo>
                    <a:pt x="10" y="194"/>
                  </a:lnTo>
                  <a:lnTo>
                    <a:pt x="3" y="180"/>
                  </a:lnTo>
                  <a:lnTo>
                    <a:pt x="0" y="168"/>
                  </a:lnTo>
                  <a:lnTo>
                    <a:pt x="5" y="156"/>
                  </a:lnTo>
                  <a:lnTo>
                    <a:pt x="12" y="151"/>
                  </a:lnTo>
                  <a:lnTo>
                    <a:pt x="12" y="147"/>
                  </a:lnTo>
                  <a:lnTo>
                    <a:pt x="19" y="132"/>
                  </a:lnTo>
                  <a:lnTo>
                    <a:pt x="21" y="123"/>
                  </a:lnTo>
                  <a:lnTo>
                    <a:pt x="17" y="113"/>
                  </a:lnTo>
                  <a:lnTo>
                    <a:pt x="14" y="104"/>
                  </a:lnTo>
                  <a:lnTo>
                    <a:pt x="12" y="87"/>
                  </a:lnTo>
                  <a:lnTo>
                    <a:pt x="19" y="80"/>
                  </a:lnTo>
                  <a:lnTo>
                    <a:pt x="21" y="68"/>
                  </a:lnTo>
                  <a:lnTo>
                    <a:pt x="29" y="68"/>
                  </a:lnTo>
                  <a:lnTo>
                    <a:pt x="38" y="64"/>
                  </a:lnTo>
                  <a:lnTo>
                    <a:pt x="43" y="61"/>
                  </a:lnTo>
                  <a:lnTo>
                    <a:pt x="50" y="61"/>
                  </a:lnTo>
                  <a:lnTo>
                    <a:pt x="62" y="52"/>
                  </a:lnTo>
                  <a:lnTo>
                    <a:pt x="74" y="42"/>
                  </a:lnTo>
                  <a:lnTo>
                    <a:pt x="78" y="33"/>
                  </a:lnTo>
                  <a:lnTo>
                    <a:pt x="76" y="26"/>
                  </a:lnTo>
                  <a:lnTo>
                    <a:pt x="83" y="28"/>
                  </a:lnTo>
                  <a:lnTo>
                    <a:pt x="92" y="16"/>
                  </a:lnTo>
                  <a:lnTo>
                    <a:pt x="92" y="7"/>
                  </a:lnTo>
                  <a:lnTo>
                    <a:pt x="97" y="0"/>
                  </a:lnTo>
                  <a:lnTo>
                    <a:pt x="104" y="7"/>
                  </a:lnTo>
                  <a:lnTo>
                    <a:pt x="107" y="14"/>
                  </a:lnTo>
                  <a:lnTo>
                    <a:pt x="111" y="2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6" name="Google Shape;786;p21"/>
            <p:cNvSpPr/>
            <p:nvPr/>
          </p:nvSpPr>
          <p:spPr>
            <a:xfrm>
              <a:off x="1164935" y="2970020"/>
              <a:ext cx="835130" cy="545391"/>
            </a:xfrm>
            <a:custGeom>
              <a:avLst/>
              <a:gdLst/>
              <a:ahLst/>
              <a:cxnLst/>
              <a:rect l="l" t="t" r="r" b="b"/>
              <a:pathLst>
                <a:path w="490" h="320" extrusionOk="0">
                  <a:moveTo>
                    <a:pt x="62" y="12"/>
                  </a:moveTo>
                  <a:lnTo>
                    <a:pt x="62" y="12"/>
                  </a:lnTo>
                  <a:lnTo>
                    <a:pt x="97" y="26"/>
                  </a:lnTo>
                  <a:lnTo>
                    <a:pt x="131" y="26"/>
                  </a:lnTo>
                  <a:lnTo>
                    <a:pt x="142" y="26"/>
                  </a:lnTo>
                  <a:lnTo>
                    <a:pt x="142" y="19"/>
                  </a:lnTo>
                  <a:lnTo>
                    <a:pt x="171" y="19"/>
                  </a:lnTo>
                  <a:lnTo>
                    <a:pt x="178" y="26"/>
                  </a:lnTo>
                  <a:lnTo>
                    <a:pt x="185" y="31"/>
                  </a:lnTo>
                  <a:lnTo>
                    <a:pt x="197" y="40"/>
                  </a:lnTo>
                  <a:lnTo>
                    <a:pt x="201" y="50"/>
                  </a:lnTo>
                  <a:lnTo>
                    <a:pt x="204" y="59"/>
                  </a:lnTo>
                  <a:lnTo>
                    <a:pt x="213" y="64"/>
                  </a:lnTo>
                  <a:lnTo>
                    <a:pt x="225" y="71"/>
                  </a:lnTo>
                  <a:lnTo>
                    <a:pt x="237" y="57"/>
                  </a:lnTo>
                  <a:lnTo>
                    <a:pt x="251" y="55"/>
                  </a:lnTo>
                  <a:lnTo>
                    <a:pt x="261" y="64"/>
                  </a:lnTo>
                  <a:lnTo>
                    <a:pt x="270" y="76"/>
                  </a:lnTo>
                  <a:lnTo>
                    <a:pt x="275" y="88"/>
                  </a:lnTo>
                  <a:lnTo>
                    <a:pt x="284" y="97"/>
                  </a:lnTo>
                  <a:lnTo>
                    <a:pt x="289" y="109"/>
                  </a:lnTo>
                  <a:lnTo>
                    <a:pt x="291" y="118"/>
                  </a:lnTo>
                  <a:lnTo>
                    <a:pt x="306" y="123"/>
                  </a:lnTo>
                  <a:lnTo>
                    <a:pt x="317" y="128"/>
                  </a:lnTo>
                  <a:lnTo>
                    <a:pt x="324" y="126"/>
                  </a:lnTo>
                  <a:lnTo>
                    <a:pt x="317" y="142"/>
                  </a:lnTo>
                  <a:lnTo>
                    <a:pt x="315" y="154"/>
                  </a:lnTo>
                  <a:lnTo>
                    <a:pt x="313" y="178"/>
                  </a:lnTo>
                  <a:lnTo>
                    <a:pt x="310" y="187"/>
                  </a:lnTo>
                  <a:lnTo>
                    <a:pt x="315" y="197"/>
                  </a:lnTo>
                  <a:lnTo>
                    <a:pt x="320" y="206"/>
                  </a:lnTo>
                  <a:lnTo>
                    <a:pt x="322" y="218"/>
                  </a:lnTo>
                  <a:lnTo>
                    <a:pt x="334" y="230"/>
                  </a:lnTo>
                  <a:lnTo>
                    <a:pt x="336" y="239"/>
                  </a:lnTo>
                  <a:lnTo>
                    <a:pt x="343" y="249"/>
                  </a:lnTo>
                  <a:lnTo>
                    <a:pt x="360" y="253"/>
                  </a:lnTo>
                  <a:lnTo>
                    <a:pt x="367" y="260"/>
                  </a:lnTo>
                  <a:lnTo>
                    <a:pt x="381" y="256"/>
                  </a:lnTo>
                  <a:lnTo>
                    <a:pt x="393" y="253"/>
                  </a:lnTo>
                  <a:lnTo>
                    <a:pt x="405" y="251"/>
                  </a:lnTo>
                  <a:lnTo>
                    <a:pt x="417" y="249"/>
                  </a:lnTo>
                  <a:lnTo>
                    <a:pt x="426" y="242"/>
                  </a:lnTo>
                  <a:lnTo>
                    <a:pt x="431" y="230"/>
                  </a:lnTo>
                  <a:lnTo>
                    <a:pt x="431" y="215"/>
                  </a:lnTo>
                  <a:lnTo>
                    <a:pt x="436" y="211"/>
                  </a:lnTo>
                  <a:lnTo>
                    <a:pt x="445" y="206"/>
                  </a:lnTo>
                  <a:lnTo>
                    <a:pt x="462" y="204"/>
                  </a:lnTo>
                  <a:lnTo>
                    <a:pt x="478" y="204"/>
                  </a:lnTo>
                  <a:lnTo>
                    <a:pt x="488" y="201"/>
                  </a:lnTo>
                  <a:lnTo>
                    <a:pt x="490" y="206"/>
                  </a:lnTo>
                  <a:lnTo>
                    <a:pt x="490" y="213"/>
                  </a:lnTo>
                  <a:lnTo>
                    <a:pt x="481" y="225"/>
                  </a:lnTo>
                  <a:lnTo>
                    <a:pt x="478" y="234"/>
                  </a:lnTo>
                  <a:lnTo>
                    <a:pt x="481" y="239"/>
                  </a:lnTo>
                  <a:lnTo>
                    <a:pt x="478" y="246"/>
                  </a:lnTo>
                  <a:lnTo>
                    <a:pt x="474" y="258"/>
                  </a:lnTo>
                  <a:lnTo>
                    <a:pt x="471" y="253"/>
                  </a:lnTo>
                  <a:lnTo>
                    <a:pt x="466" y="253"/>
                  </a:lnTo>
                  <a:lnTo>
                    <a:pt x="464" y="253"/>
                  </a:lnTo>
                  <a:lnTo>
                    <a:pt x="457" y="265"/>
                  </a:lnTo>
                  <a:lnTo>
                    <a:pt x="455" y="263"/>
                  </a:lnTo>
                  <a:lnTo>
                    <a:pt x="452" y="263"/>
                  </a:lnTo>
                  <a:lnTo>
                    <a:pt x="452" y="265"/>
                  </a:lnTo>
                  <a:lnTo>
                    <a:pt x="438" y="265"/>
                  </a:lnTo>
                  <a:lnTo>
                    <a:pt x="421" y="265"/>
                  </a:lnTo>
                  <a:lnTo>
                    <a:pt x="421" y="275"/>
                  </a:lnTo>
                  <a:lnTo>
                    <a:pt x="417" y="275"/>
                  </a:lnTo>
                  <a:lnTo>
                    <a:pt x="421" y="282"/>
                  </a:lnTo>
                  <a:lnTo>
                    <a:pt x="426" y="284"/>
                  </a:lnTo>
                  <a:lnTo>
                    <a:pt x="429" y="289"/>
                  </a:lnTo>
                  <a:lnTo>
                    <a:pt x="431" y="289"/>
                  </a:lnTo>
                  <a:lnTo>
                    <a:pt x="431" y="296"/>
                  </a:lnTo>
                  <a:lnTo>
                    <a:pt x="410" y="296"/>
                  </a:lnTo>
                  <a:lnTo>
                    <a:pt x="403" y="308"/>
                  </a:lnTo>
                  <a:lnTo>
                    <a:pt x="405" y="313"/>
                  </a:lnTo>
                  <a:lnTo>
                    <a:pt x="403" y="315"/>
                  </a:lnTo>
                  <a:lnTo>
                    <a:pt x="403" y="320"/>
                  </a:lnTo>
                  <a:lnTo>
                    <a:pt x="384" y="303"/>
                  </a:lnTo>
                  <a:lnTo>
                    <a:pt x="377" y="298"/>
                  </a:lnTo>
                  <a:lnTo>
                    <a:pt x="362" y="294"/>
                  </a:lnTo>
                  <a:lnTo>
                    <a:pt x="355" y="294"/>
                  </a:lnTo>
                  <a:lnTo>
                    <a:pt x="341" y="301"/>
                  </a:lnTo>
                  <a:lnTo>
                    <a:pt x="334" y="303"/>
                  </a:lnTo>
                  <a:lnTo>
                    <a:pt x="322" y="298"/>
                  </a:lnTo>
                  <a:lnTo>
                    <a:pt x="308" y="294"/>
                  </a:lnTo>
                  <a:lnTo>
                    <a:pt x="294" y="287"/>
                  </a:lnTo>
                  <a:lnTo>
                    <a:pt x="282" y="284"/>
                  </a:lnTo>
                  <a:lnTo>
                    <a:pt x="263" y="277"/>
                  </a:lnTo>
                  <a:lnTo>
                    <a:pt x="251" y="268"/>
                  </a:lnTo>
                  <a:lnTo>
                    <a:pt x="246" y="265"/>
                  </a:lnTo>
                  <a:lnTo>
                    <a:pt x="237" y="263"/>
                  </a:lnTo>
                  <a:lnTo>
                    <a:pt x="220" y="258"/>
                  </a:lnTo>
                  <a:lnTo>
                    <a:pt x="213" y="251"/>
                  </a:lnTo>
                  <a:lnTo>
                    <a:pt x="197" y="239"/>
                  </a:lnTo>
                  <a:lnTo>
                    <a:pt x="187" y="230"/>
                  </a:lnTo>
                  <a:lnTo>
                    <a:pt x="185" y="223"/>
                  </a:lnTo>
                  <a:lnTo>
                    <a:pt x="190" y="220"/>
                  </a:lnTo>
                  <a:lnTo>
                    <a:pt x="187" y="215"/>
                  </a:lnTo>
                  <a:lnTo>
                    <a:pt x="192" y="211"/>
                  </a:lnTo>
                  <a:lnTo>
                    <a:pt x="192" y="204"/>
                  </a:lnTo>
                  <a:lnTo>
                    <a:pt x="187" y="197"/>
                  </a:lnTo>
                  <a:lnTo>
                    <a:pt x="185" y="189"/>
                  </a:lnTo>
                  <a:lnTo>
                    <a:pt x="178" y="180"/>
                  </a:lnTo>
                  <a:lnTo>
                    <a:pt x="166" y="163"/>
                  </a:lnTo>
                  <a:lnTo>
                    <a:pt x="149" y="149"/>
                  </a:lnTo>
                  <a:lnTo>
                    <a:pt x="140" y="140"/>
                  </a:lnTo>
                  <a:lnTo>
                    <a:pt x="128" y="133"/>
                  </a:lnTo>
                  <a:lnTo>
                    <a:pt x="123" y="128"/>
                  </a:lnTo>
                  <a:lnTo>
                    <a:pt x="126" y="116"/>
                  </a:lnTo>
                  <a:lnTo>
                    <a:pt x="119" y="111"/>
                  </a:lnTo>
                  <a:lnTo>
                    <a:pt x="109" y="104"/>
                  </a:lnTo>
                  <a:lnTo>
                    <a:pt x="105" y="90"/>
                  </a:lnTo>
                  <a:lnTo>
                    <a:pt x="95" y="90"/>
                  </a:lnTo>
                  <a:lnTo>
                    <a:pt x="86" y="81"/>
                  </a:lnTo>
                  <a:lnTo>
                    <a:pt x="79" y="71"/>
                  </a:lnTo>
                  <a:lnTo>
                    <a:pt x="79" y="64"/>
                  </a:lnTo>
                  <a:lnTo>
                    <a:pt x="69" y="50"/>
                  </a:lnTo>
                  <a:lnTo>
                    <a:pt x="64" y="36"/>
                  </a:lnTo>
                  <a:lnTo>
                    <a:pt x="64" y="31"/>
                  </a:lnTo>
                  <a:lnTo>
                    <a:pt x="52" y="21"/>
                  </a:lnTo>
                  <a:lnTo>
                    <a:pt x="48" y="24"/>
                  </a:lnTo>
                  <a:lnTo>
                    <a:pt x="38" y="17"/>
                  </a:lnTo>
                  <a:lnTo>
                    <a:pt x="34" y="26"/>
                  </a:lnTo>
                  <a:lnTo>
                    <a:pt x="38" y="33"/>
                  </a:lnTo>
                  <a:lnTo>
                    <a:pt x="38" y="47"/>
                  </a:lnTo>
                  <a:lnTo>
                    <a:pt x="45" y="57"/>
                  </a:lnTo>
                  <a:lnTo>
                    <a:pt x="57" y="69"/>
                  </a:lnTo>
                  <a:lnTo>
                    <a:pt x="60" y="73"/>
                  </a:lnTo>
                  <a:lnTo>
                    <a:pt x="62" y="73"/>
                  </a:lnTo>
                  <a:lnTo>
                    <a:pt x="64" y="81"/>
                  </a:lnTo>
                  <a:lnTo>
                    <a:pt x="67" y="81"/>
                  </a:lnTo>
                  <a:lnTo>
                    <a:pt x="69" y="92"/>
                  </a:lnTo>
                  <a:lnTo>
                    <a:pt x="76" y="97"/>
                  </a:lnTo>
                  <a:lnTo>
                    <a:pt x="79" y="104"/>
                  </a:lnTo>
                  <a:lnTo>
                    <a:pt x="88" y="111"/>
                  </a:lnTo>
                  <a:lnTo>
                    <a:pt x="95" y="128"/>
                  </a:lnTo>
                  <a:lnTo>
                    <a:pt x="100" y="137"/>
                  </a:lnTo>
                  <a:lnTo>
                    <a:pt x="105" y="144"/>
                  </a:lnTo>
                  <a:lnTo>
                    <a:pt x="105" y="154"/>
                  </a:lnTo>
                  <a:lnTo>
                    <a:pt x="112" y="154"/>
                  </a:lnTo>
                  <a:lnTo>
                    <a:pt x="119" y="163"/>
                  </a:lnTo>
                  <a:lnTo>
                    <a:pt x="123" y="171"/>
                  </a:lnTo>
                  <a:lnTo>
                    <a:pt x="123" y="173"/>
                  </a:lnTo>
                  <a:lnTo>
                    <a:pt x="116" y="180"/>
                  </a:lnTo>
                  <a:lnTo>
                    <a:pt x="114" y="180"/>
                  </a:lnTo>
                  <a:lnTo>
                    <a:pt x="112" y="168"/>
                  </a:lnTo>
                  <a:lnTo>
                    <a:pt x="100" y="159"/>
                  </a:lnTo>
                  <a:lnTo>
                    <a:pt x="88" y="152"/>
                  </a:lnTo>
                  <a:lnTo>
                    <a:pt x="81" y="147"/>
                  </a:lnTo>
                  <a:lnTo>
                    <a:pt x="81" y="133"/>
                  </a:lnTo>
                  <a:lnTo>
                    <a:pt x="79" y="123"/>
                  </a:lnTo>
                  <a:lnTo>
                    <a:pt x="69" y="118"/>
                  </a:lnTo>
                  <a:lnTo>
                    <a:pt x="60" y="109"/>
                  </a:lnTo>
                  <a:lnTo>
                    <a:pt x="57" y="114"/>
                  </a:lnTo>
                  <a:lnTo>
                    <a:pt x="52" y="109"/>
                  </a:lnTo>
                  <a:lnTo>
                    <a:pt x="43" y="104"/>
                  </a:lnTo>
                  <a:lnTo>
                    <a:pt x="34" y="92"/>
                  </a:lnTo>
                  <a:lnTo>
                    <a:pt x="34" y="92"/>
                  </a:lnTo>
                  <a:lnTo>
                    <a:pt x="41" y="92"/>
                  </a:lnTo>
                  <a:lnTo>
                    <a:pt x="48" y="85"/>
                  </a:lnTo>
                  <a:lnTo>
                    <a:pt x="48" y="78"/>
                  </a:lnTo>
                  <a:lnTo>
                    <a:pt x="34" y="64"/>
                  </a:lnTo>
                  <a:lnTo>
                    <a:pt x="26" y="59"/>
                  </a:lnTo>
                  <a:lnTo>
                    <a:pt x="19" y="47"/>
                  </a:lnTo>
                  <a:lnTo>
                    <a:pt x="15" y="36"/>
                  </a:lnTo>
                  <a:lnTo>
                    <a:pt x="5" y="21"/>
                  </a:lnTo>
                  <a:lnTo>
                    <a:pt x="0" y="5"/>
                  </a:lnTo>
                  <a:lnTo>
                    <a:pt x="17" y="2"/>
                  </a:lnTo>
                  <a:lnTo>
                    <a:pt x="38" y="0"/>
                  </a:lnTo>
                  <a:lnTo>
                    <a:pt x="36" y="5"/>
                  </a:lnTo>
                  <a:lnTo>
                    <a:pt x="62" y="12"/>
                  </a:lnTo>
                  <a:lnTo>
                    <a:pt x="62" y="12"/>
                  </a:lnTo>
                  <a:lnTo>
                    <a:pt x="62" y="12"/>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7" name="Google Shape;787;p21"/>
            <p:cNvSpPr/>
            <p:nvPr/>
          </p:nvSpPr>
          <p:spPr>
            <a:xfrm>
              <a:off x="4963925" y="2639376"/>
              <a:ext cx="68174" cy="52835"/>
            </a:xfrm>
            <a:custGeom>
              <a:avLst/>
              <a:gdLst/>
              <a:ahLst/>
              <a:cxnLst/>
              <a:rect l="l" t="t" r="r" b="b"/>
              <a:pathLst>
                <a:path w="40" h="31" extrusionOk="0">
                  <a:moveTo>
                    <a:pt x="37" y="7"/>
                  </a:moveTo>
                  <a:lnTo>
                    <a:pt x="37" y="7"/>
                  </a:lnTo>
                  <a:lnTo>
                    <a:pt x="40" y="21"/>
                  </a:lnTo>
                  <a:lnTo>
                    <a:pt x="35" y="21"/>
                  </a:lnTo>
                  <a:lnTo>
                    <a:pt x="33" y="24"/>
                  </a:lnTo>
                  <a:lnTo>
                    <a:pt x="26" y="24"/>
                  </a:lnTo>
                  <a:lnTo>
                    <a:pt x="18" y="28"/>
                  </a:lnTo>
                  <a:lnTo>
                    <a:pt x="9" y="31"/>
                  </a:lnTo>
                  <a:lnTo>
                    <a:pt x="2" y="26"/>
                  </a:lnTo>
                  <a:lnTo>
                    <a:pt x="0" y="17"/>
                  </a:lnTo>
                  <a:lnTo>
                    <a:pt x="2" y="9"/>
                  </a:lnTo>
                  <a:lnTo>
                    <a:pt x="2" y="9"/>
                  </a:lnTo>
                  <a:lnTo>
                    <a:pt x="4" y="5"/>
                  </a:lnTo>
                  <a:lnTo>
                    <a:pt x="14" y="2"/>
                  </a:lnTo>
                  <a:lnTo>
                    <a:pt x="16" y="0"/>
                  </a:lnTo>
                  <a:lnTo>
                    <a:pt x="23" y="0"/>
                  </a:lnTo>
                  <a:lnTo>
                    <a:pt x="30" y="0"/>
                  </a:lnTo>
                  <a:lnTo>
                    <a:pt x="37"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8" name="Google Shape;788;p21"/>
            <p:cNvSpPr/>
            <p:nvPr/>
          </p:nvSpPr>
          <p:spPr>
            <a:xfrm>
              <a:off x="6942672" y="3108072"/>
              <a:ext cx="245426" cy="535166"/>
            </a:xfrm>
            <a:custGeom>
              <a:avLst/>
              <a:gdLst/>
              <a:ahLst/>
              <a:cxnLst/>
              <a:rect l="l" t="t" r="r" b="b"/>
              <a:pathLst>
                <a:path w="144" h="314" extrusionOk="0">
                  <a:moveTo>
                    <a:pt x="104" y="16"/>
                  </a:moveTo>
                  <a:lnTo>
                    <a:pt x="104" y="16"/>
                  </a:lnTo>
                  <a:lnTo>
                    <a:pt x="104" y="30"/>
                  </a:lnTo>
                  <a:lnTo>
                    <a:pt x="104" y="45"/>
                  </a:lnTo>
                  <a:lnTo>
                    <a:pt x="90" y="59"/>
                  </a:lnTo>
                  <a:lnTo>
                    <a:pt x="87" y="80"/>
                  </a:lnTo>
                  <a:lnTo>
                    <a:pt x="104" y="78"/>
                  </a:lnTo>
                  <a:lnTo>
                    <a:pt x="109" y="94"/>
                  </a:lnTo>
                  <a:lnTo>
                    <a:pt x="118" y="97"/>
                  </a:lnTo>
                  <a:lnTo>
                    <a:pt x="113" y="111"/>
                  </a:lnTo>
                  <a:lnTo>
                    <a:pt x="125" y="118"/>
                  </a:lnTo>
                  <a:lnTo>
                    <a:pt x="132" y="120"/>
                  </a:lnTo>
                  <a:lnTo>
                    <a:pt x="144" y="116"/>
                  </a:lnTo>
                  <a:lnTo>
                    <a:pt x="144" y="123"/>
                  </a:lnTo>
                  <a:lnTo>
                    <a:pt x="130" y="134"/>
                  </a:lnTo>
                  <a:lnTo>
                    <a:pt x="128" y="142"/>
                  </a:lnTo>
                  <a:lnTo>
                    <a:pt x="118" y="144"/>
                  </a:lnTo>
                  <a:lnTo>
                    <a:pt x="109" y="151"/>
                  </a:lnTo>
                  <a:lnTo>
                    <a:pt x="97" y="153"/>
                  </a:lnTo>
                  <a:lnTo>
                    <a:pt x="90" y="170"/>
                  </a:lnTo>
                  <a:lnTo>
                    <a:pt x="83" y="175"/>
                  </a:lnTo>
                  <a:lnTo>
                    <a:pt x="92" y="189"/>
                  </a:lnTo>
                  <a:lnTo>
                    <a:pt x="102" y="201"/>
                  </a:lnTo>
                  <a:lnTo>
                    <a:pt x="109" y="213"/>
                  </a:lnTo>
                  <a:lnTo>
                    <a:pt x="102" y="227"/>
                  </a:lnTo>
                  <a:lnTo>
                    <a:pt x="97" y="229"/>
                  </a:lnTo>
                  <a:lnTo>
                    <a:pt x="99" y="239"/>
                  </a:lnTo>
                  <a:lnTo>
                    <a:pt x="111" y="250"/>
                  </a:lnTo>
                  <a:lnTo>
                    <a:pt x="113" y="260"/>
                  </a:lnTo>
                  <a:lnTo>
                    <a:pt x="113" y="267"/>
                  </a:lnTo>
                  <a:lnTo>
                    <a:pt x="118" y="284"/>
                  </a:lnTo>
                  <a:lnTo>
                    <a:pt x="111" y="298"/>
                  </a:lnTo>
                  <a:lnTo>
                    <a:pt x="102" y="314"/>
                  </a:lnTo>
                  <a:lnTo>
                    <a:pt x="99" y="303"/>
                  </a:lnTo>
                  <a:lnTo>
                    <a:pt x="106" y="291"/>
                  </a:lnTo>
                  <a:lnTo>
                    <a:pt x="99" y="281"/>
                  </a:lnTo>
                  <a:lnTo>
                    <a:pt x="102" y="262"/>
                  </a:lnTo>
                  <a:lnTo>
                    <a:pt x="95" y="255"/>
                  </a:lnTo>
                  <a:lnTo>
                    <a:pt x="90" y="234"/>
                  </a:lnTo>
                  <a:lnTo>
                    <a:pt x="87" y="213"/>
                  </a:lnTo>
                  <a:lnTo>
                    <a:pt x="80" y="201"/>
                  </a:lnTo>
                  <a:lnTo>
                    <a:pt x="69" y="208"/>
                  </a:lnTo>
                  <a:lnTo>
                    <a:pt x="50" y="220"/>
                  </a:lnTo>
                  <a:lnTo>
                    <a:pt x="43" y="220"/>
                  </a:lnTo>
                  <a:lnTo>
                    <a:pt x="33" y="215"/>
                  </a:lnTo>
                  <a:lnTo>
                    <a:pt x="38" y="194"/>
                  </a:lnTo>
                  <a:lnTo>
                    <a:pt x="33" y="177"/>
                  </a:lnTo>
                  <a:lnTo>
                    <a:pt x="21" y="158"/>
                  </a:lnTo>
                  <a:lnTo>
                    <a:pt x="24" y="153"/>
                  </a:lnTo>
                  <a:lnTo>
                    <a:pt x="12" y="151"/>
                  </a:lnTo>
                  <a:lnTo>
                    <a:pt x="2" y="137"/>
                  </a:lnTo>
                  <a:lnTo>
                    <a:pt x="0" y="123"/>
                  </a:lnTo>
                  <a:lnTo>
                    <a:pt x="7" y="125"/>
                  </a:lnTo>
                  <a:lnTo>
                    <a:pt x="7" y="113"/>
                  </a:lnTo>
                  <a:lnTo>
                    <a:pt x="14" y="108"/>
                  </a:lnTo>
                  <a:lnTo>
                    <a:pt x="12" y="101"/>
                  </a:lnTo>
                  <a:lnTo>
                    <a:pt x="16" y="94"/>
                  </a:lnTo>
                  <a:lnTo>
                    <a:pt x="16" y="78"/>
                  </a:lnTo>
                  <a:lnTo>
                    <a:pt x="31" y="80"/>
                  </a:lnTo>
                  <a:lnTo>
                    <a:pt x="38" y="66"/>
                  </a:lnTo>
                  <a:lnTo>
                    <a:pt x="38" y="59"/>
                  </a:lnTo>
                  <a:lnTo>
                    <a:pt x="47" y="42"/>
                  </a:lnTo>
                  <a:lnTo>
                    <a:pt x="47" y="33"/>
                  </a:lnTo>
                  <a:lnTo>
                    <a:pt x="66" y="19"/>
                  </a:lnTo>
                  <a:lnTo>
                    <a:pt x="80" y="23"/>
                  </a:lnTo>
                  <a:lnTo>
                    <a:pt x="78" y="11"/>
                  </a:lnTo>
                  <a:lnTo>
                    <a:pt x="83" y="9"/>
                  </a:lnTo>
                  <a:lnTo>
                    <a:pt x="83" y="2"/>
                  </a:lnTo>
                  <a:lnTo>
                    <a:pt x="92" y="0"/>
                  </a:lnTo>
                  <a:lnTo>
                    <a:pt x="97" y="11"/>
                  </a:lnTo>
                  <a:lnTo>
                    <a:pt x="104" y="16"/>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89" name="Google Shape;789;p21"/>
            <p:cNvSpPr/>
            <p:nvPr/>
          </p:nvSpPr>
          <p:spPr>
            <a:xfrm>
              <a:off x="3922568" y="3140454"/>
              <a:ext cx="339166" cy="374957"/>
            </a:xfrm>
            <a:custGeom>
              <a:avLst/>
              <a:gdLst/>
              <a:ahLst/>
              <a:cxnLst/>
              <a:rect l="l" t="t" r="r" b="b"/>
              <a:pathLst>
                <a:path w="199" h="220" extrusionOk="0">
                  <a:moveTo>
                    <a:pt x="138" y="0"/>
                  </a:moveTo>
                  <a:lnTo>
                    <a:pt x="138" y="0"/>
                  </a:lnTo>
                  <a:lnTo>
                    <a:pt x="199" y="42"/>
                  </a:lnTo>
                  <a:lnTo>
                    <a:pt x="173" y="42"/>
                  </a:lnTo>
                  <a:lnTo>
                    <a:pt x="180" y="118"/>
                  </a:lnTo>
                  <a:lnTo>
                    <a:pt x="190" y="191"/>
                  </a:lnTo>
                  <a:lnTo>
                    <a:pt x="192" y="194"/>
                  </a:lnTo>
                  <a:lnTo>
                    <a:pt x="190" y="205"/>
                  </a:lnTo>
                  <a:lnTo>
                    <a:pt x="123" y="205"/>
                  </a:lnTo>
                  <a:lnTo>
                    <a:pt x="121" y="208"/>
                  </a:lnTo>
                  <a:lnTo>
                    <a:pt x="114" y="208"/>
                  </a:lnTo>
                  <a:lnTo>
                    <a:pt x="104" y="210"/>
                  </a:lnTo>
                  <a:lnTo>
                    <a:pt x="95" y="205"/>
                  </a:lnTo>
                  <a:lnTo>
                    <a:pt x="88" y="208"/>
                  </a:lnTo>
                  <a:lnTo>
                    <a:pt x="85" y="217"/>
                  </a:lnTo>
                  <a:lnTo>
                    <a:pt x="81" y="220"/>
                  </a:lnTo>
                  <a:lnTo>
                    <a:pt x="69" y="208"/>
                  </a:lnTo>
                  <a:lnTo>
                    <a:pt x="59" y="196"/>
                  </a:lnTo>
                  <a:lnTo>
                    <a:pt x="50" y="191"/>
                  </a:lnTo>
                  <a:lnTo>
                    <a:pt x="43" y="187"/>
                  </a:lnTo>
                  <a:lnTo>
                    <a:pt x="31" y="187"/>
                  </a:lnTo>
                  <a:lnTo>
                    <a:pt x="24" y="191"/>
                  </a:lnTo>
                  <a:lnTo>
                    <a:pt x="17" y="189"/>
                  </a:lnTo>
                  <a:lnTo>
                    <a:pt x="12" y="194"/>
                  </a:lnTo>
                  <a:lnTo>
                    <a:pt x="10" y="187"/>
                  </a:lnTo>
                  <a:lnTo>
                    <a:pt x="15" y="177"/>
                  </a:lnTo>
                  <a:lnTo>
                    <a:pt x="17" y="160"/>
                  </a:lnTo>
                  <a:lnTo>
                    <a:pt x="15" y="144"/>
                  </a:lnTo>
                  <a:lnTo>
                    <a:pt x="12" y="137"/>
                  </a:lnTo>
                  <a:lnTo>
                    <a:pt x="15" y="127"/>
                  </a:lnTo>
                  <a:lnTo>
                    <a:pt x="10" y="120"/>
                  </a:lnTo>
                  <a:lnTo>
                    <a:pt x="0" y="113"/>
                  </a:lnTo>
                  <a:lnTo>
                    <a:pt x="5" y="106"/>
                  </a:lnTo>
                  <a:lnTo>
                    <a:pt x="69" y="106"/>
                  </a:lnTo>
                  <a:lnTo>
                    <a:pt x="64" y="80"/>
                  </a:lnTo>
                  <a:lnTo>
                    <a:pt x="69" y="73"/>
                  </a:lnTo>
                  <a:lnTo>
                    <a:pt x="83" y="71"/>
                  </a:lnTo>
                  <a:lnTo>
                    <a:pt x="83" y="26"/>
                  </a:lnTo>
                  <a:lnTo>
                    <a:pt x="138" y="26"/>
                  </a:lnTo>
                  <a:lnTo>
                    <a:pt x="138" y="0"/>
                  </a:lnTo>
                  <a:lnTo>
                    <a:pt x="138" y="0"/>
                  </a:lnTo>
                  <a:lnTo>
                    <a:pt x="138"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0" name="Google Shape;790;p21"/>
            <p:cNvSpPr/>
            <p:nvPr/>
          </p:nvSpPr>
          <p:spPr>
            <a:xfrm>
              <a:off x="7160829" y="3728454"/>
              <a:ext cx="528348" cy="168731"/>
            </a:xfrm>
            <a:custGeom>
              <a:avLst/>
              <a:gdLst/>
              <a:ahLst/>
              <a:cxnLst/>
              <a:rect l="l" t="t" r="r" b="b"/>
              <a:pathLst>
                <a:path w="310" h="99" extrusionOk="0">
                  <a:moveTo>
                    <a:pt x="14" y="12"/>
                  </a:moveTo>
                  <a:lnTo>
                    <a:pt x="14" y="12"/>
                  </a:lnTo>
                  <a:lnTo>
                    <a:pt x="16" y="21"/>
                  </a:lnTo>
                  <a:lnTo>
                    <a:pt x="28" y="19"/>
                  </a:lnTo>
                  <a:lnTo>
                    <a:pt x="30" y="12"/>
                  </a:lnTo>
                  <a:lnTo>
                    <a:pt x="35" y="14"/>
                  </a:lnTo>
                  <a:lnTo>
                    <a:pt x="45" y="24"/>
                  </a:lnTo>
                  <a:lnTo>
                    <a:pt x="52" y="33"/>
                  </a:lnTo>
                  <a:lnTo>
                    <a:pt x="54" y="45"/>
                  </a:lnTo>
                  <a:lnTo>
                    <a:pt x="52" y="52"/>
                  </a:lnTo>
                  <a:lnTo>
                    <a:pt x="52" y="57"/>
                  </a:lnTo>
                  <a:lnTo>
                    <a:pt x="54" y="66"/>
                  </a:lnTo>
                  <a:lnTo>
                    <a:pt x="59" y="71"/>
                  </a:lnTo>
                  <a:lnTo>
                    <a:pt x="66" y="85"/>
                  </a:lnTo>
                  <a:lnTo>
                    <a:pt x="66" y="92"/>
                  </a:lnTo>
                  <a:lnTo>
                    <a:pt x="54" y="92"/>
                  </a:lnTo>
                  <a:lnTo>
                    <a:pt x="40" y="81"/>
                  </a:lnTo>
                  <a:lnTo>
                    <a:pt x="19" y="69"/>
                  </a:lnTo>
                  <a:lnTo>
                    <a:pt x="19" y="59"/>
                  </a:lnTo>
                  <a:lnTo>
                    <a:pt x="9" y="50"/>
                  </a:lnTo>
                  <a:lnTo>
                    <a:pt x="7" y="36"/>
                  </a:lnTo>
                  <a:lnTo>
                    <a:pt x="0" y="26"/>
                  </a:lnTo>
                  <a:lnTo>
                    <a:pt x="2" y="14"/>
                  </a:lnTo>
                  <a:lnTo>
                    <a:pt x="0" y="7"/>
                  </a:lnTo>
                  <a:lnTo>
                    <a:pt x="2" y="5"/>
                  </a:lnTo>
                  <a:lnTo>
                    <a:pt x="14" y="12"/>
                  </a:lnTo>
                  <a:close/>
                  <a:moveTo>
                    <a:pt x="300" y="40"/>
                  </a:moveTo>
                  <a:lnTo>
                    <a:pt x="300" y="40"/>
                  </a:lnTo>
                  <a:lnTo>
                    <a:pt x="288" y="45"/>
                  </a:lnTo>
                  <a:lnTo>
                    <a:pt x="274" y="43"/>
                  </a:lnTo>
                  <a:lnTo>
                    <a:pt x="255" y="43"/>
                  </a:lnTo>
                  <a:lnTo>
                    <a:pt x="248" y="62"/>
                  </a:lnTo>
                  <a:lnTo>
                    <a:pt x="243" y="66"/>
                  </a:lnTo>
                  <a:lnTo>
                    <a:pt x="234" y="90"/>
                  </a:lnTo>
                  <a:lnTo>
                    <a:pt x="222" y="92"/>
                  </a:lnTo>
                  <a:lnTo>
                    <a:pt x="205" y="88"/>
                  </a:lnTo>
                  <a:lnTo>
                    <a:pt x="198" y="90"/>
                  </a:lnTo>
                  <a:lnTo>
                    <a:pt x="189" y="97"/>
                  </a:lnTo>
                  <a:lnTo>
                    <a:pt x="177" y="97"/>
                  </a:lnTo>
                  <a:lnTo>
                    <a:pt x="168" y="99"/>
                  </a:lnTo>
                  <a:lnTo>
                    <a:pt x="156" y="90"/>
                  </a:lnTo>
                  <a:lnTo>
                    <a:pt x="153" y="81"/>
                  </a:lnTo>
                  <a:lnTo>
                    <a:pt x="165" y="85"/>
                  </a:lnTo>
                  <a:lnTo>
                    <a:pt x="177" y="83"/>
                  </a:lnTo>
                  <a:lnTo>
                    <a:pt x="182" y="69"/>
                  </a:lnTo>
                  <a:lnTo>
                    <a:pt x="189" y="66"/>
                  </a:lnTo>
                  <a:lnTo>
                    <a:pt x="208" y="62"/>
                  </a:lnTo>
                  <a:lnTo>
                    <a:pt x="220" y="50"/>
                  </a:lnTo>
                  <a:lnTo>
                    <a:pt x="229" y="38"/>
                  </a:lnTo>
                  <a:lnTo>
                    <a:pt x="234" y="47"/>
                  </a:lnTo>
                  <a:lnTo>
                    <a:pt x="239" y="43"/>
                  </a:lnTo>
                  <a:lnTo>
                    <a:pt x="246" y="43"/>
                  </a:lnTo>
                  <a:lnTo>
                    <a:pt x="246" y="33"/>
                  </a:lnTo>
                  <a:lnTo>
                    <a:pt x="248" y="24"/>
                  </a:lnTo>
                  <a:lnTo>
                    <a:pt x="260" y="14"/>
                  </a:lnTo>
                  <a:lnTo>
                    <a:pt x="269" y="0"/>
                  </a:lnTo>
                  <a:lnTo>
                    <a:pt x="274" y="0"/>
                  </a:lnTo>
                  <a:lnTo>
                    <a:pt x="283" y="10"/>
                  </a:lnTo>
                  <a:lnTo>
                    <a:pt x="283" y="14"/>
                  </a:lnTo>
                  <a:lnTo>
                    <a:pt x="295" y="19"/>
                  </a:lnTo>
                  <a:lnTo>
                    <a:pt x="310" y="24"/>
                  </a:lnTo>
                  <a:lnTo>
                    <a:pt x="307" y="31"/>
                  </a:lnTo>
                  <a:lnTo>
                    <a:pt x="295" y="33"/>
                  </a:lnTo>
                  <a:lnTo>
                    <a:pt x="300" y="40"/>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1" name="Google Shape;791;p21"/>
            <p:cNvSpPr/>
            <p:nvPr/>
          </p:nvSpPr>
          <p:spPr>
            <a:xfrm>
              <a:off x="8926533" y="4483480"/>
              <a:ext cx="80105" cy="68174"/>
            </a:xfrm>
            <a:custGeom>
              <a:avLst/>
              <a:gdLst/>
              <a:ahLst/>
              <a:cxnLst/>
              <a:rect l="l" t="t" r="r" b="b"/>
              <a:pathLst>
                <a:path w="47" h="40" extrusionOk="0">
                  <a:moveTo>
                    <a:pt x="47" y="35"/>
                  </a:moveTo>
                  <a:lnTo>
                    <a:pt x="47" y="35"/>
                  </a:lnTo>
                  <a:lnTo>
                    <a:pt x="42" y="40"/>
                  </a:lnTo>
                  <a:lnTo>
                    <a:pt x="33" y="35"/>
                  </a:lnTo>
                  <a:lnTo>
                    <a:pt x="21" y="26"/>
                  </a:lnTo>
                  <a:lnTo>
                    <a:pt x="11" y="16"/>
                  </a:lnTo>
                  <a:lnTo>
                    <a:pt x="2" y="4"/>
                  </a:lnTo>
                  <a:lnTo>
                    <a:pt x="0" y="0"/>
                  </a:lnTo>
                  <a:lnTo>
                    <a:pt x="4" y="0"/>
                  </a:lnTo>
                  <a:lnTo>
                    <a:pt x="14" y="4"/>
                  </a:lnTo>
                  <a:lnTo>
                    <a:pt x="21" y="12"/>
                  </a:lnTo>
                  <a:lnTo>
                    <a:pt x="26" y="16"/>
                  </a:lnTo>
                  <a:lnTo>
                    <a:pt x="40" y="26"/>
                  </a:lnTo>
                  <a:lnTo>
                    <a:pt x="47" y="3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2" name="Google Shape;792;p21"/>
            <p:cNvSpPr/>
            <p:nvPr/>
          </p:nvSpPr>
          <p:spPr>
            <a:xfrm>
              <a:off x="1976204" y="3503481"/>
              <a:ext cx="124418" cy="121010"/>
            </a:xfrm>
            <a:custGeom>
              <a:avLst/>
              <a:gdLst/>
              <a:ahLst/>
              <a:cxnLst/>
              <a:rect l="l" t="t" r="r" b="b"/>
              <a:pathLst>
                <a:path w="73" h="71" extrusionOk="0">
                  <a:moveTo>
                    <a:pt x="71" y="7"/>
                  </a:moveTo>
                  <a:lnTo>
                    <a:pt x="71" y="7"/>
                  </a:lnTo>
                  <a:lnTo>
                    <a:pt x="73" y="11"/>
                  </a:lnTo>
                  <a:lnTo>
                    <a:pt x="71" y="18"/>
                  </a:lnTo>
                  <a:lnTo>
                    <a:pt x="68" y="23"/>
                  </a:lnTo>
                  <a:lnTo>
                    <a:pt x="68" y="30"/>
                  </a:lnTo>
                  <a:lnTo>
                    <a:pt x="68" y="35"/>
                  </a:lnTo>
                  <a:lnTo>
                    <a:pt x="68" y="42"/>
                  </a:lnTo>
                  <a:lnTo>
                    <a:pt x="66" y="45"/>
                  </a:lnTo>
                  <a:lnTo>
                    <a:pt x="64" y="52"/>
                  </a:lnTo>
                  <a:lnTo>
                    <a:pt x="66" y="56"/>
                  </a:lnTo>
                  <a:lnTo>
                    <a:pt x="61" y="61"/>
                  </a:lnTo>
                  <a:lnTo>
                    <a:pt x="64" y="66"/>
                  </a:lnTo>
                  <a:lnTo>
                    <a:pt x="66" y="68"/>
                  </a:lnTo>
                  <a:lnTo>
                    <a:pt x="61" y="71"/>
                  </a:lnTo>
                  <a:lnTo>
                    <a:pt x="57" y="68"/>
                  </a:lnTo>
                  <a:lnTo>
                    <a:pt x="54" y="66"/>
                  </a:lnTo>
                  <a:lnTo>
                    <a:pt x="50" y="66"/>
                  </a:lnTo>
                  <a:lnTo>
                    <a:pt x="45" y="68"/>
                  </a:lnTo>
                  <a:lnTo>
                    <a:pt x="35" y="63"/>
                  </a:lnTo>
                  <a:lnTo>
                    <a:pt x="33" y="66"/>
                  </a:lnTo>
                  <a:lnTo>
                    <a:pt x="26" y="59"/>
                  </a:lnTo>
                  <a:lnTo>
                    <a:pt x="19" y="52"/>
                  </a:lnTo>
                  <a:lnTo>
                    <a:pt x="16" y="47"/>
                  </a:lnTo>
                  <a:lnTo>
                    <a:pt x="9" y="42"/>
                  </a:lnTo>
                  <a:lnTo>
                    <a:pt x="0" y="35"/>
                  </a:lnTo>
                  <a:lnTo>
                    <a:pt x="2" y="33"/>
                  </a:lnTo>
                  <a:lnTo>
                    <a:pt x="5" y="35"/>
                  </a:lnTo>
                  <a:lnTo>
                    <a:pt x="7" y="33"/>
                  </a:lnTo>
                  <a:lnTo>
                    <a:pt x="12" y="33"/>
                  </a:lnTo>
                  <a:lnTo>
                    <a:pt x="14" y="30"/>
                  </a:lnTo>
                  <a:lnTo>
                    <a:pt x="16" y="30"/>
                  </a:lnTo>
                  <a:lnTo>
                    <a:pt x="16" y="21"/>
                  </a:lnTo>
                  <a:lnTo>
                    <a:pt x="19" y="21"/>
                  </a:lnTo>
                  <a:lnTo>
                    <a:pt x="24" y="21"/>
                  </a:lnTo>
                  <a:lnTo>
                    <a:pt x="26" y="16"/>
                  </a:lnTo>
                  <a:lnTo>
                    <a:pt x="31" y="21"/>
                  </a:lnTo>
                  <a:lnTo>
                    <a:pt x="33" y="18"/>
                  </a:lnTo>
                  <a:lnTo>
                    <a:pt x="35" y="16"/>
                  </a:lnTo>
                  <a:lnTo>
                    <a:pt x="42" y="11"/>
                  </a:lnTo>
                  <a:lnTo>
                    <a:pt x="42" y="9"/>
                  </a:lnTo>
                  <a:lnTo>
                    <a:pt x="42" y="9"/>
                  </a:lnTo>
                  <a:lnTo>
                    <a:pt x="45" y="4"/>
                  </a:lnTo>
                  <a:lnTo>
                    <a:pt x="47" y="4"/>
                  </a:lnTo>
                  <a:lnTo>
                    <a:pt x="50" y="7"/>
                  </a:lnTo>
                  <a:lnTo>
                    <a:pt x="54" y="7"/>
                  </a:lnTo>
                  <a:lnTo>
                    <a:pt x="57" y="4"/>
                  </a:lnTo>
                  <a:lnTo>
                    <a:pt x="59" y="4"/>
                  </a:lnTo>
                  <a:lnTo>
                    <a:pt x="66" y="2"/>
                  </a:lnTo>
                  <a:lnTo>
                    <a:pt x="68" y="0"/>
                  </a:lnTo>
                  <a:lnTo>
                    <a:pt x="73" y="0"/>
                  </a:lnTo>
                  <a:lnTo>
                    <a:pt x="73" y="2"/>
                  </a:lnTo>
                  <a:lnTo>
                    <a:pt x="71"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3" name="Google Shape;793;p21"/>
            <p:cNvSpPr/>
            <p:nvPr/>
          </p:nvSpPr>
          <p:spPr>
            <a:xfrm>
              <a:off x="4536134" y="1106313"/>
              <a:ext cx="726052" cy="855582"/>
            </a:xfrm>
            <a:custGeom>
              <a:avLst/>
              <a:gdLst/>
              <a:ahLst/>
              <a:cxnLst/>
              <a:rect l="l" t="t" r="r" b="b"/>
              <a:pathLst>
                <a:path w="426" h="502" extrusionOk="0">
                  <a:moveTo>
                    <a:pt x="374" y="0"/>
                  </a:moveTo>
                  <a:lnTo>
                    <a:pt x="374" y="0"/>
                  </a:lnTo>
                  <a:lnTo>
                    <a:pt x="426" y="35"/>
                  </a:lnTo>
                  <a:lnTo>
                    <a:pt x="404" y="47"/>
                  </a:lnTo>
                  <a:lnTo>
                    <a:pt x="421" y="78"/>
                  </a:lnTo>
                  <a:lnTo>
                    <a:pt x="395" y="97"/>
                  </a:lnTo>
                  <a:lnTo>
                    <a:pt x="381" y="99"/>
                  </a:lnTo>
                  <a:lnTo>
                    <a:pt x="388" y="68"/>
                  </a:lnTo>
                  <a:lnTo>
                    <a:pt x="366" y="50"/>
                  </a:lnTo>
                  <a:lnTo>
                    <a:pt x="343" y="64"/>
                  </a:lnTo>
                  <a:lnTo>
                    <a:pt x="333" y="99"/>
                  </a:lnTo>
                  <a:lnTo>
                    <a:pt x="319" y="118"/>
                  </a:lnTo>
                  <a:lnTo>
                    <a:pt x="303" y="106"/>
                  </a:lnTo>
                  <a:lnTo>
                    <a:pt x="279" y="109"/>
                  </a:lnTo>
                  <a:lnTo>
                    <a:pt x="262" y="85"/>
                  </a:lnTo>
                  <a:lnTo>
                    <a:pt x="253" y="99"/>
                  </a:lnTo>
                  <a:lnTo>
                    <a:pt x="243" y="99"/>
                  </a:lnTo>
                  <a:lnTo>
                    <a:pt x="241" y="128"/>
                  </a:lnTo>
                  <a:lnTo>
                    <a:pt x="210" y="121"/>
                  </a:lnTo>
                  <a:lnTo>
                    <a:pt x="206" y="147"/>
                  </a:lnTo>
                  <a:lnTo>
                    <a:pt x="189" y="144"/>
                  </a:lnTo>
                  <a:lnTo>
                    <a:pt x="180" y="175"/>
                  </a:lnTo>
                  <a:lnTo>
                    <a:pt x="163" y="222"/>
                  </a:lnTo>
                  <a:lnTo>
                    <a:pt x="137" y="274"/>
                  </a:lnTo>
                  <a:lnTo>
                    <a:pt x="144" y="289"/>
                  </a:lnTo>
                  <a:lnTo>
                    <a:pt x="137" y="303"/>
                  </a:lnTo>
                  <a:lnTo>
                    <a:pt x="123" y="303"/>
                  </a:lnTo>
                  <a:lnTo>
                    <a:pt x="111" y="336"/>
                  </a:lnTo>
                  <a:lnTo>
                    <a:pt x="113" y="383"/>
                  </a:lnTo>
                  <a:lnTo>
                    <a:pt x="123" y="400"/>
                  </a:lnTo>
                  <a:lnTo>
                    <a:pt x="118" y="438"/>
                  </a:lnTo>
                  <a:lnTo>
                    <a:pt x="104" y="461"/>
                  </a:lnTo>
                  <a:lnTo>
                    <a:pt x="97" y="478"/>
                  </a:lnTo>
                  <a:lnTo>
                    <a:pt x="85" y="459"/>
                  </a:lnTo>
                  <a:lnTo>
                    <a:pt x="54" y="495"/>
                  </a:lnTo>
                  <a:lnTo>
                    <a:pt x="33" y="502"/>
                  </a:lnTo>
                  <a:lnTo>
                    <a:pt x="9" y="487"/>
                  </a:lnTo>
                  <a:lnTo>
                    <a:pt x="5" y="452"/>
                  </a:lnTo>
                  <a:lnTo>
                    <a:pt x="0" y="379"/>
                  </a:lnTo>
                  <a:lnTo>
                    <a:pt x="14" y="355"/>
                  </a:lnTo>
                  <a:lnTo>
                    <a:pt x="57" y="324"/>
                  </a:lnTo>
                  <a:lnTo>
                    <a:pt x="90" y="286"/>
                  </a:lnTo>
                  <a:lnTo>
                    <a:pt x="118" y="234"/>
                  </a:lnTo>
                  <a:lnTo>
                    <a:pt x="158" y="154"/>
                  </a:lnTo>
                  <a:lnTo>
                    <a:pt x="184" y="121"/>
                  </a:lnTo>
                  <a:lnTo>
                    <a:pt x="229" y="66"/>
                  </a:lnTo>
                  <a:lnTo>
                    <a:pt x="265" y="45"/>
                  </a:lnTo>
                  <a:lnTo>
                    <a:pt x="291" y="47"/>
                  </a:lnTo>
                  <a:lnTo>
                    <a:pt x="314" y="7"/>
                  </a:lnTo>
                  <a:lnTo>
                    <a:pt x="345" y="9"/>
                  </a:lnTo>
                  <a:lnTo>
                    <a:pt x="374"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4" name="Google Shape;794;p21"/>
            <p:cNvSpPr/>
            <p:nvPr/>
          </p:nvSpPr>
          <p:spPr>
            <a:xfrm>
              <a:off x="8991298" y="4926611"/>
              <a:ext cx="328940" cy="439722"/>
            </a:xfrm>
            <a:custGeom>
              <a:avLst/>
              <a:gdLst/>
              <a:ahLst/>
              <a:cxnLst/>
              <a:rect l="l" t="t" r="r" b="b"/>
              <a:pathLst>
                <a:path w="193" h="258" extrusionOk="0">
                  <a:moveTo>
                    <a:pt x="106" y="133"/>
                  </a:moveTo>
                  <a:lnTo>
                    <a:pt x="106" y="133"/>
                  </a:lnTo>
                  <a:lnTo>
                    <a:pt x="108" y="140"/>
                  </a:lnTo>
                  <a:lnTo>
                    <a:pt x="120" y="133"/>
                  </a:lnTo>
                  <a:lnTo>
                    <a:pt x="125" y="140"/>
                  </a:lnTo>
                  <a:lnTo>
                    <a:pt x="125" y="149"/>
                  </a:lnTo>
                  <a:lnTo>
                    <a:pt x="120" y="159"/>
                  </a:lnTo>
                  <a:lnTo>
                    <a:pt x="108" y="175"/>
                  </a:lnTo>
                  <a:lnTo>
                    <a:pt x="101" y="185"/>
                  </a:lnTo>
                  <a:lnTo>
                    <a:pt x="106" y="194"/>
                  </a:lnTo>
                  <a:lnTo>
                    <a:pt x="94" y="194"/>
                  </a:lnTo>
                  <a:lnTo>
                    <a:pt x="80" y="204"/>
                  </a:lnTo>
                  <a:lnTo>
                    <a:pt x="75" y="218"/>
                  </a:lnTo>
                  <a:lnTo>
                    <a:pt x="66" y="242"/>
                  </a:lnTo>
                  <a:lnTo>
                    <a:pt x="54" y="253"/>
                  </a:lnTo>
                  <a:lnTo>
                    <a:pt x="44" y="258"/>
                  </a:lnTo>
                  <a:lnTo>
                    <a:pt x="30" y="258"/>
                  </a:lnTo>
                  <a:lnTo>
                    <a:pt x="21" y="251"/>
                  </a:lnTo>
                  <a:lnTo>
                    <a:pt x="2" y="249"/>
                  </a:lnTo>
                  <a:lnTo>
                    <a:pt x="0" y="239"/>
                  </a:lnTo>
                  <a:lnTo>
                    <a:pt x="9" y="223"/>
                  </a:lnTo>
                  <a:lnTo>
                    <a:pt x="28" y="201"/>
                  </a:lnTo>
                  <a:lnTo>
                    <a:pt x="40" y="197"/>
                  </a:lnTo>
                  <a:lnTo>
                    <a:pt x="52" y="189"/>
                  </a:lnTo>
                  <a:lnTo>
                    <a:pt x="66" y="175"/>
                  </a:lnTo>
                  <a:lnTo>
                    <a:pt x="75" y="166"/>
                  </a:lnTo>
                  <a:lnTo>
                    <a:pt x="82" y="149"/>
                  </a:lnTo>
                  <a:lnTo>
                    <a:pt x="89" y="144"/>
                  </a:lnTo>
                  <a:lnTo>
                    <a:pt x="92" y="133"/>
                  </a:lnTo>
                  <a:lnTo>
                    <a:pt x="101" y="123"/>
                  </a:lnTo>
                  <a:lnTo>
                    <a:pt x="106" y="133"/>
                  </a:lnTo>
                  <a:close/>
                  <a:moveTo>
                    <a:pt x="132" y="33"/>
                  </a:moveTo>
                  <a:lnTo>
                    <a:pt x="132" y="33"/>
                  </a:lnTo>
                  <a:lnTo>
                    <a:pt x="144" y="55"/>
                  </a:lnTo>
                  <a:lnTo>
                    <a:pt x="144" y="40"/>
                  </a:lnTo>
                  <a:lnTo>
                    <a:pt x="151" y="45"/>
                  </a:lnTo>
                  <a:lnTo>
                    <a:pt x="153" y="62"/>
                  </a:lnTo>
                  <a:lnTo>
                    <a:pt x="167" y="69"/>
                  </a:lnTo>
                  <a:lnTo>
                    <a:pt x="177" y="71"/>
                  </a:lnTo>
                  <a:lnTo>
                    <a:pt x="186" y="62"/>
                  </a:lnTo>
                  <a:lnTo>
                    <a:pt x="193" y="64"/>
                  </a:lnTo>
                  <a:lnTo>
                    <a:pt x="191" y="83"/>
                  </a:lnTo>
                  <a:lnTo>
                    <a:pt x="186" y="95"/>
                  </a:lnTo>
                  <a:lnTo>
                    <a:pt x="172" y="95"/>
                  </a:lnTo>
                  <a:lnTo>
                    <a:pt x="170" y="99"/>
                  </a:lnTo>
                  <a:lnTo>
                    <a:pt x="170" y="109"/>
                  </a:lnTo>
                  <a:lnTo>
                    <a:pt x="167" y="114"/>
                  </a:lnTo>
                  <a:lnTo>
                    <a:pt x="163" y="126"/>
                  </a:lnTo>
                  <a:lnTo>
                    <a:pt x="153" y="140"/>
                  </a:lnTo>
                  <a:lnTo>
                    <a:pt x="141" y="147"/>
                  </a:lnTo>
                  <a:lnTo>
                    <a:pt x="139" y="142"/>
                  </a:lnTo>
                  <a:lnTo>
                    <a:pt x="132" y="140"/>
                  </a:lnTo>
                  <a:lnTo>
                    <a:pt x="141" y="121"/>
                  </a:lnTo>
                  <a:lnTo>
                    <a:pt x="137" y="109"/>
                  </a:lnTo>
                  <a:lnTo>
                    <a:pt x="118" y="102"/>
                  </a:lnTo>
                  <a:lnTo>
                    <a:pt x="120" y="95"/>
                  </a:lnTo>
                  <a:lnTo>
                    <a:pt x="130" y="88"/>
                  </a:lnTo>
                  <a:lnTo>
                    <a:pt x="134" y="71"/>
                  </a:lnTo>
                  <a:lnTo>
                    <a:pt x="132" y="57"/>
                  </a:lnTo>
                  <a:lnTo>
                    <a:pt x="125" y="45"/>
                  </a:lnTo>
                  <a:lnTo>
                    <a:pt x="127" y="40"/>
                  </a:lnTo>
                  <a:lnTo>
                    <a:pt x="120" y="33"/>
                  </a:lnTo>
                  <a:lnTo>
                    <a:pt x="106" y="14"/>
                  </a:lnTo>
                  <a:lnTo>
                    <a:pt x="99" y="0"/>
                  </a:lnTo>
                  <a:lnTo>
                    <a:pt x="106" y="0"/>
                  </a:lnTo>
                  <a:lnTo>
                    <a:pt x="113" y="12"/>
                  </a:lnTo>
                  <a:lnTo>
                    <a:pt x="127" y="17"/>
                  </a:lnTo>
                  <a:lnTo>
                    <a:pt x="132" y="33"/>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5" name="Google Shape;795;p21"/>
            <p:cNvSpPr/>
            <p:nvPr/>
          </p:nvSpPr>
          <p:spPr>
            <a:xfrm>
              <a:off x="6075159" y="2821741"/>
              <a:ext cx="468696" cy="426087"/>
            </a:xfrm>
            <a:custGeom>
              <a:avLst/>
              <a:gdLst/>
              <a:ahLst/>
              <a:cxnLst/>
              <a:rect l="l" t="t" r="r" b="b"/>
              <a:pathLst>
                <a:path w="275" h="250" extrusionOk="0">
                  <a:moveTo>
                    <a:pt x="275" y="33"/>
                  </a:moveTo>
                  <a:lnTo>
                    <a:pt x="275" y="33"/>
                  </a:lnTo>
                  <a:lnTo>
                    <a:pt x="261" y="49"/>
                  </a:lnTo>
                  <a:lnTo>
                    <a:pt x="242" y="52"/>
                  </a:lnTo>
                  <a:lnTo>
                    <a:pt x="216" y="47"/>
                  </a:lnTo>
                  <a:lnTo>
                    <a:pt x="209" y="56"/>
                  </a:lnTo>
                  <a:lnTo>
                    <a:pt x="216" y="73"/>
                  </a:lnTo>
                  <a:lnTo>
                    <a:pt x="220" y="85"/>
                  </a:lnTo>
                  <a:lnTo>
                    <a:pt x="235" y="97"/>
                  </a:lnTo>
                  <a:lnTo>
                    <a:pt x="220" y="106"/>
                  </a:lnTo>
                  <a:lnTo>
                    <a:pt x="220" y="120"/>
                  </a:lnTo>
                  <a:lnTo>
                    <a:pt x="204" y="139"/>
                  </a:lnTo>
                  <a:lnTo>
                    <a:pt x="194" y="158"/>
                  </a:lnTo>
                  <a:lnTo>
                    <a:pt x="178" y="177"/>
                  </a:lnTo>
                  <a:lnTo>
                    <a:pt x="159" y="175"/>
                  </a:lnTo>
                  <a:lnTo>
                    <a:pt x="140" y="194"/>
                  </a:lnTo>
                  <a:lnTo>
                    <a:pt x="152" y="203"/>
                  </a:lnTo>
                  <a:lnTo>
                    <a:pt x="154" y="215"/>
                  </a:lnTo>
                  <a:lnTo>
                    <a:pt x="161" y="224"/>
                  </a:lnTo>
                  <a:lnTo>
                    <a:pt x="166" y="241"/>
                  </a:lnTo>
                  <a:lnTo>
                    <a:pt x="130" y="241"/>
                  </a:lnTo>
                  <a:lnTo>
                    <a:pt x="119" y="250"/>
                  </a:lnTo>
                  <a:lnTo>
                    <a:pt x="107" y="248"/>
                  </a:lnTo>
                  <a:lnTo>
                    <a:pt x="102" y="234"/>
                  </a:lnTo>
                  <a:lnTo>
                    <a:pt x="90" y="222"/>
                  </a:lnTo>
                  <a:lnTo>
                    <a:pt x="60" y="224"/>
                  </a:lnTo>
                  <a:lnTo>
                    <a:pt x="34" y="224"/>
                  </a:lnTo>
                  <a:lnTo>
                    <a:pt x="10" y="227"/>
                  </a:lnTo>
                  <a:lnTo>
                    <a:pt x="17" y="205"/>
                  </a:lnTo>
                  <a:lnTo>
                    <a:pt x="41" y="198"/>
                  </a:lnTo>
                  <a:lnTo>
                    <a:pt x="38" y="189"/>
                  </a:lnTo>
                  <a:lnTo>
                    <a:pt x="31" y="187"/>
                  </a:lnTo>
                  <a:lnTo>
                    <a:pt x="31" y="170"/>
                  </a:lnTo>
                  <a:lnTo>
                    <a:pt x="15" y="163"/>
                  </a:lnTo>
                  <a:lnTo>
                    <a:pt x="7" y="151"/>
                  </a:lnTo>
                  <a:lnTo>
                    <a:pt x="0" y="142"/>
                  </a:lnTo>
                  <a:lnTo>
                    <a:pt x="29" y="151"/>
                  </a:lnTo>
                  <a:lnTo>
                    <a:pt x="45" y="149"/>
                  </a:lnTo>
                  <a:lnTo>
                    <a:pt x="55" y="151"/>
                  </a:lnTo>
                  <a:lnTo>
                    <a:pt x="57" y="146"/>
                  </a:lnTo>
                  <a:lnTo>
                    <a:pt x="69" y="149"/>
                  </a:lnTo>
                  <a:lnTo>
                    <a:pt x="90" y="142"/>
                  </a:lnTo>
                  <a:lnTo>
                    <a:pt x="90" y="125"/>
                  </a:lnTo>
                  <a:lnTo>
                    <a:pt x="100" y="113"/>
                  </a:lnTo>
                  <a:lnTo>
                    <a:pt x="112" y="113"/>
                  </a:lnTo>
                  <a:lnTo>
                    <a:pt x="114" y="108"/>
                  </a:lnTo>
                  <a:lnTo>
                    <a:pt x="126" y="106"/>
                  </a:lnTo>
                  <a:lnTo>
                    <a:pt x="130" y="108"/>
                  </a:lnTo>
                  <a:lnTo>
                    <a:pt x="138" y="101"/>
                  </a:lnTo>
                  <a:lnTo>
                    <a:pt x="135" y="92"/>
                  </a:lnTo>
                  <a:lnTo>
                    <a:pt x="145" y="78"/>
                  </a:lnTo>
                  <a:lnTo>
                    <a:pt x="154" y="75"/>
                  </a:lnTo>
                  <a:lnTo>
                    <a:pt x="147" y="61"/>
                  </a:lnTo>
                  <a:lnTo>
                    <a:pt x="164" y="63"/>
                  </a:lnTo>
                  <a:lnTo>
                    <a:pt x="166" y="56"/>
                  </a:lnTo>
                  <a:lnTo>
                    <a:pt x="166" y="47"/>
                  </a:lnTo>
                  <a:lnTo>
                    <a:pt x="175" y="40"/>
                  </a:lnTo>
                  <a:lnTo>
                    <a:pt x="173" y="30"/>
                  </a:lnTo>
                  <a:lnTo>
                    <a:pt x="168" y="21"/>
                  </a:lnTo>
                  <a:lnTo>
                    <a:pt x="178" y="14"/>
                  </a:lnTo>
                  <a:lnTo>
                    <a:pt x="197" y="9"/>
                  </a:lnTo>
                  <a:lnTo>
                    <a:pt x="213" y="7"/>
                  </a:lnTo>
                  <a:lnTo>
                    <a:pt x="223" y="2"/>
                  </a:lnTo>
                  <a:lnTo>
                    <a:pt x="232" y="0"/>
                  </a:lnTo>
                  <a:lnTo>
                    <a:pt x="244" y="9"/>
                  </a:lnTo>
                  <a:lnTo>
                    <a:pt x="249" y="26"/>
                  </a:lnTo>
                  <a:lnTo>
                    <a:pt x="275" y="3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6" name="Google Shape;796;p21"/>
            <p:cNvSpPr/>
            <p:nvPr/>
          </p:nvSpPr>
          <p:spPr>
            <a:xfrm>
              <a:off x="2105734" y="3655167"/>
              <a:ext cx="160209" cy="64766"/>
            </a:xfrm>
            <a:custGeom>
              <a:avLst/>
              <a:gdLst/>
              <a:ahLst/>
              <a:cxnLst/>
              <a:rect l="l" t="t" r="r" b="b"/>
              <a:pathLst>
                <a:path w="94" h="38" extrusionOk="0">
                  <a:moveTo>
                    <a:pt x="80" y="5"/>
                  </a:moveTo>
                  <a:lnTo>
                    <a:pt x="80" y="5"/>
                  </a:lnTo>
                  <a:lnTo>
                    <a:pt x="85" y="10"/>
                  </a:lnTo>
                  <a:lnTo>
                    <a:pt x="92" y="15"/>
                  </a:lnTo>
                  <a:lnTo>
                    <a:pt x="89" y="17"/>
                  </a:lnTo>
                  <a:lnTo>
                    <a:pt x="94" y="27"/>
                  </a:lnTo>
                  <a:lnTo>
                    <a:pt x="89" y="31"/>
                  </a:lnTo>
                  <a:lnTo>
                    <a:pt x="85" y="31"/>
                  </a:lnTo>
                  <a:lnTo>
                    <a:pt x="82" y="38"/>
                  </a:lnTo>
                  <a:lnTo>
                    <a:pt x="78" y="34"/>
                  </a:lnTo>
                  <a:lnTo>
                    <a:pt x="73" y="24"/>
                  </a:lnTo>
                  <a:lnTo>
                    <a:pt x="78" y="19"/>
                  </a:lnTo>
                  <a:lnTo>
                    <a:pt x="73" y="19"/>
                  </a:lnTo>
                  <a:lnTo>
                    <a:pt x="71" y="15"/>
                  </a:lnTo>
                  <a:lnTo>
                    <a:pt x="63" y="10"/>
                  </a:lnTo>
                  <a:lnTo>
                    <a:pt x="56" y="10"/>
                  </a:lnTo>
                  <a:lnTo>
                    <a:pt x="52" y="17"/>
                  </a:lnTo>
                  <a:lnTo>
                    <a:pt x="45" y="19"/>
                  </a:lnTo>
                  <a:lnTo>
                    <a:pt x="42" y="22"/>
                  </a:lnTo>
                  <a:lnTo>
                    <a:pt x="42" y="24"/>
                  </a:lnTo>
                  <a:lnTo>
                    <a:pt x="49" y="34"/>
                  </a:lnTo>
                  <a:lnTo>
                    <a:pt x="45" y="36"/>
                  </a:lnTo>
                  <a:lnTo>
                    <a:pt x="42" y="38"/>
                  </a:lnTo>
                  <a:lnTo>
                    <a:pt x="35" y="38"/>
                  </a:lnTo>
                  <a:lnTo>
                    <a:pt x="30" y="29"/>
                  </a:lnTo>
                  <a:lnTo>
                    <a:pt x="30" y="31"/>
                  </a:lnTo>
                  <a:lnTo>
                    <a:pt x="23" y="31"/>
                  </a:lnTo>
                  <a:lnTo>
                    <a:pt x="21" y="24"/>
                  </a:lnTo>
                  <a:lnTo>
                    <a:pt x="14" y="22"/>
                  </a:lnTo>
                  <a:lnTo>
                    <a:pt x="9" y="22"/>
                  </a:lnTo>
                  <a:lnTo>
                    <a:pt x="2" y="22"/>
                  </a:lnTo>
                  <a:lnTo>
                    <a:pt x="2" y="24"/>
                  </a:lnTo>
                  <a:lnTo>
                    <a:pt x="0" y="22"/>
                  </a:lnTo>
                  <a:lnTo>
                    <a:pt x="2" y="19"/>
                  </a:lnTo>
                  <a:lnTo>
                    <a:pt x="2" y="17"/>
                  </a:lnTo>
                  <a:lnTo>
                    <a:pt x="2" y="12"/>
                  </a:lnTo>
                  <a:lnTo>
                    <a:pt x="4" y="10"/>
                  </a:lnTo>
                  <a:lnTo>
                    <a:pt x="2" y="8"/>
                  </a:lnTo>
                  <a:lnTo>
                    <a:pt x="2" y="3"/>
                  </a:lnTo>
                  <a:lnTo>
                    <a:pt x="7" y="0"/>
                  </a:lnTo>
                  <a:lnTo>
                    <a:pt x="11" y="5"/>
                  </a:lnTo>
                  <a:lnTo>
                    <a:pt x="11" y="10"/>
                  </a:lnTo>
                  <a:lnTo>
                    <a:pt x="18" y="10"/>
                  </a:lnTo>
                  <a:lnTo>
                    <a:pt x="21" y="10"/>
                  </a:lnTo>
                  <a:lnTo>
                    <a:pt x="26" y="12"/>
                  </a:lnTo>
                  <a:lnTo>
                    <a:pt x="33" y="12"/>
                  </a:lnTo>
                  <a:lnTo>
                    <a:pt x="40" y="8"/>
                  </a:lnTo>
                  <a:lnTo>
                    <a:pt x="49" y="5"/>
                  </a:lnTo>
                  <a:lnTo>
                    <a:pt x="56" y="0"/>
                  </a:lnTo>
                  <a:lnTo>
                    <a:pt x="63" y="0"/>
                  </a:lnTo>
                  <a:lnTo>
                    <a:pt x="63" y="3"/>
                  </a:lnTo>
                  <a:lnTo>
                    <a:pt x="73" y="3"/>
                  </a:lnTo>
                  <a:lnTo>
                    <a:pt x="80" y="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7" name="Google Shape;797;p21"/>
            <p:cNvSpPr/>
            <p:nvPr/>
          </p:nvSpPr>
          <p:spPr>
            <a:xfrm>
              <a:off x="2150047" y="3922750"/>
              <a:ext cx="349392" cy="507896"/>
            </a:xfrm>
            <a:custGeom>
              <a:avLst/>
              <a:gdLst/>
              <a:ahLst/>
              <a:cxnLst/>
              <a:rect l="l" t="t" r="r" b="b"/>
              <a:pathLst>
                <a:path w="205" h="298" extrusionOk="0">
                  <a:moveTo>
                    <a:pt x="134" y="35"/>
                  </a:moveTo>
                  <a:lnTo>
                    <a:pt x="134" y="35"/>
                  </a:lnTo>
                  <a:lnTo>
                    <a:pt x="146" y="38"/>
                  </a:lnTo>
                  <a:lnTo>
                    <a:pt x="156" y="33"/>
                  </a:lnTo>
                  <a:lnTo>
                    <a:pt x="160" y="35"/>
                  </a:lnTo>
                  <a:lnTo>
                    <a:pt x="172" y="33"/>
                  </a:lnTo>
                  <a:lnTo>
                    <a:pt x="184" y="42"/>
                  </a:lnTo>
                  <a:lnTo>
                    <a:pt x="172" y="59"/>
                  </a:lnTo>
                  <a:lnTo>
                    <a:pt x="179" y="59"/>
                  </a:lnTo>
                  <a:lnTo>
                    <a:pt x="186" y="66"/>
                  </a:lnTo>
                  <a:lnTo>
                    <a:pt x="172" y="66"/>
                  </a:lnTo>
                  <a:lnTo>
                    <a:pt x="170" y="68"/>
                  </a:lnTo>
                  <a:lnTo>
                    <a:pt x="156" y="71"/>
                  </a:lnTo>
                  <a:lnTo>
                    <a:pt x="137" y="83"/>
                  </a:lnTo>
                  <a:lnTo>
                    <a:pt x="137" y="90"/>
                  </a:lnTo>
                  <a:lnTo>
                    <a:pt x="132" y="97"/>
                  </a:lnTo>
                  <a:lnTo>
                    <a:pt x="134" y="106"/>
                  </a:lnTo>
                  <a:lnTo>
                    <a:pt x="125" y="109"/>
                  </a:lnTo>
                  <a:lnTo>
                    <a:pt x="125" y="116"/>
                  </a:lnTo>
                  <a:lnTo>
                    <a:pt x="120" y="120"/>
                  </a:lnTo>
                  <a:lnTo>
                    <a:pt x="127" y="135"/>
                  </a:lnTo>
                  <a:lnTo>
                    <a:pt x="134" y="144"/>
                  </a:lnTo>
                  <a:lnTo>
                    <a:pt x="132" y="151"/>
                  </a:lnTo>
                  <a:lnTo>
                    <a:pt x="144" y="151"/>
                  </a:lnTo>
                  <a:lnTo>
                    <a:pt x="149" y="161"/>
                  </a:lnTo>
                  <a:lnTo>
                    <a:pt x="163" y="161"/>
                  </a:lnTo>
                  <a:lnTo>
                    <a:pt x="177" y="151"/>
                  </a:lnTo>
                  <a:lnTo>
                    <a:pt x="177" y="175"/>
                  </a:lnTo>
                  <a:lnTo>
                    <a:pt x="182" y="177"/>
                  </a:lnTo>
                  <a:lnTo>
                    <a:pt x="191" y="175"/>
                  </a:lnTo>
                  <a:lnTo>
                    <a:pt x="205" y="201"/>
                  </a:lnTo>
                  <a:lnTo>
                    <a:pt x="203" y="208"/>
                  </a:lnTo>
                  <a:lnTo>
                    <a:pt x="201" y="217"/>
                  </a:lnTo>
                  <a:lnTo>
                    <a:pt x="201" y="232"/>
                  </a:lnTo>
                  <a:lnTo>
                    <a:pt x="196" y="241"/>
                  </a:lnTo>
                  <a:lnTo>
                    <a:pt x="198" y="246"/>
                  </a:lnTo>
                  <a:lnTo>
                    <a:pt x="194" y="253"/>
                  </a:lnTo>
                  <a:lnTo>
                    <a:pt x="201" y="267"/>
                  </a:lnTo>
                  <a:lnTo>
                    <a:pt x="191" y="286"/>
                  </a:lnTo>
                  <a:lnTo>
                    <a:pt x="186" y="293"/>
                  </a:lnTo>
                  <a:lnTo>
                    <a:pt x="179" y="298"/>
                  </a:lnTo>
                  <a:lnTo>
                    <a:pt x="163" y="288"/>
                  </a:lnTo>
                  <a:lnTo>
                    <a:pt x="160" y="281"/>
                  </a:lnTo>
                  <a:lnTo>
                    <a:pt x="130" y="265"/>
                  </a:lnTo>
                  <a:lnTo>
                    <a:pt x="101" y="246"/>
                  </a:lnTo>
                  <a:lnTo>
                    <a:pt x="87" y="236"/>
                  </a:lnTo>
                  <a:lnTo>
                    <a:pt x="80" y="222"/>
                  </a:lnTo>
                  <a:lnTo>
                    <a:pt x="85" y="217"/>
                  </a:lnTo>
                  <a:lnTo>
                    <a:pt x="71" y="196"/>
                  </a:lnTo>
                  <a:lnTo>
                    <a:pt x="54" y="165"/>
                  </a:lnTo>
                  <a:lnTo>
                    <a:pt x="37" y="132"/>
                  </a:lnTo>
                  <a:lnTo>
                    <a:pt x="33" y="125"/>
                  </a:lnTo>
                  <a:lnTo>
                    <a:pt x="28" y="113"/>
                  </a:lnTo>
                  <a:lnTo>
                    <a:pt x="14" y="104"/>
                  </a:lnTo>
                  <a:lnTo>
                    <a:pt x="2" y="97"/>
                  </a:lnTo>
                  <a:lnTo>
                    <a:pt x="9" y="90"/>
                  </a:lnTo>
                  <a:lnTo>
                    <a:pt x="0" y="73"/>
                  </a:lnTo>
                  <a:lnTo>
                    <a:pt x="7" y="64"/>
                  </a:lnTo>
                  <a:lnTo>
                    <a:pt x="19" y="52"/>
                  </a:lnTo>
                  <a:lnTo>
                    <a:pt x="21" y="59"/>
                  </a:lnTo>
                  <a:lnTo>
                    <a:pt x="16" y="64"/>
                  </a:lnTo>
                  <a:lnTo>
                    <a:pt x="16" y="68"/>
                  </a:lnTo>
                  <a:lnTo>
                    <a:pt x="23" y="68"/>
                  </a:lnTo>
                  <a:lnTo>
                    <a:pt x="30" y="68"/>
                  </a:lnTo>
                  <a:lnTo>
                    <a:pt x="35" y="78"/>
                  </a:lnTo>
                  <a:lnTo>
                    <a:pt x="45" y="71"/>
                  </a:lnTo>
                  <a:lnTo>
                    <a:pt x="49" y="61"/>
                  </a:lnTo>
                  <a:lnTo>
                    <a:pt x="59" y="45"/>
                  </a:lnTo>
                  <a:lnTo>
                    <a:pt x="78" y="40"/>
                  </a:lnTo>
                  <a:lnTo>
                    <a:pt x="94" y="23"/>
                  </a:lnTo>
                  <a:lnTo>
                    <a:pt x="101" y="12"/>
                  </a:lnTo>
                  <a:lnTo>
                    <a:pt x="99" y="0"/>
                  </a:lnTo>
                  <a:lnTo>
                    <a:pt x="101" y="0"/>
                  </a:lnTo>
                  <a:lnTo>
                    <a:pt x="113" y="7"/>
                  </a:lnTo>
                  <a:lnTo>
                    <a:pt x="118" y="14"/>
                  </a:lnTo>
                  <a:lnTo>
                    <a:pt x="125" y="19"/>
                  </a:lnTo>
                  <a:lnTo>
                    <a:pt x="134" y="3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8" name="Google Shape;798;p21"/>
            <p:cNvSpPr/>
            <p:nvPr/>
          </p:nvSpPr>
          <p:spPr>
            <a:xfrm>
              <a:off x="7631229" y="3401220"/>
              <a:ext cx="259061" cy="368139"/>
            </a:xfrm>
            <a:custGeom>
              <a:avLst/>
              <a:gdLst/>
              <a:ahLst/>
              <a:cxnLst/>
              <a:rect l="l" t="t" r="r" b="b"/>
              <a:pathLst>
                <a:path w="152" h="216" extrusionOk="0">
                  <a:moveTo>
                    <a:pt x="147" y="168"/>
                  </a:moveTo>
                  <a:lnTo>
                    <a:pt x="147" y="168"/>
                  </a:lnTo>
                  <a:lnTo>
                    <a:pt x="149" y="180"/>
                  </a:lnTo>
                  <a:lnTo>
                    <a:pt x="152" y="190"/>
                  </a:lnTo>
                  <a:lnTo>
                    <a:pt x="145" y="204"/>
                  </a:lnTo>
                  <a:lnTo>
                    <a:pt x="140" y="187"/>
                  </a:lnTo>
                  <a:lnTo>
                    <a:pt x="130" y="194"/>
                  </a:lnTo>
                  <a:lnTo>
                    <a:pt x="138" y="206"/>
                  </a:lnTo>
                  <a:lnTo>
                    <a:pt x="133" y="216"/>
                  </a:lnTo>
                  <a:lnTo>
                    <a:pt x="114" y="204"/>
                  </a:lnTo>
                  <a:lnTo>
                    <a:pt x="109" y="194"/>
                  </a:lnTo>
                  <a:lnTo>
                    <a:pt x="114" y="185"/>
                  </a:lnTo>
                  <a:lnTo>
                    <a:pt x="104" y="178"/>
                  </a:lnTo>
                  <a:lnTo>
                    <a:pt x="97" y="185"/>
                  </a:lnTo>
                  <a:lnTo>
                    <a:pt x="90" y="185"/>
                  </a:lnTo>
                  <a:lnTo>
                    <a:pt x="78" y="194"/>
                  </a:lnTo>
                  <a:lnTo>
                    <a:pt x="76" y="190"/>
                  </a:lnTo>
                  <a:lnTo>
                    <a:pt x="83" y="176"/>
                  </a:lnTo>
                  <a:lnTo>
                    <a:pt x="93" y="171"/>
                  </a:lnTo>
                  <a:lnTo>
                    <a:pt x="102" y="164"/>
                  </a:lnTo>
                  <a:lnTo>
                    <a:pt x="107" y="171"/>
                  </a:lnTo>
                  <a:lnTo>
                    <a:pt x="119" y="166"/>
                  </a:lnTo>
                  <a:lnTo>
                    <a:pt x="123" y="159"/>
                  </a:lnTo>
                  <a:lnTo>
                    <a:pt x="133" y="159"/>
                  </a:lnTo>
                  <a:lnTo>
                    <a:pt x="133" y="147"/>
                  </a:lnTo>
                  <a:lnTo>
                    <a:pt x="145" y="154"/>
                  </a:lnTo>
                  <a:lnTo>
                    <a:pt x="147" y="161"/>
                  </a:lnTo>
                  <a:lnTo>
                    <a:pt x="147" y="168"/>
                  </a:lnTo>
                  <a:close/>
                  <a:moveTo>
                    <a:pt x="109" y="138"/>
                  </a:moveTo>
                  <a:lnTo>
                    <a:pt x="109" y="138"/>
                  </a:lnTo>
                  <a:lnTo>
                    <a:pt x="104" y="142"/>
                  </a:lnTo>
                  <a:lnTo>
                    <a:pt x="97" y="154"/>
                  </a:lnTo>
                  <a:lnTo>
                    <a:pt x="93" y="159"/>
                  </a:lnTo>
                  <a:lnTo>
                    <a:pt x="83" y="147"/>
                  </a:lnTo>
                  <a:lnTo>
                    <a:pt x="86" y="142"/>
                  </a:lnTo>
                  <a:lnTo>
                    <a:pt x="90" y="138"/>
                  </a:lnTo>
                  <a:lnTo>
                    <a:pt x="93" y="128"/>
                  </a:lnTo>
                  <a:lnTo>
                    <a:pt x="102" y="128"/>
                  </a:lnTo>
                  <a:lnTo>
                    <a:pt x="100" y="138"/>
                  </a:lnTo>
                  <a:lnTo>
                    <a:pt x="112" y="123"/>
                  </a:lnTo>
                  <a:lnTo>
                    <a:pt x="109" y="138"/>
                  </a:lnTo>
                  <a:close/>
                  <a:moveTo>
                    <a:pt x="22" y="154"/>
                  </a:moveTo>
                  <a:lnTo>
                    <a:pt x="22" y="154"/>
                  </a:lnTo>
                  <a:lnTo>
                    <a:pt x="0" y="171"/>
                  </a:lnTo>
                  <a:lnTo>
                    <a:pt x="7" y="157"/>
                  </a:lnTo>
                  <a:lnTo>
                    <a:pt x="19" y="147"/>
                  </a:lnTo>
                  <a:lnTo>
                    <a:pt x="29" y="138"/>
                  </a:lnTo>
                  <a:lnTo>
                    <a:pt x="36" y="121"/>
                  </a:lnTo>
                  <a:lnTo>
                    <a:pt x="41" y="133"/>
                  </a:lnTo>
                  <a:lnTo>
                    <a:pt x="29" y="142"/>
                  </a:lnTo>
                  <a:lnTo>
                    <a:pt x="22" y="154"/>
                  </a:lnTo>
                  <a:close/>
                  <a:moveTo>
                    <a:pt x="76" y="112"/>
                  </a:moveTo>
                  <a:lnTo>
                    <a:pt x="76" y="112"/>
                  </a:lnTo>
                  <a:lnTo>
                    <a:pt x="86" y="116"/>
                  </a:lnTo>
                  <a:lnTo>
                    <a:pt x="95" y="116"/>
                  </a:lnTo>
                  <a:lnTo>
                    <a:pt x="95" y="123"/>
                  </a:lnTo>
                  <a:lnTo>
                    <a:pt x="88" y="131"/>
                  </a:lnTo>
                  <a:lnTo>
                    <a:pt x="78" y="135"/>
                  </a:lnTo>
                  <a:lnTo>
                    <a:pt x="78" y="128"/>
                  </a:lnTo>
                  <a:lnTo>
                    <a:pt x="78" y="119"/>
                  </a:lnTo>
                  <a:lnTo>
                    <a:pt x="76" y="112"/>
                  </a:lnTo>
                  <a:close/>
                  <a:moveTo>
                    <a:pt x="133" y="107"/>
                  </a:moveTo>
                  <a:lnTo>
                    <a:pt x="133" y="107"/>
                  </a:lnTo>
                  <a:lnTo>
                    <a:pt x="138" y="126"/>
                  </a:lnTo>
                  <a:lnTo>
                    <a:pt x="126" y="121"/>
                  </a:lnTo>
                  <a:lnTo>
                    <a:pt x="126" y="128"/>
                  </a:lnTo>
                  <a:lnTo>
                    <a:pt x="130" y="138"/>
                  </a:lnTo>
                  <a:lnTo>
                    <a:pt x="123" y="140"/>
                  </a:lnTo>
                  <a:lnTo>
                    <a:pt x="121" y="128"/>
                  </a:lnTo>
                  <a:lnTo>
                    <a:pt x="116" y="128"/>
                  </a:lnTo>
                  <a:lnTo>
                    <a:pt x="114" y="119"/>
                  </a:lnTo>
                  <a:lnTo>
                    <a:pt x="123" y="119"/>
                  </a:lnTo>
                  <a:lnTo>
                    <a:pt x="123" y="114"/>
                  </a:lnTo>
                  <a:lnTo>
                    <a:pt x="114" y="100"/>
                  </a:lnTo>
                  <a:lnTo>
                    <a:pt x="128" y="102"/>
                  </a:lnTo>
                  <a:lnTo>
                    <a:pt x="133" y="107"/>
                  </a:lnTo>
                  <a:close/>
                  <a:moveTo>
                    <a:pt x="69" y="93"/>
                  </a:moveTo>
                  <a:lnTo>
                    <a:pt x="69" y="93"/>
                  </a:lnTo>
                  <a:lnTo>
                    <a:pt x="64" y="107"/>
                  </a:lnTo>
                  <a:lnTo>
                    <a:pt x="60" y="97"/>
                  </a:lnTo>
                  <a:lnTo>
                    <a:pt x="50" y="86"/>
                  </a:lnTo>
                  <a:lnTo>
                    <a:pt x="64" y="86"/>
                  </a:lnTo>
                  <a:lnTo>
                    <a:pt x="69" y="93"/>
                  </a:lnTo>
                  <a:close/>
                  <a:moveTo>
                    <a:pt x="67" y="0"/>
                  </a:moveTo>
                  <a:lnTo>
                    <a:pt x="67" y="0"/>
                  </a:lnTo>
                  <a:lnTo>
                    <a:pt x="76" y="5"/>
                  </a:lnTo>
                  <a:lnTo>
                    <a:pt x="81" y="0"/>
                  </a:lnTo>
                  <a:lnTo>
                    <a:pt x="83" y="5"/>
                  </a:lnTo>
                  <a:lnTo>
                    <a:pt x="81" y="12"/>
                  </a:lnTo>
                  <a:lnTo>
                    <a:pt x="86" y="24"/>
                  </a:lnTo>
                  <a:lnTo>
                    <a:pt x="81" y="38"/>
                  </a:lnTo>
                  <a:lnTo>
                    <a:pt x="71" y="45"/>
                  </a:lnTo>
                  <a:lnTo>
                    <a:pt x="69" y="60"/>
                  </a:lnTo>
                  <a:lnTo>
                    <a:pt x="74" y="71"/>
                  </a:lnTo>
                  <a:lnTo>
                    <a:pt x="81" y="74"/>
                  </a:lnTo>
                  <a:lnTo>
                    <a:pt x="88" y="71"/>
                  </a:lnTo>
                  <a:lnTo>
                    <a:pt x="109" y="81"/>
                  </a:lnTo>
                  <a:lnTo>
                    <a:pt x="107" y="90"/>
                  </a:lnTo>
                  <a:lnTo>
                    <a:pt x="112" y="93"/>
                  </a:lnTo>
                  <a:lnTo>
                    <a:pt x="112" y="102"/>
                  </a:lnTo>
                  <a:lnTo>
                    <a:pt x="97" y="93"/>
                  </a:lnTo>
                  <a:lnTo>
                    <a:pt x="93" y="86"/>
                  </a:lnTo>
                  <a:lnTo>
                    <a:pt x="88" y="90"/>
                  </a:lnTo>
                  <a:lnTo>
                    <a:pt x="78" y="81"/>
                  </a:lnTo>
                  <a:lnTo>
                    <a:pt x="62" y="83"/>
                  </a:lnTo>
                  <a:lnTo>
                    <a:pt x="55" y="78"/>
                  </a:lnTo>
                  <a:lnTo>
                    <a:pt x="57" y="71"/>
                  </a:lnTo>
                  <a:lnTo>
                    <a:pt x="62" y="67"/>
                  </a:lnTo>
                  <a:lnTo>
                    <a:pt x="57" y="64"/>
                  </a:lnTo>
                  <a:lnTo>
                    <a:pt x="55" y="69"/>
                  </a:lnTo>
                  <a:lnTo>
                    <a:pt x="48" y="62"/>
                  </a:lnTo>
                  <a:lnTo>
                    <a:pt x="43" y="52"/>
                  </a:lnTo>
                  <a:lnTo>
                    <a:pt x="43" y="38"/>
                  </a:lnTo>
                  <a:lnTo>
                    <a:pt x="50" y="43"/>
                  </a:lnTo>
                  <a:lnTo>
                    <a:pt x="52" y="17"/>
                  </a:lnTo>
                  <a:lnTo>
                    <a:pt x="57" y="0"/>
                  </a:lnTo>
                  <a:lnTo>
                    <a:pt x="67" y="0"/>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799" name="Google Shape;799;p21"/>
            <p:cNvSpPr/>
            <p:nvPr/>
          </p:nvSpPr>
          <p:spPr>
            <a:xfrm>
              <a:off x="8289107" y="3987516"/>
              <a:ext cx="415861" cy="228383"/>
            </a:xfrm>
            <a:custGeom>
              <a:avLst/>
              <a:gdLst/>
              <a:ahLst/>
              <a:cxnLst/>
              <a:rect l="l" t="t" r="r" b="b"/>
              <a:pathLst>
                <a:path w="244" h="134" extrusionOk="0">
                  <a:moveTo>
                    <a:pt x="241" y="71"/>
                  </a:moveTo>
                  <a:lnTo>
                    <a:pt x="241" y="71"/>
                  </a:lnTo>
                  <a:lnTo>
                    <a:pt x="236" y="73"/>
                  </a:lnTo>
                  <a:lnTo>
                    <a:pt x="229" y="66"/>
                  </a:lnTo>
                  <a:lnTo>
                    <a:pt x="222" y="54"/>
                  </a:lnTo>
                  <a:lnTo>
                    <a:pt x="218" y="42"/>
                  </a:lnTo>
                  <a:lnTo>
                    <a:pt x="220" y="40"/>
                  </a:lnTo>
                  <a:lnTo>
                    <a:pt x="222" y="47"/>
                  </a:lnTo>
                  <a:lnTo>
                    <a:pt x="227" y="49"/>
                  </a:lnTo>
                  <a:lnTo>
                    <a:pt x="234" y="59"/>
                  </a:lnTo>
                  <a:lnTo>
                    <a:pt x="244" y="66"/>
                  </a:lnTo>
                  <a:lnTo>
                    <a:pt x="241" y="71"/>
                  </a:lnTo>
                  <a:close/>
                  <a:moveTo>
                    <a:pt x="177" y="49"/>
                  </a:moveTo>
                  <a:lnTo>
                    <a:pt x="177" y="49"/>
                  </a:lnTo>
                  <a:lnTo>
                    <a:pt x="168" y="49"/>
                  </a:lnTo>
                  <a:lnTo>
                    <a:pt x="168" y="54"/>
                  </a:lnTo>
                  <a:lnTo>
                    <a:pt x="158" y="59"/>
                  </a:lnTo>
                  <a:lnTo>
                    <a:pt x="149" y="61"/>
                  </a:lnTo>
                  <a:lnTo>
                    <a:pt x="139" y="61"/>
                  </a:lnTo>
                  <a:lnTo>
                    <a:pt x="128" y="56"/>
                  </a:lnTo>
                  <a:lnTo>
                    <a:pt x="118" y="54"/>
                  </a:lnTo>
                  <a:lnTo>
                    <a:pt x="118" y="47"/>
                  </a:lnTo>
                  <a:lnTo>
                    <a:pt x="135" y="49"/>
                  </a:lnTo>
                  <a:lnTo>
                    <a:pt x="142" y="49"/>
                  </a:lnTo>
                  <a:lnTo>
                    <a:pt x="144" y="40"/>
                  </a:lnTo>
                  <a:lnTo>
                    <a:pt x="147" y="40"/>
                  </a:lnTo>
                  <a:lnTo>
                    <a:pt x="149" y="49"/>
                  </a:lnTo>
                  <a:lnTo>
                    <a:pt x="158" y="47"/>
                  </a:lnTo>
                  <a:lnTo>
                    <a:pt x="163" y="42"/>
                  </a:lnTo>
                  <a:lnTo>
                    <a:pt x="173" y="37"/>
                  </a:lnTo>
                  <a:lnTo>
                    <a:pt x="170" y="28"/>
                  </a:lnTo>
                  <a:lnTo>
                    <a:pt x="180" y="26"/>
                  </a:lnTo>
                  <a:lnTo>
                    <a:pt x="182" y="28"/>
                  </a:lnTo>
                  <a:lnTo>
                    <a:pt x="182" y="37"/>
                  </a:lnTo>
                  <a:lnTo>
                    <a:pt x="177" y="49"/>
                  </a:lnTo>
                  <a:close/>
                  <a:moveTo>
                    <a:pt x="99" y="80"/>
                  </a:moveTo>
                  <a:lnTo>
                    <a:pt x="99" y="80"/>
                  </a:lnTo>
                  <a:lnTo>
                    <a:pt x="113" y="90"/>
                  </a:lnTo>
                  <a:lnTo>
                    <a:pt x="125" y="106"/>
                  </a:lnTo>
                  <a:lnTo>
                    <a:pt x="135" y="106"/>
                  </a:lnTo>
                  <a:lnTo>
                    <a:pt x="135" y="113"/>
                  </a:lnTo>
                  <a:lnTo>
                    <a:pt x="147" y="118"/>
                  </a:lnTo>
                  <a:lnTo>
                    <a:pt x="139" y="120"/>
                  </a:lnTo>
                  <a:lnTo>
                    <a:pt x="158" y="127"/>
                  </a:lnTo>
                  <a:lnTo>
                    <a:pt x="156" y="132"/>
                  </a:lnTo>
                  <a:lnTo>
                    <a:pt x="147" y="134"/>
                  </a:lnTo>
                  <a:lnTo>
                    <a:pt x="142" y="130"/>
                  </a:lnTo>
                  <a:lnTo>
                    <a:pt x="128" y="127"/>
                  </a:lnTo>
                  <a:lnTo>
                    <a:pt x="111" y="125"/>
                  </a:lnTo>
                  <a:lnTo>
                    <a:pt x="99" y="113"/>
                  </a:lnTo>
                  <a:lnTo>
                    <a:pt x="90" y="106"/>
                  </a:lnTo>
                  <a:lnTo>
                    <a:pt x="80" y="90"/>
                  </a:lnTo>
                  <a:lnTo>
                    <a:pt x="59" y="82"/>
                  </a:lnTo>
                  <a:lnTo>
                    <a:pt x="47" y="87"/>
                  </a:lnTo>
                  <a:lnTo>
                    <a:pt x="35" y="94"/>
                  </a:lnTo>
                  <a:lnTo>
                    <a:pt x="38" y="106"/>
                  </a:lnTo>
                  <a:lnTo>
                    <a:pt x="26" y="111"/>
                  </a:lnTo>
                  <a:lnTo>
                    <a:pt x="17" y="108"/>
                  </a:lnTo>
                  <a:lnTo>
                    <a:pt x="0" y="106"/>
                  </a:lnTo>
                  <a:lnTo>
                    <a:pt x="0" y="54"/>
                  </a:lnTo>
                  <a:lnTo>
                    <a:pt x="0" y="2"/>
                  </a:lnTo>
                  <a:lnTo>
                    <a:pt x="28" y="11"/>
                  </a:lnTo>
                  <a:lnTo>
                    <a:pt x="57" y="23"/>
                  </a:lnTo>
                  <a:lnTo>
                    <a:pt x="69" y="30"/>
                  </a:lnTo>
                  <a:lnTo>
                    <a:pt x="78" y="37"/>
                  </a:lnTo>
                  <a:lnTo>
                    <a:pt x="80" y="49"/>
                  </a:lnTo>
                  <a:lnTo>
                    <a:pt x="106" y="59"/>
                  </a:lnTo>
                  <a:lnTo>
                    <a:pt x="111" y="66"/>
                  </a:lnTo>
                  <a:lnTo>
                    <a:pt x="97" y="68"/>
                  </a:lnTo>
                  <a:lnTo>
                    <a:pt x="99" y="80"/>
                  </a:lnTo>
                  <a:close/>
                  <a:moveTo>
                    <a:pt x="196" y="33"/>
                  </a:moveTo>
                  <a:lnTo>
                    <a:pt x="196" y="33"/>
                  </a:lnTo>
                  <a:lnTo>
                    <a:pt x="192" y="37"/>
                  </a:lnTo>
                  <a:lnTo>
                    <a:pt x="187" y="28"/>
                  </a:lnTo>
                  <a:lnTo>
                    <a:pt x="184" y="21"/>
                  </a:lnTo>
                  <a:lnTo>
                    <a:pt x="177" y="16"/>
                  </a:lnTo>
                  <a:lnTo>
                    <a:pt x="168" y="9"/>
                  </a:lnTo>
                  <a:lnTo>
                    <a:pt x="156" y="4"/>
                  </a:lnTo>
                  <a:lnTo>
                    <a:pt x="161" y="0"/>
                  </a:lnTo>
                  <a:lnTo>
                    <a:pt x="168" y="4"/>
                  </a:lnTo>
                  <a:lnTo>
                    <a:pt x="175" y="7"/>
                  </a:lnTo>
                  <a:lnTo>
                    <a:pt x="182" y="11"/>
                  </a:lnTo>
                  <a:lnTo>
                    <a:pt x="187" y="19"/>
                  </a:lnTo>
                  <a:lnTo>
                    <a:pt x="194" y="23"/>
                  </a:lnTo>
                  <a:lnTo>
                    <a:pt x="196" y="3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0" name="Google Shape;800;p21"/>
            <p:cNvSpPr/>
            <p:nvPr/>
          </p:nvSpPr>
          <p:spPr>
            <a:xfrm>
              <a:off x="2540342" y="3401220"/>
              <a:ext cx="44313" cy="17044"/>
            </a:xfrm>
            <a:custGeom>
              <a:avLst/>
              <a:gdLst/>
              <a:ahLst/>
              <a:cxnLst/>
              <a:rect l="l" t="t" r="r" b="b"/>
              <a:pathLst>
                <a:path w="26" h="10" extrusionOk="0">
                  <a:moveTo>
                    <a:pt x="26" y="5"/>
                  </a:moveTo>
                  <a:lnTo>
                    <a:pt x="26" y="5"/>
                  </a:lnTo>
                  <a:lnTo>
                    <a:pt x="24" y="10"/>
                  </a:lnTo>
                  <a:lnTo>
                    <a:pt x="9" y="10"/>
                  </a:lnTo>
                  <a:lnTo>
                    <a:pt x="0" y="10"/>
                  </a:lnTo>
                  <a:lnTo>
                    <a:pt x="0" y="3"/>
                  </a:lnTo>
                  <a:lnTo>
                    <a:pt x="2" y="0"/>
                  </a:lnTo>
                  <a:lnTo>
                    <a:pt x="17" y="0"/>
                  </a:lnTo>
                  <a:lnTo>
                    <a:pt x="24" y="3"/>
                  </a:lnTo>
                  <a:lnTo>
                    <a:pt x="26" y="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1" name="Google Shape;801;p21"/>
            <p:cNvSpPr/>
            <p:nvPr/>
          </p:nvSpPr>
          <p:spPr>
            <a:xfrm>
              <a:off x="7825524" y="2610157"/>
              <a:ext cx="180661" cy="189183"/>
            </a:xfrm>
            <a:custGeom>
              <a:avLst/>
              <a:gdLst/>
              <a:ahLst/>
              <a:cxnLst/>
              <a:rect l="l" t="t" r="r" b="b"/>
              <a:pathLst>
                <a:path w="106" h="111" extrusionOk="0">
                  <a:moveTo>
                    <a:pt x="104" y="12"/>
                  </a:moveTo>
                  <a:lnTo>
                    <a:pt x="104" y="12"/>
                  </a:lnTo>
                  <a:lnTo>
                    <a:pt x="106" y="16"/>
                  </a:lnTo>
                  <a:lnTo>
                    <a:pt x="99" y="14"/>
                  </a:lnTo>
                  <a:lnTo>
                    <a:pt x="92" y="21"/>
                  </a:lnTo>
                  <a:lnTo>
                    <a:pt x="87" y="28"/>
                  </a:lnTo>
                  <a:lnTo>
                    <a:pt x="87" y="45"/>
                  </a:lnTo>
                  <a:lnTo>
                    <a:pt x="80" y="50"/>
                  </a:lnTo>
                  <a:lnTo>
                    <a:pt x="76" y="52"/>
                  </a:lnTo>
                  <a:lnTo>
                    <a:pt x="71" y="59"/>
                  </a:lnTo>
                  <a:lnTo>
                    <a:pt x="59" y="61"/>
                  </a:lnTo>
                  <a:lnTo>
                    <a:pt x="52" y="66"/>
                  </a:lnTo>
                  <a:lnTo>
                    <a:pt x="52" y="78"/>
                  </a:lnTo>
                  <a:lnTo>
                    <a:pt x="50" y="78"/>
                  </a:lnTo>
                  <a:lnTo>
                    <a:pt x="57" y="83"/>
                  </a:lnTo>
                  <a:lnTo>
                    <a:pt x="66" y="92"/>
                  </a:lnTo>
                  <a:lnTo>
                    <a:pt x="64" y="97"/>
                  </a:lnTo>
                  <a:lnTo>
                    <a:pt x="57" y="97"/>
                  </a:lnTo>
                  <a:lnTo>
                    <a:pt x="47" y="97"/>
                  </a:lnTo>
                  <a:lnTo>
                    <a:pt x="40" y="109"/>
                  </a:lnTo>
                  <a:lnTo>
                    <a:pt x="31" y="106"/>
                  </a:lnTo>
                  <a:lnTo>
                    <a:pt x="31" y="109"/>
                  </a:lnTo>
                  <a:lnTo>
                    <a:pt x="24" y="104"/>
                  </a:lnTo>
                  <a:lnTo>
                    <a:pt x="21" y="109"/>
                  </a:lnTo>
                  <a:lnTo>
                    <a:pt x="16" y="111"/>
                  </a:lnTo>
                  <a:lnTo>
                    <a:pt x="16" y="106"/>
                  </a:lnTo>
                  <a:lnTo>
                    <a:pt x="12" y="104"/>
                  </a:lnTo>
                  <a:lnTo>
                    <a:pt x="7" y="102"/>
                  </a:lnTo>
                  <a:lnTo>
                    <a:pt x="12" y="92"/>
                  </a:lnTo>
                  <a:lnTo>
                    <a:pt x="16" y="90"/>
                  </a:lnTo>
                  <a:lnTo>
                    <a:pt x="14" y="85"/>
                  </a:lnTo>
                  <a:lnTo>
                    <a:pt x="19" y="76"/>
                  </a:lnTo>
                  <a:lnTo>
                    <a:pt x="16" y="71"/>
                  </a:lnTo>
                  <a:lnTo>
                    <a:pt x="7" y="68"/>
                  </a:lnTo>
                  <a:lnTo>
                    <a:pt x="0" y="64"/>
                  </a:lnTo>
                  <a:lnTo>
                    <a:pt x="14" y="52"/>
                  </a:lnTo>
                  <a:lnTo>
                    <a:pt x="31" y="40"/>
                  </a:lnTo>
                  <a:lnTo>
                    <a:pt x="43" y="23"/>
                  </a:lnTo>
                  <a:lnTo>
                    <a:pt x="50" y="31"/>
                  </a:lnTo>
                  <a:lnTo>
                    <a:pt x="64" y="31"/>
                  </a:lnTo>
                  <a:lnTo>
                    <a:pt x="61" y="21"/>
                  </a:lnTo>
                  <a:lnTo>
                    <a:pt x="87" y="12"/>
                  </a:lnTo>
                  <a:lnTo>
                    <a:pt x="92" y="0"/>
                  </a:lnTo>
                  <a:lnTo>
                    <a:pt x="104" y="1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2" name="Google Shape;802;p21"/>
            <p:cNvSpPr/>
            <p:nvPr/>
          </p:nvSpPr>
          <p:spPr>
            <a:xfrm>
              <a:off x="4132203" y="2639376"/>
              <a:ext cx="88626" cy="194296"/>
            </a:xfrm>
            <a:custGeom>
              <a:avLst/>
              <a:gdLst/>
              <a:ahLst/>
              <a:cxnLst/>
              <a:rect l="l" t="t" r="r" b="b"/>
              <a:pathLst>
                <a:path w="52" h="114" extrusionOk="0">
                  <a:moveTo>
                    <a:pt x="22" y="0"/>
                  </a:moveTo>
                  <a:lnTo>
                    <a:pt x="22" y="0"/>
                  </a:lnTo>
                  <a:lnTo>
                    <a:pt x="26" y="9"/>
                  </a:lnTo>
                  <a:lnTo>
                    <a:pt x="36" y="9"/>
                  </a:lnTo>
                  <a:lnTo>
                    <a:pt x="38" y="7"/>
                  </a:lnTo>
                  <a:lnTo>
                    <a:pt x="48" y="7"/>
                  </a:lnTo>
                  <a:lnTo>
                    <a:pt x="52" y="19"/>
                  </a:lnTo>
                  <a:lnTo>
                    <a:pt x="43" y="24"/>
                  </a:lnTo>
                  <a:lnTo>
                    <a:pt x="43" y="43"/>
                  </a:lnTo>
                  <a:lnTo>
                    <a:pt x="41" y="45"/>
                  </a:lnTo>
                  <a:lnTo>
                    <a:pt x="41" y="54"/>
                  </a:lnTo>
                  <a:lnTo>
                    <a:pt x="33" y="57"/>
                  </a:lnTo>
                  <a:lnTo>
                    <a:pt x="41" y="69"/>
                  </a:lnTo>
                  <a:lnTo>
                    <a:pt x="36" y="83"/>
                  </a:lnTo>
                  <a:lnTo>
                    <a:pt x="41" y="88"/>
                  </a:lnTo>
                  <a:lnTo>
                    <a:pt x="38" y="95"/>
                  </a:lnTo>
                  <a:lnTo>
                    <a:pt x="33" y="102"/>
                  </a:lnTo>
                  <a:lnTo>
                    <a:pt x="33" y="109"/>
                  </a:lnTo>
                  <a:lnTo>
                    <a:pt x="29" y="114"/>
                  </a:lnTo>
                  <a:lnTo>
                    <a:pt x="19" y="111"/>
                  </a:lnTo>
                  <a:lnTo>
                    <a:pt x="10" y="111"/>
                  </a:lnTo>
                  <a:lnTo>
                    <a:pt x="15" y="97"/>
                  </a:lnTo>
                  <a:lnTo>
                    <a:pt x="12" y="85"/>
                  </a:lnTo>
                  <a:lnTo>
                    <a:pt x="5" y="83"/>
                  </a:lnTo>
                  <a:lnTo>
                    <a:pt x="0" y="76"/>
                  </a:lnTo>
                  <a:lnTo>
                    <a:pt x="3" y="62"/>
                  </a:lnTo>
                  <a:lnTo>
                    <a:pt x="10" y="54"/>
                  </a:lnTo>
                  <a:lnTo>
                    <a:pt x="10" y="45"/>
                  </a:lnTo>
                  <a:lnTo>
                    <a:pt x="12" y="33"/>
                  </a:lnTo>
                  <a:lnTo>
                    <a:pt x="12" y="24"/>
                  </a:lnTo>
                  <a:lnTo>
                    <a:pt x="10" y="17"/>
                  </a:lnTo>
                  <a:lnTo>
                    <a:pt x="10" y="7"/>
                  </a:lnTo>
                  <a:lnTo>
                    <a:pt x="15" y="2"/>
                  </a:lnTo>
                  <a:lnTo>
                    <a:pt x="22"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3" name="Google Shape;803;p21"/>
            <p:cNvSpPr/>
            <p:nvPr/>
          </p:nvSpPr>
          <p:spPr>
            <a:xfrm>
              <a:off x="5797351" y="3179655"/>
              <a:ext cx="23861" cy="44313"/>
            </a:xfrm>
            <a:custGeom>
              <a:avLst/>
              <a:gdLst/>
              <a:ahLst/>
              <a:cxnLst/>
              <a:rect l="l" t="t" r="r" b="b"/>
              <a:pathLst>
                <a:path w="14" h="26" extrusionOk="0">
                  <a:moveTo>
                    <a:pt x="10" y="24"/>
                  </a:moveTo>
                  <a:lnTo>
                    <a:pt x="10" y="24"/>
                  </a:lnTo>
                  <a:lnTo>
                    <a:pt x="5" y="26"/>
                  </a:lnTo>
                  <a:lnTo>
                    <a:pt x="0" y="21"/>
                  </a:lnTo>
                  <a:lnTo>
                    <a:pt x="0" y="10"/>
                  </a:lnTo>
                  <a:lnTo>
                    <a:pt x="3" y="0"/>
                  </a:lnTo>
                  <a:lnTo>
                    <a:pt x="7" y="0"/>
                  </a:lnTo>
                  <a:lnTo>
                    <a:pt x="14" y="5"/>
                  </a:lnTo>
                  <a:lnTo>
                    <a:pt x="14" y="14"/>
                  </a:lnTo>
                  <a:lnTo>
                    <a:pt x="10" y="24"/>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4" name="Google Shape;804;p21"/>
            <p:cNvSpPr/>
            <p:nvPr/>
          </p:nvSpPr>
          <p:spPr>
            <a:xfrm>
              <a:off x="3922568" y="3131933"/>
              <a:ext cx="238609" cy="201113"/>
            </a:xfrm>
            <a:custGeom>
              <a:avLst/>
              <a:gdLst/>
              <a:ahLst/>
              <a:cxnLst/>
              <a:rect l="l" t="t" r="r" b="b"/>
              <a:pathLst>
                <a:path w="140" h="118" extrusionOk="0">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close/>
                </a:path>
              </a:pathLst>
            </a:custGeom>
            <a:solidFill>
              <a:srgbClr val="003A42">
                <a:alpha val="20000"/>
              </a:srgbClr>
            </a:solidFill>
            <a:ln w="15225" cap="flat"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5" name="Google Shape;805;p21"/>
            <p:cNvSpPr/>
            <p:nvPr/>
          </p:nvSpPr>
          <p:spPr>
            <a:xfrm>
              <a:off x="3922568" y="3131933"/>
              <a:ext cx="238609" cy="201113"/>
            </a:xfrm>
            <a:custGeom>
              <a:avLst/>
              <a:gdLst/>
              <a:ahLst/>
              <a:cxnLst/>
              <a:rect l="l" t="t" r="r" b="b"/>
              <a:pathLst>
                <a:path w="140" h="118" extrusionOk="0">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6" name="Google Shape;806;p21"/>
            <p:cNvSpPr/>
            <p:nvPr/>
          </p:nvSpPr>
          <p:spPr>
            <a:xfrm>
              <a:off x="3910637" y="3459168"/>
              <a:ext cx="170435" cy="121010"/>
            </a:xfrm>
            <a:custGeom>
              <a:avLst/>
              <a:gdLst/>
              <a:ahLst/>
              <a:cxnLst/>
              <a:rect l="l" t="t" r="r" b="b"/>
              <a:pathLst>
                <a:path w="100" h="71" extrusionOk="0">
                  <a:moveTo>
                    <a:pt x="50" y="0"/>
                  </a:moveTo>
                  <a:lnTo>
                    <a:pt x="50" y="0"/>
                  </a:lnTo>
                  <a:lnTo>
                    <a:pt x="57" y="4"/>
                  </a:lnTo>
                  <a:lnTo>
                    <a:pt x="69" y="9"/>
                  </a:lnTo>
                  <a:lnTo>
                    <a:pt x="76" y="21"/>
                  </a:lnTo>
                  <a:lnTo>
                    <a:pt x="88" y="33"/>
                  </a:lnTo>
                  <a:lnTo>
                    <a:pt x="90" y="42"/>
                  </a:lnTo>
                  <a:lnTo>
                    <a:pt x="92" y="52"/>
                  </a:lnTo>
                  <a:lnTo>
                    <a:pt x="97" y="59"/>
                  </a:lnTo>
                  <a:lnTo>
                    <a:pt x="100" y="63"/>
                  </a:lnTo>
                  <a:lnTo>
                    <a:pt x="100" y="68"/>
                  </a:lnTo>
                  <a:lnTo>
                    <a:pt x="97" y="71"/>
                  </a:lnTo>
                  <a:lnTo>
                    <a:pt x="88" y="68"/>
                  </a:lnTo>
                  <a:lnTo>
                    <a:pt x="85" y="71"/>
                  </a:lnTo>
                  <a:lnTo>
                    <a:pt x="83" y="71"/>
                  </a:lnTo>
                  <a:lnTo>
                    <a:pt x="71" y="66"/>
                  </a:lnTo>
                  <a:lnTo>
                    <a:pt x="64" y="66"/>
                  </a:lnTo>
                  <a:lnTo>
                    <a:pt x="33" y="66"/>
                  </a:lnTo>
                  <a:lnTo>
                    <a:pt x="29" y="68"/>
                  </a:lnTo>
                  <a:lnTo>
                    <a:pt x="24" y="66"/>
                  </a:lnTo>
                  <a:lnTo>
                    <a:pt x="14" y="71"/>
                  </a:lnTo>
                  <a:lnTo>
                    <a:pt x="12" y="56"/>
                  </a:lnTo>
                  <a:lnTo>
                    <a:pt x="26" y="59"/>
                  </a:lnTo>
                  <a:lnTo>
                    <a:pt x="31" y="56"/>
                  </a:lnTo>
                  <a:lnTo>
                    <a:pt x="33" y="56"/>
                  </a:lnTo>
                  <a:lnTo>
                    <a:pt x="40" y="52"/>
                  </a:lnTo>
                  <a:lnTo>
                    <a:pt x="48" y="54"/>
                  </a:lnTo>
                  <a:lnTo>
                    <a:pt x="55" y="56"/>
                  </a:lnTo>
                  <a:lnTo>
                    <a:pt x="62" y="52"/>
                  </a:lnTo>
                  <a:lnTo>
                    <a:pt x="57" y="47"/>
                  </a:lnTo>
                  <a:lnTo>
                    <a:pt x="52" y="49"/>
                  </a:lnTo>
                  <a:lnTo>
                    <a:pt x="48" y="49"/>
                  </a:lnTo>
                  <a:lnTo>
                    <a:pt x="40" y="44"/>
                  </a:lnTo>
                  <a:lnTo>
                    <a:pt x="36" y="44"/>
                  </a:lnTo>
                  <a:lnTo>
                    <a:pt x="31" y="49"/>
                  </a:lnTo>
                  <a:lnTo>
                    <a:pt x="14" y="49"/>
                  </a:lnTo>
                  <a:lnTo>
                    <a:pt x="7" y="37"/>
                  </a:lnTo>
                  <a:lnTo>
                    <a:pt x="0" y="30"/>
                  </a:lnTo>
                  <a:lnTo>
                    <a:pt x="7" y="28"/>
                  </a:lnTo>
                  <a:lnTo>
                    <a:pt x="14" y="16"/>
                  </a:lnTo>
                  <a:lnTo>
                    <a:pt x="19" y="7"/>
                  </a:lnTo>
                  <a:lnTo>
                    <a:pt x="24" y="2"/>
                  </a:lnTo>
                  <a:lnTo>
                    <a:pt x="31" y="2"/>
                  </a:lnTo>
                  <a:lnTo>
                    <a:pt x="40" y="0"/>
                  </a:lnTo>
                  <a:lnTo>
                    <a:pt x="50"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grpSp>
          <p:nvGrpSpPr>
            <p:cNvPr id="807" name="Google Shape;807;p21"/>
            <p:cNvGrpSpPr/>
            <p:nvPr/>
          </p:nvGrpSpPr>
          <p:grpSpPr>
            <a:xfrm>
              <a:off x="4684412" y="-116555"/>
              <a:ext cx="4959651" cy="2796836"/>
              <a:chOff x="6245882" y="-155406"/>
              <a:chExt cx="6612868" cy="3729114"/>
            </a:xfrm>
          </p:grpSpPr>
          <p:sp>
            <p:nvSpPr>
              <p:cNvPr id="808" name="Google Shape;808;p21"/>
              <p:cNvSpPr/>
              <p:nvPr/>
            </p:nvSpPr>
            <p:spPr>
              <a:xfrm>
                <a:off x="6852085" y="567238"/>
                <a:ext cx="6006665" cy="3006470"/>
              </a:xfrm>
              <a:custGeom>
                <a:avLst/>
                <a:gdLst/>
                <a:ahLst/>
                <a:cxnLst/>
                <a:rect l="l" t="t" r="r" b="b"/>
                <a:pathLst>
                  <a:path w="6006665" h="3006470" extrusionOk="0">
                    <a:moveTo>
                      <a:pt x="1791129" y="817622"/>
                    </a:moveTo>
                    <a:lnTo>
                      <a:pt x="1782156" y="881716"/>
                    </a:lnTo>
                    <a:lnTo>
                      <a:pt x="1809554" y="895415"/>
                    </a:lnTo>
                    <a:close/>
                    <a:moveTo>
                      <a:pt x="2838307" y="0"/>
                    </a:moveTo>
                    <a:lnTo>
                      <a:pt x="2844246" y="4711"/>
                    </a:lnTo>
                    <a:lnTo>
                      <a:pt x="2850213" y="0"/>
                    </a:lnTo>
                    <a:lnTo>
                      <a:pt x="2916115" y="52267"/>
                    </a:lnTo>
                    <a:lnTo>
                      <a:pt x="2861576" y="90899"/>
                    </a:lnTo>
                    <a:lnTo>
                      <a:pt x="2947929" y="118168"/>
                    </a:lnTo>
                    <a:lnTo>
                      <a:pt x="2957621" y="186006"/>
                    </a:lnTo>
                    <a:lnTo>
                      <a:pt x="2979199" y="161345"/>
                    </a:lnTo>
                    <a:lnTo>
                      <a:pt x="2991106" y="161345"/>
                    </a:lnTo>
                    <a:lnTo>
                      <a:pt x="3086005" y="161345"/>
                    </a:lnTo>
                    <a:lnTo>
                      <a:pt x="3097912" y="161345"/>
                    </a:lnTo>
                    <a:lnTo>
                      <a:pt x="3179721" y="236336"/>
                    </a:lnTo>
                    <a:lnTo>
                      <a:pt x="3211535" y="295420"/>
                    </a:lnTo>
                    <a:lnTo>
                      <a:pt x="3200173" y="370412"/>
                    </a:lnTo>
                    <a:lnTo>
                      <a:pt x="3161541" y="413589"/>
                    </a:lnTo>
                    <a:lnTo>
                      <a:pt x="3066097" y="488580"/>
                    </a:lnTo>
                    <a:lnTo>
                      <a:pt x="3034283" y="531757"/>
                    </a:lnTo>
                    <a:lnTo>
                      <a:pt x="3082005" y="547664"/>
                    </a:lnTo>
                    <a:lnTo>
                      <a:pt x="3129459" y="575345"/>
                    </a:lnTo>
                    <a:lnTo>
                      <a:pt x="3156451" y="552209"/>
                    </a:lnTo>
                    <a:lnTo>
                      <a:pt x="3158460" y="560693"/>
                    </a:lnTo>
                    <a:lnTo>
                      <a:pt x="3168359" y="552209"/>
                    </a:lnTo>
                    <a:lnTo>
                      <a:pt x="3184984" y="622402"/>
                    </a:lnTo>
                    <a:lnTo>
                      <a:pt x="3192811" y="606748"/>
                    </a:lnTo>
                    <a:lnTo>
                      <a:pt x="3251895" y="586296"/>
                    </a:lnTo>
                    <a:lnTo>
                      <a:pt x="3259833" y="587670"/>
                    </a:lnTo>
                    <a:lnTo>
                      <a:pt x="3263802" y="586296"/>
                    </a:lnTo>
                    <a:lnTo>
                      <a:pt x="3381970" y="606748"/>
                    </a:lnTo>
                    <a:lnTo>
                      <a:pt x="3388787" y="665832"/>
                    </a:lnTo>
                    <a:lnTo>
                      <a:pt x="3531529" y="686823"/>
                    </a:lnTo>
                    <a:lnTo>
                      <a:pt x="3538225" y="590841"/>
                    </a:lnTo>
                    <a:lnTo>
                      <a:pt x="3549910" y="594028"/>
                    </a:lnTo>
                    <a:lnTo>
                      <a:pt x="3550132" y="590841"/>
                    </a:lnTo>
                    <a:lnTo>
                      <a:pt x="3625123" y="611293"/>
                    </a:lnTo>
                    <a:lnTo>
                      <a:pt x="3672301" y="611293"/>
                    </a:lnTo>
                    <a:lnTo>
                      <a:pt x="3684207" y="611293"/>
                    </a:lnTo>
                    <a:lnTo>
                      <a:pt x="3743291" y="677194"/>
                    </a:lnTo>
                    <a:lnTo>
                      <a:pt x="3759199" y="756731"/>
                    </a:lnTo>
                    <a:lnTo>
                      <a:pt x="3738747" y="806725"/>
                    </a:lnTo>
                    <a:lnTo>
                      <a:pt x="3786469" y="897623"/>
                    </a:lnTo>
                    <a:lnTo>
                      <a:pt x="3835603" y="933529"/>
                    </a:lnTo>
                    <a:lnTo>
                      <a:pt x="3865460" y="822632"/>
                    </a:lnTo>
                    <a:lnTo>
                      <a:pt x="3875077" y="831139"/>
                    </a:lnTo>
                    <a:lnTo>
                      <a:pt x="3877367" y="822632"/>
                    </a:lnTo>
                    <a:lnTo>
                      <a:pt x="3932151" y="871095"/>
                    </a:lnTo>
                    <a:lnTo>
                      <a:pt x="3988173" y="843084"/>
                    </a:lnTo>
                    <a:lnTo>
                      <a:pt x="3993852" y="846199"/>
                    </a:lnTo>
                    <a:lnTo>
                      <a:pt x="4000080" y="843084"/>
                    </a:lnTo>
                    <a:lnTo>
                      <a:pt x="4062426" y="877274"/>
                    </a:lnTo>
                    <a:lnTo>
                      <a:pt x="4085889" y="849902"/>
                    </a:lnTo>
                    <a:lnTo>
                      <a:pt x="4095563" y="852506"/>
                    </a:lnTo>
                    <a:lnTo>
                      <a:pt x="4097796" y="849902"/>
                    </a:lnTo>
                    <a:lnTo>
                      <a:pt x="4144150" y="862382"/>
                    </a:lnTo>
                    <a:lnTo>
                      <a:pt x="4117703" y="752186"/>
                    </a:lnTo>
                    <a:lnTo>
                      <a:pt x="4165425" y="697647"/>
                    </a:lnTo>
                    <a:lnTo>
                      <a:pt x="4175231" y="700048"/>
                    </a:lnTo>
                    <a:lnTo>
                      <a:pt x="4177332" y="697647"/>
                    </a:lnTo>
                    <a:lnTo>
                      <a:pt x="4511384" y="779455"/>
                    </a:lnTo>
                    <a:lnTo>
                      <a:pt x="4543199" y="849902"/>
                    </a:lnTo>
                    <a:lnTo>
                      <a:pt x="4639242" y="932544"/>
                    </a:lnTo>
                    <a:lnTo>
                      <a:pt x="4774445" y="913531"/>
                    </a:lnTo>
                    <a:lnTo>
                      <a:pt x="4778496" y="914635"/>
                    </a:lnTo>
                    <a:lnTo>
                      <a:pt x="4786352" y="913531"/>
                    </a:lnTo>
                    <a:lnTo>
                      <a:pt x="4861343" y="933983"/>
                    </a:lnTo>
                    <a:lnTo>
                      <a:pt x="4893158" y="977160"/>
                    </a:lnTo>
                    <a:lnTo>
                      <a:pt x="4888613" y="1058968"/>
                    </a:lnTo>
                    <a:lnTo>
                      <a:pt x="4927677" y="1083640"/>
                    </a:lnTo>
                    <a:lnTo>
                      <a:pt x="4967605" y="1070331"/>
                    </a:lnTo>
                    <a:lnTo>
                      <a:pt x="5038051" y="1063513"/>
                    </a:lnTo>
                    <a:lnTo>
                      <a:pt x="5040730" y="1064406"/>
                    </a:lnTo>
                    <a:lnTo>
                      <a:pt x="5049958" y="1063513"/>
                    </a:lnTo>
                    <a:lnTo>
                      <a:pt x="5114249" y="1084944"/>
                    </a:lnTo>
                    <a:lnTo>
                      <a:pt x="5176671" y="1074876"/>
                    </a:lnTo>
                    <a:lnTo>
                      <a:pt x="5177801" y="1076614"/>
                    </a:lnTo>
                    <a:lnTo>
                      <a:pt x="5188578" y="1074876"/>
                    </a:lnTo>
                    <a:lnTo>
                      <a:pt x="5243719" y="1159707"/>
                    </a:lnTo>
                    <a:lnTo>
                      <a:pt x="5283477" y="1129415"/>
                    </a:lnTo>
                    <a:lnTo>
                      <a:pt x="5258480" y="1063513"/>
                    </a:lnTo>
                    <a:lnTo>
                      <a:pt x="5267570" y="1015792"/>
                    </a:lnTo>
                    <a:lnTo>
                      <a:pt x="5278896" y="1018841"/>
                    </a:lnTo>
                    <a:lnTo>
                      <a:pt x="5279477" y="1015792"/>
                    </a:lnTo>
                    <a:lnTo>
                      <a:pt x="5395510" y="1047031"/>
                    </a:lnTo>
                    <a:lnTo>
                      <a:pt x="5463001" y="1043061"/>
                    </a:lnTo>
                    <a:lnTo>
                      <a:pt x="5464386" y="1043680"/>
                    </a:lnTo>
                    <a:lnTo>
                      <a:pt x="5474909" y="1043061"/>
                    </a:lnTo>
                    <a:lnTo>
                      <a:pt x="5581715" y="1090783"/>
                    </a:lnTo>
                    <a:lnTo>
                      <a:pt x="5633981" y="1133960"/>
                    </a:lnTo>
                    <a:lnTo>
                      <a:pt x="5720335" y="1213496"/>
                    </a:lnTo>
                    <a:lnTo>
                      <a:pt x="5822595" y="1311212"/>
                    </a:lnTo>
                    <a:lnTo>
                      <a:pt x="5818051" y="1365751"/>
                    </a:lnTo>
                    <a:lnTo>
                      <a:pt x="5825679" y="1373379"/>
                    </a:lnTo>
                    <a:lnTo>
                      <a:pt x="5822051" y="1322574"/>
                    </a:lnTo>
                    <a:lnTo>
                      <a:pt x="5834092" y="1324447"/>
                    </a:lnTo>
                    <a:lnTo>
                      <a:pt x="5833958" y="1322574"/>
                    </a:lnTo>
                    <a:lnTo>
                      <a:pt x="5936219" y="1338481"/>
                    </a:lnTo>
                    <a:lnTo>
                      <a:pt x="6006665" y="1418018"/>
                    </a:lnTo>
                    <a:lnTo>
                      <a:pt x="5968033" y="1456650"/>
                    </a:lnTo>
                    <a:lnTo>
                      <a:pt x="5908949" y="1468012"/>
                    </a:lnTo>
                    <a:lnTo>
                      <a:pt x="5908949" y="1554366"/>
                    </a:lnTo>
                    <a:lnTo>
                      <a:pt x="5893042" y="1570273"/>
                    </a:lnTo>
                    <a:lnTo>
                      <a:pt x="5881135" y="1570273"/>
                    </a:lnTo>
                    <a:lnTo>
                      <a:pt x="5861227" y="1570273"/>
                    </a:lnTo>
                    <a:lnTo>
                      <a:pt x="5849321" y="1570273"/>
                    </a:lnTo>
                    <a:lnTo>
                      <a:pt x="5817506" y="1536186"/>
                    </a:lnTo>
                    <a:lnTo>
                      <a:pt x="5767511" y="1511189"/>
                    </a:lnTo>
                    <a:lnTo>
                      <a:pt x="5762967" y="1477102"/>
                    </a:lnTo>
                    <a:lnTo>
                      <a:pt x="5729132" y="1463170"/>
                    </a:lnTo>
                    <a:lnTo>
                      <a:pt x="5695337" y="1472557"/>
                    </a:lnTo>
                    <a:lnTo>
                      <a:pt x="5693366" y="1469797"/>
                    </a:lnTo>
                    <a:lnTo>
                      <a:pt x="5683431" y="1472557"/>
                    </a:lnTo>
                    <a:lnTo>
                      <a:pt x="5660706" y="1440742"/>
                    </a:lnTo>
                    <a:lnTo>
                      <a:pt x="5669644" y="1415717"/>
                    </a:lnTo>
                    <a:lnTo>
                      <a:pt x="5640799" y="1429380"/>
                    </a:lnTo>
                    <a:lnTo>
                      <a:pt x="5656705" y="1472557"/>
                    </a:lnTo>
                    <a:lnTo>
                      <a:pt x="5633981" y="1511189"/>
                    </a:lnTo>
                    <a:lnTo>
                      <a:pt x="5586259" y="1547548"/>
                    </a:lnTo>
                    <a:lnTo>
                      <a:pt x="5575676" y="1546540"/>
                    </a:lnTo>
                    <a:lnTo>
                      <a:pt x="5574353" y="1547548"/>
                    </a:lnTo>
                    <a:lnTo>
                      <a:pt x="5539436" y="1544223"/>
                    </a:lnTo>
                    <a:lnTo>
                      <a:pt x="5570352" y="1586180"/>
                    </a:lnTo>
                    <a:lnTo>
                      <a:pt x="5593077" y="1649809"/>
                    </a:lnTo>
                    <a:lnTo>
                      <a:pt x="5608984" y="1677079"/>
                    </a:lnTo>
                    <a:lnTo>
                      <a:pt x="5613529" y="1708893"/>
                    </a:lnTo>
                    <a:lnTo>
                      <a:pt x="5608984" y="1731618"/>
                    </a:lnTo>
                    <a:lnTo>
                      <a:pt x="5597799" y="1728009"/>
                    </a:lnTo>
                    <a:lnTo>
                      <a:pt x="5597077" y="1731618"/>
                    </a:lnTo>
                    <a:lnTo>
                      <a:pt x="5534271" y="1711358"/>
                    </a:lnTo>
                    <a:lnTo>
                      <a:pt x="5436277" y="1767977"/>
                    </a:lnTo>
                    <a:lnTo>
                      <a:pt x="5397645" y="1779340"/>
                    </a:lnTo>
                    <a:lnTo>
                      <a:pt x="5345378" y="1833879"/>
                    </a:lnTo>
                    <a:lnTo>
                      <a:pt x="5290839" y="1881600"/>
                    </a:lnTo>
                    <a:lnTo>
                      <a:pt x="5274932" y="1913415"/>
                    </a:lnTo>
                    <a:lnTo>
                      <a:pt x="5267238" y="1904988"/>
                    </a:lnTo>
                    <a:lnTo>
                      <a:pt x="5263025" y="1913415"/>
                    </a:lnTo>
                    <a:lnTo>
                      <a:pt x="5219538" y="1865787"/>
                    </a:lnTo>
                    <a:lnTo>
                      <a:pt x="5129494" y="1920232"/>
                    </a:lnTo>
                    <a:lnTo>
                      <a:pt x="5126389" y="1914910"/>
                    </a:lnTo>
                    <a:lnTo>
                      <a:pt x="5117587" y="1920232"/>
                    </a:lnTo>
                    <a:lnTo>
                      <a:pt x="5105544" y="1899586"/>
                    </a:lnTo>
                    <a:lnTo>
                      <a:pt x="5074955" y="1924777"/>
                    </a:lnTo>
                    <a:lnTo>
                      <a:pt x="5065718" y="1922578"/>
                    </a:lnTo>
                    <a:lnTo>
                      <a:pt x="5063048" y="1924777"/>
                    </a:lnTo>
                    <a:lnTo>
                      <a:pt x="5026594" y="1916098"/>
                    </a:lnTo>
                    <a:lnTo>
                      <a:pt x="5015871" y="1961137"/>
                    </a:lnTo>
                    <a:lnTo>
                      <a:pt x="4974967" y="2027038"/>
                    </a:lnTo>
                    <a:lnTo>
                      <a:pt x="4974967" y="2058853"/>
                    </a:lnTo>
                    <a:lnTo>
                      <a:pt x="5015871" y="2074760"/>
                    </a:lnTo>
                    <a:lnTo>
                      <a:pt x="5011326" y="2172476"/>
                    </a:lnTo>
                    <a:lnTo>
                      <a:pt x="4999419" y="2172476"/>
                    </a:lnTo>
                    <a:lnTo>
                      <a:pt x="4974967" y="2172476"/>
                    </a:lnTo>
                    <a:lnTo>
                      <a:pt x="4963605" y="2224742"/>
                    </a:lnTo>
                    <a:lnTo>
                      <a:pt x="4974967" y="2252012"/>
                    </a:lnTo>
                    <a:lnTo>
                      <a:pt x="4909065" y="2286099"/>
                    </a:lnTo>
                    <a:lnTo>
                      <a:pt x="4897703" y="2354273"/>
                    </a:lnTo>
                    <a:lnTo>
                      <a:pt x="4845437" y="2370180"/>
                    </a:lnTo>
                    <a:lnTo>
                      <a:pt x="4834074" y="2429264"/>
                    </a:lnTo>
                    <a:lnTo>
                      <a:pt x="4779535" y="2488348"/>
                    </a:lnTo>
                    <a:lnTo>
                      <a:pt x="4777225" y="2477952"/>
                    </a:lnTo>
                    <a:lnTo>
                      <a:pt x="4767628" y="2488348"/>
                    </a:lnTo>
                    <a:lnTo>
                      <a:pt x="4758538" y="2447444"/>
                    </a:lnTo>
                    <a:lnTo>
                      <a:pt x="4742631" y="2361090"/>
                    </a:lnTo>
                    <a:lnTo>
                      <a:pt x="4715361" y="2220198"/>
                    </a:lnTo>
                    <a:lnTo>
                      <a:pt x="4735813" y="2129299"/>
                    </a:lnTo>
                    <a:lnTo>
                      <a:pt x="4767628" y="2086122"/>
                    </a:lnTo>
                    <a:lnTo>
                      <a:pt x="4767628" y="2058853"/>
                    </a:lnTo>
                    <a:lnTo>
                      <a:pt x="4826712" y="2042945"/>
                    </a:lnTo>
                    <a:lnTo>
                      <a:pt x="4892613" y="1952047"/>
                    </a:lnTo>
                    <a:lnTo>
                      <a:pt x="4956243" y="1877056"/>
                    </a:lnTo>
                    <a:lnTo>
                      <a:pt x="5022143" y="1817971"/>
                    </a:lnTo>
                    <a:lnTo>
                      <a:pt x="5046694" y="1710844"/>
                    </a:lnTo>
                    <a:lnTo>
                      <a:pt x="5015871" y="1715711"/>
                    </a:lnTo>
                    <a:lnTo>
                      <a:pt x="4995419" y="1779340"/>
                    </a:lnTo>
                    <a:lnTo>
                      <a:pt x="4904521" y="1865693"/>
                    </a:lnTo>
                    <a:lnTo>
                      <a:pt x="4901708" y="1857053"/>
                    </a:lnTo>
                    <a:lnTo>
                      <a:pt x="4892613" y="1865693"/>
                    </a:lnTo>
                    <a:lnTo>
                      <a:pt x="4861835" y="1771159"/>
                    </a:lnTo>
                    <a:lnTo>
                      <a:pt x="4779535" y="1795247"/>
                    </a:lnTo>
                    <a:lnTo>
                      <a:pt x="4684091" y="1920232"/>
                    </a:lnTo>
                    <a:lnTo>
                      <a:pt x="4715906" y="1967954"/>
                    </a:lnTo>
                    <a:lnTo>
                      <a:pt x="4636369" y="1983861"/>
                    </a:lnTo>
                    <a:lnTo>
                      <a:pt x="4577285" y="1988406"/>
                    </a:lnTo>
                    <a:lnTo>
                      <a:pt x="4577373" y="1987484"/>
                    </a:lnTo>
                    <a:lnTo>
                      <a:pt x="4565379" y="1988406"/>
                    </a:lnTo>
                    <a:lnTo>
                      <a:pt x="4569923" y="1940685"/>
                    </a:lnTo>
                    <a:lnTo>
                      <a:pt x="4520081" y="1931099"/>
                    </a:lnTo>
                    <a:lnTo>
                      <a:pt x="4475025" y="1961137"/>
                    </a:lnTo>
                    <a:lnTo>
                      <a:pt x="4464394" y="1960286"/>
                    </a:lnTo>
                    <a:lnTo>
                      <a:pt x="4463118" y="1961137"/>
                    </a:lnTo>
                    <a:lnTo>
                      <a:pt x="4357637" y="1952698"/>
                    </a:lnTo>
                    <a:lnTo>
                      <a:pt x="4243233" y="1972499"/>
                    </a:lnTo>
                    <a:lnTo>
                      <a:pt x="4125065" y="2106574"/>
                    </a:lnTo>
                    <a:lnTo>
                      <a:pt x="3984173" y="2263374"/>
                    </a:lnTo>
                    <a:lnTo>
                      <a:pt x="4038712" y="2267919"/>
                    </a:lnTo>
                    <a:lnTo>
                      <a:pt x="4059164" y="2311096"/>
                    </a:lnTo>
                    <a:lnTo>
                      <a:pt x="4087782" y="2319513"/>
                    </a:lnTo>
                    <a:lnTo>
                      <a:pt x="4106341" y="2290644"/>
                    </a:lnTo>
                    <a:lnTo>
                      <a:pt x="4117411" y="2291946"/>
                    </a:lnTo>
                    <a:lnTo>
                      <a:pt x="4118248" y="2290644"/>
                    </a:lnTo>
                    <a:lnTo>
                      <a:pt x="4156880" y="2295189"/>
                    </a:lnTo>
                    <a:lnTo>
                      <a:pt x="4211419" y="2365635"/>
                    </a:lnTo>
                    <a:lnTo>
                      <a:pt x="4215964" y="2413357"/>
                    </a:lnTo>
                    <a:lnTo>
                      <a:pt x="4184149" y="2472441"/>
                    </a:lnTo>
                    <a:lnTo>
                      <a:pt x="4177332" y="2542887"/>
                    </a:lnTo>
                    <a:lnTo>
                      <a:pt x="4161425" y="2629241"/>
                    </a:lnTo>
                    <a:lnTo>
                      <a:pt x="4109158" y="2708777"/>
                    </a:lnTo>
                    <a:lnTo>
                      <a:pt x="4097796" y="2747409"/>
                    </a:lnTo>
                    <a:lnTo>
                      <a:pt x="4043257" y="2806493"/>
                    </a:lnTo>
                    <a:lnTo>
                      <a:pt x="3995535" y="2865577"/>
                    </a:lnTo>
                    <a:lnTo>
                      <a:pt x="3975083" y="2897392"/>
                    </a:lnTo>
                    <a:lnTo>
                      <a:pt x="3925089" y="2924661"/>
                    </a:lnTo>
                    <a:lnTo>
                      <a:pt x="3913182" y="2924661"/>
                    </a:lnTo>
                    <a:lnTo>
                      <a:pt x="3904637" y="2924661"/>
                    </a:lnTo>
                    <a:lnTo>
                      <a:pt x="3892729" y="2924661"/>
                    </a:lnTo>
                    <a:lnTo>
                      <a:pt x="3871063" y="2908412"/>
                    </a:lnTo>
                    <a:lnTo>
                      <a:pt x="3829645" y="2936024"/>
                    </a:lnTo>
                    <a:lnTo>
                      <a:pt x="3822828" y="2956476"/>
                    </a:lnTo>
                    <a:lnTo>
                      <a:pt x="3818283" y="2947386"/>
                    </a:lnTo>
                    <a:lnTo>
                      <a:pt x="3818283" y="2935660"/>
                    </a:lnTo>
                    <a:lnTo>
                      <a:pt x="3817738" y="2936024"/>
                    </a:lnTo>
                    <a:lnTo>
                      <a:pt x="3810921" y="2956476"/>
                    </a:lnTo>
                    <a:lnTo>
                      <a:pt x="3806376" y="2947386"/>
                    </a:lnTo>
                    <a:lnTo>
                      <a:pt x="3806376" y="2920116"/>
                    </a:lnTo>
                    <a:lnTo>
                      <a:pt x="3818283" y="2920116"/>
                    </a:lnTo>
                    <a:lnTo>
                      <a:pt x="3826828" y="2920116"/>
                    </a:lnTo>
                    <a:lnTo>
                      <a:pt x="3833645" y="2861032"/>
                    </a:lnTo>
                    <a:lnTo>
                      <a:pt x="3822283" y="2817856"/>
                    </a:lnTo>
                    <a:lnTo>
                      <a:pt x="3849553" y="2795131"/>
                    </a:lnTo>
                    <a:lnTo>
                      <a:pt x="3858814" y="2797336"/>
                    </a:lnTo>
                    <a:lnTo>
                      <a:pt x="3861460" y="2795131"/>
                    </a:lnTo>
                    <a:lnTo>
                      <a:pt x="3898487" y="2803947"/>
                    </a:lnTo>
                    <a:lnTo>
                      <a:pt x="3919999" y="2758772"/>
                    </a:lnTo>
                    <a:lnTo>
                      <a:pt x="3935906" y="2699687"/>
                    </a:lnTo>
                    <a:lnTo>
                      <a:pt x="3947269" y="2676963"/>
                    </a:lnTo>
                    <a:lnTo>
                      <a:pt x="3966292" y="2632575"/>
                    </a:lnTo>
                    <a:lnTo>
                      <a:pt x="3915999" y="2645148"/>
                    </a:lnTo>
                    <a:lnTo>
                      <a:pt x="3888729" y="2667873"/>
                    </a:lnTo>
                    <a:lnTo>
                      <a:pt x="3876822" y="2667873"/>
                    </a:lnTo>
                    <a:lnTo>
                      <a:pt x="3829645" y="2667873"/>
                    </a:lnTo>
                    <a:lnTo>
                      <a:pt x="3817738" y="2667873"/>
                    </a:lnTo>
                    <a:lnTo>
                      <a:pt x="3801831" y="2613334"/>
                    </a:lnTo>
                    <a:lnTo>
                      <a:pt x="3758654" y="2574702"/>
                    </a:lnTo>
                    <a:lnTo>
                      <a:pt x="3692753" y="2558795"/>
                    </a:lnTo>
                    <a:lnTo>
                      <a:pt x="3683663" y="2499711"/>
                    </a:lnTo>
                    <a:lnTo>
                      <a:pt x="3672301" y="2467896"/>
                    </a:lnTo>
                    <a:lnTo>
                      <a:pt x="3656393" y="2440627"/>
                    </a:lnTo>
                    <a:lnTo>
                      <a:pt x="3633669" y="2381542"/>
                    </a:lnTo>
                    <a:lnTo>
                      <a:pt x="3601854" y="2361090"/>
                    </a:lnTo>
                    <a:lnTo>
                      <a:pt x="3545995" y="2339606"/>
                    </a:lnTo>
                    <a:lnTo>
                      <a:pt x="3506955" y="2345183"/>
                    </a:lnTo>
                    <a:lnTo>
                      <a:pt x="3463779" y="2354273"/>
                    </a:lnTo>
                    <a:lnTo>
                      <a:pt x="3431964" y="2381542"/>
                    </a:lnTo>
                    <a:lnTo>
                      <a:pt x="3452416" y="2397450"/>
                    </a:lnTo>
                    <a:lnTo>
                      <a:pt x="3452416" y="2429264"/>
                    </a:lnTo>
                    <a:lnTo>
                      <a:pt x="3431964" y="2451989"/>
                    </a:lnTo>
                    <a:lnTo>
                      <a:pt x="3400150" y="2511073"/>
                    </a:lnTo>
                    <a:lnTo>
                      <a:pt x="3400150" y="2538343"/>
                    </a:lnTo>
                    <a:lnTo>
                      <a:pt x="3350155" y="2570157"/>
                    </a:lnTo>
                    <a:lnTo>
                      <a:pt x="3342342" y="2567553"/>
                    </a:lnTo>
                    <a:lnTo>
                      <a:pt x="3338249" y="2570157"/>
                    </a:lnTo>
                    <a:lnTo>
                      <a:pt x="3290527" y="2554250"/>
                    </a:lnTo>
                    <a:lnTo>
                      <a:pt x="3259257" y="2554250"/>
                    </a:lnTo>
                    <a:lnTo>
                      <a:pt x="3247350" y="2554250"/>
                    </a:lnTo>
                    <a:lnTo>
                      <a:pt x="3231443" y="2538343"/>
                    </a:lnTo>
                    <a:lnTo>
                      <a:pt x="3213271" y="2533799"/>
                    </a:lnTo>
                    <a:lnTo>
                      <a:pt x="3168359" y="2570157"/>
                    </a:lnTo>
                    <a:lnTo>
                      <a:pt x="3120637" y="2581519"/>
                    </a:lnTo>
                    <a:lnTo>
                      <a:pt x="3082005" y="2597427"/>
                    </a:lnTo>
                    <a:lnTo>
                      <a:pt x="3074460" y="2595630"/>
                    </a:lnTo>
                    <a:lnTo>
                      <a:pt x="3070098" y="2597427"/>
                    </a:lnTo>
                    <a:lnTo>
                      <a:pt x="3022376" y="2586064"/>
                    </a:lnTo>
                    <a:lnTo>
                      <a:pt x="3000196" y="2586064"/>
                    </a:lnTo>
                    <a:lnTo>
                      <a:pt x="2988289" y="2586064"/>
                    </a:lnTo>
                    <a:lnTo>
                      <a:pt x="2967837" y="2554250"/>
                    </a:lnTo>
                    <a:lnTo>
                      <a:pt x="2929205" y="2526980"/>
                    </a:lnTo>
                    <a:lnTo>
                      <a:pt x="2902153" y="2523116"/>
                    </a:lnTo>
                    <a:lnTo>
                      <a:pt x="2861576" y="2526980"/>
                    </a:lnTo>
                    <a:lnTo>
                      <a:pt x="2822944" y="2538343"/>
                    </a:lnTo>
                    <a:lnTo>
                      <a:pt x="2818139" y="2536254"/>
                    </a:lnTo>
                    <a:lnTo>
                      <a:pt x="2811037" y="2538343"/>
                    </a:lnTo>
                    <a:lnTo>
                      <a:pt x="2758770" y="2515618"/>
                    </a:lnTo>
                    <a:lnTo>
                      <a:pt x="2751953" y="2472441"/>
                    </a:lnTo>
                    <a:lnTo>
                      <a:pt x="2708776" y="2456534"/>
                    </a:lnTo>
                    <a:lnTo>
                      <a:pt x="2676962" y="2451989"/>
                    </a:lnTo>
                    <a:lnTo>
                      <a:pt x="2642534" y="2430245"/>
                    </a:lnTo>
                    <a:lnTo>
                      <a:pt x="2609333" y="2488348"/>
                    </a:lnTo>
                    <a:lnTo>
                      <a:pt x="2625240" y="2522435"/>
                    </a:lnTo>
                    <a:lnTo>
                      <a:pt x="2586608" y="2558795"/>
                    </a:lnTo>
                    <a:lnTo>
                      <a:pt x="2577105" y="2556532"/>
                    </a:lnTo>
                    <a:lnTo>
                      <a:pt x="2574701" y="2558795"/>
                    </a:lnTo>
                    <a:lnTo>
                      <a:pt x="2526979" y="2547432"/>
                    </a:lnTo>
                    <a:lnTo>
                      <a:pt x="2490620" y="2542887"/>
                    </a:lnTo>
                    <a:lnTo>
                      <a:pt x="2463350" y="2515618"/>
                    </a:lnTo>
                    <a:lnTo>
                      <a:pt x="2436625" y="2515618"/>
                    </a:lnTo>
                    <a:lnTo>
                      <a:pt x="2424718" y="2515618"/>
                    </a:lnTo>
                    <a:lnTo>
                      <a:pt x="2398858" y="2502687"/>
                    </a:lnTo>
                    <a:lnTo>
                      <a:pt x="2350272" y="2526980"/>
                    </a:lnTo>
                    <a:lnTo>
                      <a:pt x="2282098" y="2574702"/>
                    </a:lnTo>
                    <a:lnTo>
                      <a:pt x="2238921" y="2586064"/>
                    </a:lnTo>
                    <a:lnTo>
                      <a:pt x="2227559" y="2590609"/>
                    </a:lnTo>
                    <a:lnTo>
                      <a:pt x="2225178" y="2586799"/>
                    </a:lnTo>
                    <a:lnTo>
                      <a:pt x="2215652" y="2590609"/>
                    </a:lnTo>
                    <a:lnTo>
                      <a:pt x="2193596" y="2555320"/>
                    </a:lnTo>
                    <a:lnTo>
                      <a:pt x="2157112" y="2558795"/>
                    </a:lnTo>
                    <a:lnTo>
                      <a:pt x="2156291" y="2557739"/>
                    </a:lnTo>
                    <a:lnTo>
                      <a:pt x="2145205" y="2558795"/>
                    </a:lnTo>
                    <a:lnTo>
                      <a:pt x="2129298" y="2538343"/>
                    </a:lnTo>
                    <a:lnTo>
                      <a:pt x="2102029" y="2526980"/>
                    </a:lnTo>
                    <a:lnTo>
                      <a:pt x="2086121" y="2495166"/>
                    </a:lnTo>
                    <a:lnTo>
                      <a:pt x="2070005" y="2486212"/>
                    </a:lnTo>
                    <a:lnTo>
                      <a:pt x="2027582" y="2499711"/>
                    </a:lnTo>
                    <a:lnTo>
                      <a:pt x="2023845" y="2497111"/>
                    </a:lnTo>
                    <a:lnTo>
                      <a:pt x="2015675" y="2499711"/>
                    </a:lnTo>
                    <a:lnTo>
                      <a:pt x="1971363" y="2468885"/>
                    </a:lnTo>
                    <a:lnTo>
                      <a:pt x="1952591" y="2495166"/>
                    </a:lnTo>
                    <a:lnTo>
                      <a:pt x="1947518" y="2485599"/>
                    </a:lnTo>
                    <a:lnTo>
                      <a:pt x="1940684" y="2495166"/>
                    </a:lnTo>
                    <a:lnTo>
                      <a:pt x="1861147" y="2345183"/>
                    </a:lnTo>
                    <a:lnTo>
                      <a:pt x="1811153" y="2295189"/>
                    </a:lnTo>
                    <a:lnTo>
                      <a:pt x="1813950" y="2292043"/>
                    </a:lnTo>
                    <a:lnTo>
                      <a:pt x="1748069" y="2333821"/>
                    </a:lnTo>
                    <a:lnTo>
                      <a:pt x="1711709" y="2338366"/>
                    </a:lnTo>
                    <a:lnTo>
                      <a:pt x="1711926" y="2336850"/>
                    </a:lnTo>
                    <a:lnTo>
                      <a:pt x="1699803" y="2338366"/>
                    </a:lnTo>
                    <a:lnTo>
                      <a:pt x="1704347" y="2306551"/>
                    </a:lnTo>
                    <a:lnTo>
                      <a:pt x="1662460" y="2288600"/>
                    </a:lnTo>
                    <a:lnTo>
                      <a:pt x="1629901" y="2302006"/>
                    </a:lnTo>
                    <a:lnTo>
                      <a:pt x="1629300" y="2297351"/>
                    </a:lnTo>
                    <a:lnTo>
                      <a:pt x="1617994" y="2302006"/>
                    </a:lnTo>
                    <a:lnTo>
                      <a:pt x="1608904" y="2231560"/>
                    </a:lnTo>
                    <a:lnTo>
                      <a:pt x="1552684" y="2221867"/>
                    </a:lnTo>
                    <a:lnTo>
                      <a:pt x="1518550" y="2247467"/>
                    </a:lnTo>
                    <a:lnTo>
                      <a:pt x="1425379" y="2267919"/>
                    </a:lnTo>
                    <a:lnTo>
                      <a:pt x="1409472" y="2286099"/>
                    </a:lnTo>
                    <a:lnTo>
                      <a:pt x="1270852" y="2306551"/>
                    </a:lnTo>
                    <a:lnTo>
                      <a:pt x="1254945" y="2327003"/>
                    </a:lnTo>
                    <a:lnTo>
                      <a:pt x="1282214" y="2370180"/>
                    </a:lnTo>
                    <a:lnTo>
                      <a:pt x="1243582" y="2386087"/>
                    </a:lnTo>
                    <a:lnTo>
                      <a:pt x="1254945" y="2404267"/>
                    </a:lnTo>
                    <a:lnTo>
                      <a:pt x="1216313" y="2429264"/>
                    </a:lnTo>
                    <a:lnTo>
                      <a:pt x="1275397" y="2472441"/>
                    </a:lnTo>
                    <a:lnTo>
                      <a:pt x="1270852" y="2499711"/>
                    </a:lnTo>
                    <a:lnTo>
                      <a:pt x="1259108" y="2498732"/>
                    </a:lnTo>
                    <a:lnTo>
                      <a:pt x="1258945" y="2499711"/>
                    </a:lnTo>
                    <a:lnTo>
                      <a:pt x="1215644" y="2496102"/>
                    </a:lnTo>
                    <a:lnTo>
                      <a:pt x="1204950" y="2511073"/>
                    </a:lnTo>
                    <a:lnTo>
                      <a:pt x="1196495" y="2506241"/>
                    </a:lnTo>
                    <a:lnTo>
                      <a:pt x="1193043" y="2511073"/>
                    </a:lnTo>
                    <a:lnTo>
                      <a:pt x="1145322" y="2483803"/>
                    </a:lnTo>
                    <a:lnTo>
                      <a:pt x="1098145" y="2483803"/>
                    </a:lnTo>
                    <a:lnTo>
                      <a:pt x="1061785" y="2511073"/>
                    </a:lnTo>
                    <a:lnTo>
                      <a:pt x="1055322" y="2506990"/>
                    </a:lnTo>
                    <a:lnTo>
                      <a:pt x="1049878" y="2511073"/>
                    </a:lnTo>
                    <a:lnTo>
                      <a:pt x="1006701" y="2483803"/>
                    </a:lnTo>
                    <a:lnTo>
                      <a:pt x="924893" y="2447444"/>
                    </a:lnTo>
                    <a:lnTo>
                      <a:pt x="877716" y="2447444"/>
                    </a:lnTo>
                    <a:lnTo>
                      <a:pt x="802724" y="2511073"/>
                    </a:lnTo>
                    <a:lnTo>
                      <a:pt x="798179" y="2554250"/>
                    </a:lnTo>
                    <a:lnTo>
                      <a:pt x="787406" y="2543477"/>
                    </a:lnTo>
                    <a:lnTo>
                      <a:pt x="786272" y="2554250"/>
                    </a:lnTo>
                    <a:lnTo>
                      <a:pt x="756063" y="2524040"/>
                    </a:lnTo>
                    <a:lnTo>
                      <a:pt x="732278" y="2581519"/>
                    </a:lnTo>
                    <a:lnTo>
                      <a:pt x="743640" y="2590609"/>
                    </a:lnTo>
                    <a:lnTo>
                      <a:pt x="723188" y="2633786"/>
                    </a:lnTo>
                    <a:lnTo>
                      <a:pt x="747026" y="2670627"/>
                    </a:lnTo>
                    <a:lnTo>
                      <a:pt x="763548" y="2667873"/>
                    </a:lnTo>
                    <a:lnTo>
                      <a:pt x="764871" y="2669637"/>
                    </a:lnTo>
                    <a:lnTo>
                      <a:pt x="775455" y="2667873"/>
                    </a:lnTo>
                    <a:lnTo>
                      <a:pt x="802724" y="2704232"/>
                    </a:lnTo>
                    <a:lnTo>
                      <a:pt x="798179" y="2731502"/>
                    </a:lnTo>
                    <a:lnTo>
                      <a:pt x="818632" y="2742864"/>
                    </a:lnTo>
                    <a:lnTo>
                      <a:pt x="802724" y="2774679"/>
                    </a:lnTo>
                    <a:lnTo>
                      <a:pt x="766365" y="2779224"/>
                    </a:lnTo>
                    <a:lnTo>
                      <a:pt x="727733" y="2838308"/>
                    </a:lnTo>
                    <a:lnTo>
                      <a:pt x="759548" y="2881485"/>
                    </a:lnTo>
                    <a:lnTo>
                      <a:pt x="759548" y="2920116"/>
                    </a:lnTo>
                    <a:lnTo>
                      <a:pt x="798179" y="2979201"/>
                    </a:lnTo>
                    <a:lnTo>
                      <a:pt x="775455" y="2995108"/>
                    </a:lnTo>
                    <a:lnTo>
                      <a:pt x="770910" y="3006470"/>
                    </a:lnTo>
                    <a:lnTo>
                      <a:pt x="759003" y="3006470"/>
                    </a:lnTo>
                    <a:lnTo>
                      <a:pt x="755003" y="3006470"/>
                    </a:lnTo>
                    <a:lnTo>
                      <a:pt x="743096" y="3006470"/>
                    </a:lnTo>
                    <a:lnTo>
                      <a:pt x="715826" y="2972383"/>
                    </a:lnTo>
                    <a:lnTo>
                      <a:pt x="704464" y="2972383"/>
                    </a:lnTo>
                    <a:lnTo>
                      <a:pt x="684012" y="2963293"/>
                    </a:lnTo>
                    <a:lnTo>
                      <a:pt x="672649" y="2940569"/>
                    </a:lnTo>
                    <a:lnTo>
                      <a:pt x="645222" y="2932732"/>
                    </a:lnTo>
                    <a:lnTo>
                      <a:pt x="625472" y="2936024"/>
                    </a:lnTo>
                    <a:lnTo>
                      <a:pt x="623771" y="2934323"/>
                    </a:lnTo>
                    <a:lnTo>
                      <a:pt x="613565" y="2936024"/>
                    </a:lnTo>
                    <a:lnTo>
                      <a:pt x="609020" y="2931479"/>
                    </a:lnTo>
                    <a:lnTo>
                      <a:pt x="559026" y="2904209"/>
                    </a:lnTo>
                    <a:lnTo>
                      <a:pt x="506760" y="2897392"/>
                    </a:lnTo>
                    <a:lnTo>
                      <a:pt x="483280" y="2890683"/>
                    </a:lnTo>
                    <a:lnTo>
                      <a:pt x="480035" y="2892847"/>
                    </a:lnTo>
                    <a:lnTo>
                      <a:pt x="475042" y="2888329"/>
                    </a:lnTo>
                    <a:lnTo>
                      <a:pt x="474945" y="2888302"/>
                    </a:lnTo>
                    <a:lnTo>
                      <a:pt x="468128" y="2892847"/>
                    </a:lnTo>
                    <a:lnTo>
                      <a:pt x="420406" y="2849670"/>
                    </a:lnTo>
                    <a:lnTo>
                      <a:pt x="381774" y="2833763"/>
                    </a:lnTo>
                    <a:lnTo>
                      <a:pt x="349960" y="2801948"/>
                    </a:lnTo>
                    <a:lnTo>
                      <a:pt x="377229" y="2795131"/>
                    </a:lnTo>
                    <a:lnTo>
                      <a:pt x="404499" y="2747409"/>
                    </a:lnTo>
                    <a:lnTo>
                      <a:pt x="388591" y="2731502"/>
                    </a:lnTo>
                    <a:lnTo>
                      <a:pt x="440858" y="2704232"/>
                    </a:lnTo>
                    <a:lnTo>
                      <a:pt x="440858" y="2701176"/>
                    </a:lnTo>
                    <a:lnTo>
                      <a:pt x="416406" y="2704232"/>
                    </a:lnTo>
                    <a:lnTo>
                      <a:pt x="416406" y="2702744"/>
                    </a:lnTo>
                    <a:lnTo>
                      <a:pt x="404499" y="2704232"/>
                    </a:lnTo>
                    <a:lnTo>
                      <a:pt x="404499" y="2683780"/>
                    </a:lnTo>
                    <a:lnTo>
                      <a:pt x="424951" y="2667873"/>
                    </a:lnTo>
                    <a:lnTo>
                      <a:pt x="463583" y="2661056"/>
                    </a:lnTo>
                    <a:lnTo>
                      <a:pt x="468128" y="2645148"/>
                    </a:lnTo>
                    <a:lnTo>
                      <a:pt x="456765" y="2613334"/>
                    </a:lnTo>
                    <a:lnTo>
                      <a:pt x="474945" y="2586064"/>
                    </a:lnTo>
                    <a:lnTo>
                      <a:pt x="474945" y="2565612"/>
                    </a:lnTo>
                    <a:lnTo>
                      <a:pt x="420406" y="2547432"/>
                    </a:lnTo>
                    <a:lnTo>
                      <a:pt x="409588" y="2547432"/>
                    </a:lnTo>
                    <a:lnTo>
                      <a:pt x="397681" y="2547432"/>
                    </a:lnTo>
                    <a:lnTo>
                      <a:pt x="379485" y="2525193"/>
                    </a:lnTo>
                    <a:lnTo>
                      <a:pt x="357322" y="2531525"/>
                    </a:lnTo>
                    <a:lnTo>
                      <a:pt x="352842" y="2529403"/>
                    </a:lnTo>
                    <a:lnTo>
                      <a:pt x="345415" y="2531525"/>
                    </a:lnTo>
                    <a:lnTo>
                      <a:pt x="302238" y="2511073"/>
                    </a:lnTo>
                    <a:lnTo>
                      <a:pt x="302238" y="2499711"/>
                    </a:lnTo>
                    <a:lnTo>
                      <a:pt x="286331" y="2472441"/>
                    </a:lnTo>
                    <a:lnTo>
                      <a:pt x="270968" y="2472441"/>
                    </a:lnTo>
                    <a:lnTo>
                      <a:pt x="259061" y="2472441"/>
                    </a:lnTo>
                    <a:lnTo>
                      <a:pt x="254516" y="2456534"/>
                    </a:lnTo>
                    <a:lnTo>
                      <a:pt x="263606" y="2440627"/>
                    </a:lnTo>
                    <a:lnTo>
                      <a:pt x="243991" y="2410114"/>
                    </a:lnTo>
                    <a:lnTo>
                      <a:pt x="216429" y="2413357"/>
                    </a:lnTo>
                    <a:lnTo>
                      <a:pt x="212956" y="2412365"/>
                    </a:lnTo>
                    <a:lnTo>
                      <a:pt x="204522" y="2413357"/>
                    </a:lnTo>
                    <a:lnTo>
                      <a:pt x="199623" y="2411957"/>
                    </a:lnTo>
                    <a:lnTo>
                      <a:pt x="195977" y="2424719"/>
                    </a:lnTo>
                    <a:lnTo>
                      <a:pt x="184968" y="2421574"/>
                    </a:lnTo>
                    <a:lnTo>
                      <a:pt x="184070" y="2424719"/>
                    </a:lnTo>
                    <a:lnTo>
                      <a:pt x="168163" y="2420174"/>
                    </a:lnTo>
                    <a:lnTo>
                      <a:pt x="156800" y="2381542"/>
                    </a:lnTo>
                    <a:lnTo>
                      <a:pt x="152255" y="2365635"/>
                    </a:lnTo>
                    <a:lnTo>
                      <a:pt x="156800" y="2361090"/>
                    </a:lnTo>
                    <a:lnTo>
                      <a:pt x="168707" y="2361090"/>
                    </a:lnTo>
                    <a:lnTo>
                      <a:pt x="188615" y="2361090"/>
                    </a:lnTo>
                    <a:lnTo>
                      <a:pt x="199977" y="2349728"/>
                    </a:lnTo>
                    <a:lnTo>
                      <a:pt x="188615" y="2327003"/>
                    </a:lnTo>
                    <a:lnTo>
                      <a:pt x="168163" y="2317914"/>
                    </a:lnTo>
                    <a:lnTo>
                      <a:pt x="168163" y="2311096"/>
                    </a:lnTo>
                    <a:lnTo>
                      <a:pt x="152255" y="2295189"/>
                    </a:lnTo>
                    <a:lnTo>
                      <a:pt x="129531" y="2258829"/>
                    </a:lnTo>
                    <a:lnTo>
                      <a:pt x="140893" y="2236105"/>
                    </a:lnTo>
                    <a:lnTo>
                      <a:pt x="136348" y="2208835"/>
                    </a:lnTo>
                    <a:lnTo>
                      <a:pt x="103789" y="2195428"/>
                    </a:lnTo>
                    <a:lnTo>
                      <a:pt x="93716" y="2199745"/>
                    </a:lnTo>
                    <a:lnTo>
                      <a:pt x="91868" y="2195434"/>
                    </a:lnTo>
                    <a:lnTo>
                      <a:pt x="81809" y="2199745"/>
                    </a:lnTo>
                    <a:lnTo>
                      <a:pt x="74992" y="2183838"/>
                    </a:lnTo>
                    <a:lnTo>
                      <a:pt x="34087" y="2172476"/>
                    </a:lnTo>
                    <a:lnTo>
                      <a:pt x="22725" y="2129299"/>
                    </a:lnTo>
                    <a:lnTo>
                      <a:pt x="22725" y="2097484"/>
                    </a:lnTo>
                    <a:lnTo>
                      <a:pt x="0" y="2081577"/>
                    </a:lnTo>
                    <a:lnTo>
                      <a:pt x="15907" y="2058853"/>
                    </a:lnTo>
                    <a:lnTo>
                      <a:pt x="6818" y="1995224"/>
                    </a:lnTo>
                    <a:lnTo>
                      <a:pt x="34087" y="1952047"/>
                    </a:lnTo>
                    <a:lnTo>
                      <a:pt x="27270" y="1940685"/>
                    </a:lnTo>
                    <a:lnTo>
                      <a:pt x="70447" y="1902053"/>
                    </a:lnTo>
                    <a:lnTo>
                      <a:pt x="27270" y="1865693"/>
                    </a:lnTo>
                    <a:lnTo>
                      <a:pt x="109078" y="1767977"/>
                    </a:lnTo>
                    <a:lnTo>
                      <a:pt x="145438" y="1724800"/>
                    </a:lnTo>
                    <a:lnTo>
                      <a:pt x="156800" y="1681624"/>
                    </a:lnTo>
                    <a:lnTo>
                      <a:pt x="102261" y="1629357"/>
                    </a:lnTo>
                    <a:lnTo>
                      <a:pt x="118168" y="1574818"/>
                    </a:lnTo>
                    <a:lnTo>
                      <a:pt x="86354" y="1511189"/>
                    </a:lnTo>
                    <a:lnTo>
                      <a:pt x="109078" y="1436197"/>
                    </a:lnTo>
                    <a:lnTo>
                      <a:pt x="70447" y="1333936"/>
                    </a:lnTo>
                    <a:lnTo>
                      <a:pt x="102261" y="1263490"/>
                    </a:lnTo>
                    <a:lnTo>
                      <a:pt x="43177" y="1197589"/>
                    </a:lnTo>
                    <a:lnTo>
                      <a:pt x="49994" y="1122597"/>
                    </a:lnTo>
                    <a:lnTo>
                      <a:pt x="81809" y="1118052"/>
                    </a:lnTo>
                    <a:lnTo>
                      <a:pt x="145438" y="1074876"/>
                    </a:lnTo>
                    <a:lnTo>
                      <a:pt x="184070" y="1036244"/>
                    </a:lnTo>
                    <a:lnTo>
                      <a:pt x="189699" y="1042522"/>
                    </a:lnTo>
                    <a:lnTo>
                      <a:pt x="195977" y="1036244"/>
                    </a:lnTo>
                    <a:lnTo>
                      <a:pt x="255061" y="1102145"/>
                    </a:lnTo>
                    <a:lnTo>
                      <a:pt x="350504" y="1122597"/>
                    </a:lnTo>
                    <a:lnTo>
                      <a:pt x="491397" y="1236221"/>
                    </a:lnTo>
                    <a:lnTo>
                      <a:pt x="523211" y="1283942"/>
                    </a:lnTo>
                    <a:lnTo>
                      <a:pt x="523211" y="1343026"/>
                    </a:lnTo>
                    <a:lnTo>
                      <a:pt x="486852" y="1397565"/>
                    </a:lnTo>
                    <a:lnTo>
                      <a:pt x="420951" y="1418018"/>
                    </a:lnTo>
                    <a:lnTo>
                      <a:pt x="415909" y="1415887"/>
                    </a:lnTo>
                    <a:lnTo>
                      <a:pt x="409044" y="1418018"/>
                    </a:lnTo>
                    <a:lnTo>
                      <a:pt x="252950" y="1352062"/>
                    </a:lnTo>
                    <a:lnTo>
                      <a:pt x="232336" y="1358934"/>
                    </a:lnTo>
                    <a:lnTo>
                      <a:pt x="291420" y="1429380"/>
                    </a:lnTo>
                    <a:lnTo>
                      <a:pt x="291420" y="1468012"/>
                    </a:lnTo>
                    <a:lnTo>
                      <a:pt x="298238" y="1554366"/>
                    </a:lnTo>
                    <a:lnTo>
                      <a:pt x="345959" y="1586180"/>
                    </a:lnTo>
                    <a:lnTo>
                      <a:pt x="362087" y="1595588"/>
                    </a:lnTo>
                    <a:lnTo>
                      <a:pt x="365867" y="1563455"/>
                    </a:lnTo>
                    <a:lnTo>
                      <a:pt x="345415" y="1527096"/>
                    </a:lnTo>
                    <a:lnTo>
                      <a:pt x="365867" y="1495281"/>
                    </a:lnTo>
                    <a:lnTo>
                      <a:pt x="374560" y="1500280"/>
                    </a:lnTo>
                    <a:lnTo>
                      <a:pt x="377774" y="1495281"/>
                    </a:lnTo>
                    <a:lnTo>
                      <a:pt x="461933" y="1543673"/>
                    </a:lnTo>
                    <a:lnTo>
                      <a:pt x="484035" y="1527096"/>
                    </a:lnTo>
                    <a:lnTo>
                      <a:pt x="463583" y="1461194"/>
                    </a:lnTo>
                    <a:lnTo>
                      <a:pt x="549936" y="1374841"/>
                    </a:lnTo>
                    <a:lnTo>
                      <a:pt x="559742" y="1376942"/>
                    </a:lnTo>
                    <a:lnTo>
                      <a:pt x="561843" y="1374841"/>
                    </a:lnTo>
                    <a:lnTo>
                      <a:pt x="593658" y="1381658"/>
                    </a:lnTo>
                    <a:lnTo>
                      <a:pt x="620945" y="1405535"/>
                    </a:lnTo>
                    <a:lnTo>
                      <a:pt x="640835" y="1349844"/>
                    </a:lnTo>
                    <a:lnTo>
                      <a:pt x="609020" y="1295305"/>
                    </a:lnTo>
                    <a:lnTo>
                      <a:pt x="624928" y="1236221"/>
                    </a:lnTo>
                    <a:lnTo>
                      <a:pt x="597658" y="1177136"/>
                    </a:lnTo>
                    <a:lnTo>
                      <a:pt x="611562" y="1181462"/>
                    </a:lnTo>
                    <a:lnTo>
                      <a:pt x="609565" y="1177136"/>
                    </a:lnTo>
                    <a:lnTo>
                      <a:pt x="711826" y="1208951"/>
                    </a:lnTo>
                    <a:lnTo>
                      <a:pt x="732278" y="1263490"/>
                    </a:lnTo>
                    <a:lnTo>
                      <a:pt x="684556" y="1274852"/>
                    </a:lnTo>
                    <a:lnTo>
                      <a:pt x="684556" y="1327119"/>
                    </a:lnTo>
                    <a:lnTo>
                      <a:pt x="713309" y="1355872"/>
                    </a:lnTo>
                    <a:lnTo>
                      <a:pt x="763548" y="1338481"/>
                    </a:lnTo>
                    <a:lnTo>
                      <a:pt x="770365" y="1279397"/>
                    </a:lnTo>
                    <a:lnTo>
                      <a:pt x="845357" y="1231676"/>
                    </a:lnTo>
                    <a:lnTo>
                      <a:pt x="972614" y="1145322"/>
                    </a:lnTo>
                    <a:lnTo>
                      <a:pt x="982566" y="1146649"/>
                    </a:lnTo>
                    <a:lnTo>
                      <a:pt x="984521" y="1145322"/>
                    </a:lnTo>
                    <a:lnTo>
                      <a:pt x="1018608" y="1149867"/>
                    </a:lnTo>
                    <a:lnTo>
                      <a:pt x="979977" y="1213496"/>
                    </a:lnTo>
                    <a:lnTo>
                      <a:pt x="1012666" y="1218657"/>
                    </a:lnTo>
                    <a:lnTo>
                      <a:pt x="1038516" y="1188499"/>
                    </a:lnTo>
                    <a:lnTo>
                      <a:pt x="1050423" y="1188499"/>
                    </a:lnTo>
                    <a:lnTo>
                      <a:pt x="1108962" y="1188499"/>
                    </a:lnTo>
                    <a:lnTo>
                      <a:pt x="1161229" y="1145322"/>
                    </a:lnTo>
                    <a:lnTo>
                      <a:pt x="1165711" y="1151456"/>
                    </a:lnTo>
                    <a:lnTo>
                      <a:pt x="1173136" y="1145322"/>
                    </a:lnTo>
                    <a:lnTo>
                      <a:pt x="1210035" y="1195815"/>
                    </a:lnTo>
                    <a:lnTo>
                      <a:pt x="1247583" y="1138505"/>
                    </a:lnTo>
                    <a:lnTo>
                      <a:pt x="1211223" y="1079421"/>
                    </a:lnTo>
                    <a:lnTo>
                      <a:pt x="1227130" y="1043061"/>
                    </a:lnTo>
                    <a:lnTo>
                      <a:pt x="1237665" y="1046199"/>
                    </a:lnTo>
                    <a:lnTo>
                      <a:pt x="1239037" y="1043061"/>
                    </a:lnTo>
                    <a:lnTo>
                      <a:pt x="1345843" y="1074876"/>
                    </a:lnTo>
                    <a:lnTo>
                      <a:pt x="1400382" y="1106690"/>
                    </a:lnTo>
                    <a:lnTo>
                      <a:pt x="1519756" y="1213274"/>
                    </a:lnTo>
                    <a:lnTo>
                      <a:pt x="1543003" y="1172592"/>
                    </a:lnTo>
                    <a:lnTo>
                      <a:pt x="1506643" y="1118052"/>
                    </a:lnTo>
                    <a:lnTo>
                      <a:pt x="1506643" y="1095328"/>
                    </a:lnTo>
                    <a:lnTo>
                      <a:pt x="1463467" y="1086238"/>
                    </a:lnTo>
                    <a:lnTo>
                      <a:pt x="1472556" y="1036244"/>
                    </a:lnTo>
                    <a:lnTo>
                      <a:pt x="1452104" y="949890"/>
                    </a:lnTo>
                    <a:lnTo>
                      <a:pt x="1452104" y="913531"/>
                    </a:lnTo>
                    <a:lnTo>
                      <a:pt x="1522551" y="811270"/>
                    </a:lnTo>
                    <a:lnTo>
                      <a:pt x="1543003" y="697647"/>
                    </a:lnTo>
                    <a:lnTo>
                      <a:pt x="1570272" y="677194"/>
                    </a:lnTo>
                    <a:lnTo>
                      <a:pt x="1578688" y="679813"/>
                    </a:lnTo>
                    <a:lnTo>
                      <a:pt x="1582179" y="677194"/>
                    </a:lnTo>
                    <a:lnTo>
                      <a:pt x="1684440" y="709009"/>
                    </a:lnTo>
                    <a:lnTo>
                      <a:pt x="1688985" y="779455"/>
                    </a:lnTo>
                    <a:lnTo>
                      <a:pt x="1652625" y="870354"/>
                    </a:lnTo>
                    <a:lnTo>
                      <a:pt x="1679895" y="908986"/>
                    </a:lnTo>
                    <a:lnTo>
                      <a:pt x="1688985" y="983977"/>
                    </a:lnTo>
                    <a:lnTo>
                      <a:pt x="1679895" y="1129415"/>
                    </a:lnTo>
                    <a:lnTo>
                      <a:pt x="1723072" y="1193044"/>
                    </a:lnTo>
                    <a:lnTo>
                      <a:pt x="1704892" y="1256673"/>
                    </a:lnTo>
                    <a:lnTo>
                      <a:pt x="1636718" y="1393021"/>
                    </a:lnTo>
                    <a:lnTo>
                      <a:pt x="1662494" y="1399465"/>
                    </a:lnTo>
                    <a:lnTo>
                      <a:pt x="1677078" y="1370296"/>
                    </a:lnTo>
                    <a:lnTo>
                      <a:pt x="1720255" y="1349844"/>
                    </a:lnTo>
                    <a:lnTo>
                      <a:pt x="1731617" y="1299850"/>
                    </a:lnTo>
                    <a:lnTo>
                      <a:pt x="1758887" y="1256673"/>
                    </a:lnTo>
                    <a:lnTo>
                      <a:pt x="1736162" y="1197589"/>
                    </a:lnTo>
                    <a:lnTo>
                      <a:pt x="1758887" y="1133960"/>
                    </a:lnTo>
                    <a:lnTo>
                      <a:pt x="1715710" y="1122597"/>
                    </a:lnTo>
                    <a:lnTo>
                      <a:pt x="1704347" y="1070331"/>
                    </a:lnTo>
                    <a:lnTo>
                      <a:pt x="1736162" y="961252"/>
                    </a:lnTo>
                    <a:lnTo>
                      <a:pt x="1688440" y="865809"/>
                    </a:lnTo>
                    <a:lnTo>
                      <a:pt x="1752069" y="788545"/>
                    </a:lnTo>
                    <a:lnTo>
                      <a:pt x="1747524" y="704464"/>
                    </a:lnTo>
                    <a:lnTo>
                      <a:pt x="1763431" y="697647"/>
                    </a:lnTo>
                    <a:lnTo>
                      <a:pt x="1764877" y="702130"/>
                    </a:lnTo>
                    <a:lnTo>
                      <a:pt x="1775339" y="697647"/>
                    </a:lnTo>
                    <a:lnTo>
                      <a:pt x="1798063" y="768093"/>
                    </a:lnTo>
                    <a:lnTo>
                      <a:pt x="1791454" y="815304"/>
                    </a:lnTo>
                    <a:lnTo>
                      <a:pt x="1854330" y="772638"/>
                    </a:lnTo>
                    <a:lnTo>
                      <a:pt x="1931594" y="763548"/>
                    </a:lnTo>
                    <a:lnTo>
                      <a:pt x="1932772" y="764810"/>
                    </a:lnTo>
                    <a:lnTo>
                      <a:pt x="1943501" y="763548"/>
                    </a:lnTo>
                    <a:lnTo>
                      <a:pt x="1988608" y="811877"/>
                    </a:lnTo>
                    <a:lnTo>
                      <a:pt x="1963408" y="736278"/>
                    </a:lnTo>
                    <a:lnTo>
                      <a:pt x="1963408" y="595386"/>
                    </a:lnTo>
                    <a:lnTo>
                      <a:pt x="2027037" y="574934"/>
                    </a:lnTo>
                    <a:lnTo>
                      <a:pt x="2037269" y="575472"/>
                    </a:lnTo>
                    <a:lnTo>
                      <a:pt x="2038944" y="574934"/>
                    </a:lnTo>
                    <a:lnTo>
                      <a:pt x="2115414" y="578958"/>
                    </a:lnTo>
                    <a:lnTo>
                      <a:pt x="2192927" y="559026"/>
                    </a:lnTo>
                    <a:lnTo>
                      <a:pt x="2167930" y="493125"/>
                    </a:lnTo>
                    <a:lnTo>
                      <a:pt x="2204289" y="402226"/>
                    </a:lnTo>
                    <a:lnTo>
                      <a:pt x="2247466" y="397681"/>
                    </a:lnTo>
                    <a:lnTo>
                      <a:pt x="2317913" y="322690"/>
                    </a:lnTo>
                    <a:lnTo>
                      <a:pt x="2420173" y="304510"/>
                    </a:lnTo>
                    <a:lnTo>
                      <a:pt x="2429263" y="263606"/>
                    </a:lnTo>
                    <a:lnTo>
                      <a:pt x="2526979" y="252244"/>
                    </a:lnTo>
                    <a:lnTo>
                      <a:pt x="2528058" y="253503"/>
                    </a:lnTo>
                    <a:lnTo>
                      <a:pt x="2538886" y="252244"/>
                    </a:lnTo>
                    <a:lnTo>
                      <a:pt x="2560820" y="277833"/>
                    </a:lnTo>
                    <a:lnTo>
                      <a:pt x="2640602" y="202249"/>
                    </a:lnTo>
                    <a:lnTo>
                      <a:pt x="2652509" y="202249"/>
                    </a:lnTo>
                    <a:lnTo>
                      <a:pt x="2704231" y="202249"/>
                    </a:lnTo>
                    <a:lnTo>
                      <a:pt x="2715593" y="134075"/>
                    </a:lnTo>
                    <a:lnTo>
                      <a:pt x="2751953" y="68174"/>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09" name="Google Shape;809;p21"/>
              <p:cNvSpPr/>
              <p:nvPr/>
            </p:nvSpPr>
            <p:spPr>
              <a:xfrm>
                <a:off x="10902160" y="812664"/>
                <a:ext cx="299965" cy="227246"/>
              </a:xfrm>
              <a:custGeom>
                <a:avLst/>
                <a:gdLst/>
                <a:ahLst/>
                <a:cxnLst/>
                <a:rect l="l" t="t" r="r" b="b"/>
                <a:pathLst>
                  <a:path w="132" h="100" extrusionOk="0">
                    <a:moveTo>
                      <a:pt x="59" y="83"/>
                    </a:moveTo>
                    <a:lnTo>
                      <a:pt x="120" y="86"/>
                    </a:lnTo>
                    <a:lnTo>
                      <a:pt x="132" y="38"/>
                    </a:lnTo>
                    <a:lnTo>
                      <a:pt x="73" y="5"/>
                    </a:lnTo>
                    <a:lnTo>
                      <a:pt x="30" y="0"/>
                    </a:lnTo>
                    <a:lnTo>
                      <a:pt x="9" y="15"/>
                    </a:lnTo>
                    <a:lnTo>
                      <a:pt x="0" y="57"/>
                    </a:lnTo>
                    <a:lnTo>
                      <a:pt x="33" y="100"/>
                    </a:lnTo>
                    <a:lnTo>
                      <a:pt x="59" y="83"/>
                    </a:lnTo>
                    <a:lnTo>
                      <a:pt x="59" y="83"/>
                    </a:lnTo>
                    <a:lnTo>
                      <a:pt x="59" y="83"/>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0" name="Google Shape;810;p21"/>
              <p:cNvSpPr/>
              <p:nvPr/>
            </p:nvSpPr>
            <p:spPr>
              <a:xfrm>
                <a:off x="11008965" y="1142170"/>
                <a:ext cx="140893" cy="79537"/>
              </a:xfrm>
              <a:custGeom>
                <a:avLst/>
                <a:gdLst/>
                <a:ahLst/>
                <a:cxnLst/>
                <a:rect l="l" t="t" r="r" b="b"/>
                <a:pathLst>
                  <a:path w="62" h="35" extrusionOk="0">
                    <a:moveTo>
                      <a:pt x="17" y="5"/>
                    </a:moveTo>
                    <a:lnTo>
                      <a:pt x="0" y="26"/>
                    </a:lnTo>
                    <a:lnTo>
                      <a:pt x="2" y="31"/>
                    </a:lnTo>
                    <a:lnTo>
                      <a:pt x="36" y="35"/>
                    </a:lnTo>
                    <a:lnTo>
                      <a:pt x="62" y="35"/>
                    </a:lnTo>
                    <a:lnTo>
                      <a:pt x="59" y="21"/>
                    </a:lnTo>
                    <a:lnTo>
                      <a:pt x="36" y="0"/>
                    </a:lnTo>
                    <a:lnTo>
                      <a:pt x="17" y="5"/>
                    </a:lnTo>
                    <a:lnTo>
                      <a:pt x="17" y="5"/>
                    </a:lnTo>
                    <a:lnTo>
                      <a:pt x="17" y="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1" name="Google Shape;811;p21"/>
              <p:cNvSpPr/>
              <p:nvPr/>
            </p:nvSpPr>
            <p:spPr>
              <a:xfrm>
                <a:off x="9520502" y="264999"/>
                <a:ext cx="220430" cy="259061"/>
              </a:xfrm>
              <a:custGeom>
                <a:avLst/>
                <a:gdLst/>
                <a:ahLst/>
                <a:cxnLst/>
                <a:rect l="l" t="t" r="r" b="b"/>
                <a:pathLst>
                  <a:path w="97" h="114" extrusionOk="0">
                    <a:moveTo>
                      <a:pt x="92" y="85"/>
                    </a:moveTo>
                    <a:lnTo>
                      <a:pt x="97" y="52"/>
                    </a:lnTo>
                    <a:lnTo>
                      <a:pt x="57" y="5"/>
                    </a:lnTo>
                    <a:lnTo>
                      <a:pt x="42" y="0"/>
                    </a:lnTo>
                    <a:lnTo>
                      <a:pt x="31" y="7"/>
                    </a:lnTo>
                    <a:lnTo>
                      <a:pt x="0" y="114"/>
                    </a:lnTo>
                    <a:lnTo>
                      <a:pt x="92" y="85"/>
                    </a:lnTo>
                    <a:lnTo>
                      <a:pt x="92" y="85"/>
                    </a:lnTo>
                    <a:lnTo>
                      <a:pt x="92" y="8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2" name="Google Shape;812;p21"/>
              <p:cNvSpPr/>
              <p:nvPr/>
            </p:nvSpPr>
            <p:spPr>
              <a:xfrm>
                <a:off x="11233940" y="910379"/>
                <a:ext cx="172707" cy="118168"/>
              </a:xfrm>
              <a:custGeom>
                <a:avLst/>
                <a:gdLst/>
                <a:ahLst/>
                <a:cxnLst/>
                <a:rect l="l" t="t" r="r" b="b"/>
                <a:pathLst>
                  <a:path w="76" h="52" extrusionOk="0">
                    <a:moveTo>
                      <a:pt x="57" y="52"/>
                    </a:moveTo>
                    <a:lnTo>
                      <a:pt x="76" y="26"/>
                    </a:lnTo>
                    <a:lnTo>
                      <a:pt x="36" y="9"/>
                    </a:lnTo>
                    <a:lnTo>
                      <a:pt x="5" y="0"/>
                    </a:lnTo>
                    <a:lnTo>
                      <a:pt x="0" y="21"/>
                    </a:lnTo>
                    <a:lnTo>
                      <a:pt x="31" y="45"/>
                    </a:lnTo>
                    <a:lnTo>
                      <a:pt x="57" y="52"/>
                    </a:lnTo>
                    <a:lnTo>
                      <a:pt x="57" y="52"/>
                    </a:lnTo>
                    <a:lnTo>
                      <a:pt x="57" y="5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3" name="Google Shape;813;p21"/>
              <p:cNvSpPr/>
              <p:nvPr/>
            </p:nvSpPr>
            <p:spPr>
              <a:xfrm>
                <a:off x="12438345" y="1421684"/>
                <a:ext cx="134076" cy="86354"/>
              </a:xfrm>
              <a:custGeom>
                <a:avLst/>
                <a:gdLst/>
                <a:ahLst/>
                <a:cxnLst/>
                <a:rect l="l" t="t" r="r" b="b"/>
                <a:pathLst>
                  <a:path w="59" h="38" extrusionOk="0">
                    <a:moveTo>
                      <a:pt x="21" y="35"/>
                    </a:moveTo>
                    <a:lnTo>
                      <a:pt x="40" y="33"/>
                    </a:lnTo>
                    <a:lnTo>
                      <a:pt x="57" y="21"/>
                    </a:lnTo>
                    <a:lnTo>
                      <a:pt x="59" y="14"/>
                    </a:lnTo>
                    <a:lnTo>
                      <a:pt x="36" y="0"/>
                    </a:lnTo>
                    <a:lnTo>
                      <a:pt x="24" y="0"/>
                    </a:lnTo>
                    <a:lnTo>
                      <a:pt x="21" y="2"/>
                    </a:lnTo>
                    <a:lnTo>
                      <a:pt x="0" y="24"/>
                    </a:lnTo>
                    <a:lnTo>
                      <a:pt x="3" y="38"/>
                    </a:lnTo>
                    <a:lnTo>
                      <a:pt x="21" y="35"/>
                    </a:lnTo>
                    <a:lnTo>
                      <a:pt x="21" y="35"/>
                    </a:lnTo>
                    <a:lnTo>
                      <a:pt x="21" y="35"/>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4" name="Google Shape;814;p21"/>
              <p:cNvSpPr/>
              <p:nvPr/>
            </p:nvSpPr>
            <p:spPr>
              <a:xfrm>
                <a:off x="9218264" y="-155406"/>
                <a:ext cx="334053" cy="534030"/>
              </a:xfrm>
              <a:custGeom>
                <a:avLst/>
                <a:gdLst/>
                <a:ahLst/>
                <a:cxnLst/>
                <a:rect l="l" t="t" r="r" b="b"/>
                <a:pathLst>
                  <a:path w="147" h="235" extrusionOk="0">
                    <a:moveTo>
                      <a:pt x="33" y="178"/>
                    </a:moveTo>
                    <a:lnTo>
                      <a:pt x="62" y="209"/>
                    </a:lnTo>
                    <a:lnTo>
                      <a:pt x="107" y="235"/>
                    </a:lnTo>
                    <a:lnTo>
                      <a:pt x="142" y="223"/>
                    </a:lnTo>
                    <a:lnTo>
                      <a:pt x="147" y="145"/>
                    </a:lnTo>
                    <a:lnTo>
                      <a:pt x="109" y="52"/>
                    </a:lnTo>
                    <a:lnTo>
                      <a:pt x="76" y="0"/>
                    </a:lnTo>
                    <a:lnTo>
                      <a:pt x="43" y="24"/>
                    </a:lnTo>
                    <a:lnTo>
                      <a:pt x="0" y="93"/>
                    </a:lnTo>
                    <a:lnTo>
                      <a:pt x="22" y="112"/>
                    </a:lnTo>
                    <a:lnTo>
                      <a:pt x="33" y="178"/>
                    </a:lnTo>
                    <a:lnTo>
                      <a:pt x="33" y="178"/>
                    </a:lnTo>
                    <a:lnTo>
                      <a:pt x="33" y="178"/>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5" name="Google Shape;815;p21"/>
              <p:cNvSpPr/>
              <p:nvPr/>
            </p:nvSpPr>
            <p:spPr>
              <a:xfrm>
                <a:off x="7757071" y="689951"/>
                <a:ext cx="638563" cy="838540"/>
              </a:xfrm>
              <a:custGeom>
                <a:avLst/>
                <a:gdLst/>
                <a:ahLst/>
                <a:cxnLst/>
                <a:rect l="l" t="t" r="r" b="b"/>
                <a:pathLst>
                  <a:path w="281" h="369" extrusionOk="0">
                    <a:moveTo>
                      <a:pt x="17" y="289"/>
                    </a:moveTo>
                    <a:lnTo>
                      <a:pt x="0" y="298"/>
                    </a:lnTo>
                    <a:lnTo>
                      <a:pt x="2" y="327"/>
                    </a:lnTo>
                    <a:lnTo>
                      <a:pt x="31" y="338"/>
                    </a:lnTo>
                    <a:lnTo>
                      <a:pt x="35" y="362"/>
                    </a:lnTo>
                    <a:lnTo>
                      <a:pt x="88" y="369"/>
                    </a:lnTo>
                    <a:lnTo>
                      <a:pt x="97" y="364"/>
                    </a:lnTo>
                    <a:lnTo>
                      <a:pt x="66" y="322"/>
                    </a:lnTo>
                    <a:lnTo>
                      <a:pt x="64" y="279"/>
                    </a:lnTo>
                    <a:lnTo>
                      <a:pt x="90" y="227"/>
                    </a:lnTo>
                    <a:lnTo>
                      <a:pt x="114" y="170"/>
                    </a:lnTo>
                    <a:lnTo>
                      <a:pt x="163" y="114"/>
                    </a:lnTo>
                    <a:lnTo>
                      <a:pt x="213" y="83"/>
                    </a:lnTo>
                    <a:lnTo>
                      <a:pt x="270" y="50"/>
                    </a:lnTo>
                    <a:lnTo>
                      <a:pt x="281" y="28"/>
                    </a:lnTo>
                    <a:lnTo>
                      <a:pt x="270" y="0"/>
                    </a:lnTo>
                    <a:lnTo>
                      <a:pt x="239" y="9"/>
                    </a:lnTo>
                    <a:lnTo>
                      <a:pt x="211" y="35"/>
                    </a:lnTo>
                    <a:lnTo>
                      <a:pt x="158" y="47"/>
                    </a:lnTo>
                    <a:lnTo>
                      <a:pt x="104" y="90"/>
                    </a:lnTo>
                    <a:lnTo>
                      <a:pt x="66" y="125"/>
                    </a:lnTo>
                    <a:lnTo>
                      <a:pt x="71" y="151"/>
                    </a:lnTo>
                    <a:lnTo>
                      <a:pt x="33" y="204"/>
                    </a:lnTo>
                    <a:lnTo>
                      <a:pt x="47" y="211"/>
                    </a:lnTo>
                    <a:lnTo>
                      <a:pt x="17" y="258"/>
                    </a:lnTo>
                    <a:lnTo>
                      <a:pt x="17" y="289"/>
                    </a:lnTo>
                    <a:lnTo>
                      <a:pt x="17" y="289"/>
                    </a:lnTo>
                    <a:lnTo>
                      <a:pt x="17" y="289"/>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6" name="Google Shape;816;p21"/>
              <p:cNvSpPr/>
              <p:nvPr/>
            </p:nvSpPr>
            <p:spPr>
              <a:xfrm>
                <a:off x="7516190" y="-73597"/>
                <a:ext cx="240881" cy="197705"/>
              </a:xfrm>
              <a:custGeom>
                <a:avLst/>
                <a:gdLst/>
                <a:ahLst/>
                <a:cxnLst/>
                <a:rect l="l" t="t" r="r" b="b"/>
                <a:pathLst>
                  <a:path w="106" h="87" extrusionOk="0">
                    <a:moveTo>
                      <a:pt x="26" y="66"/>
                    </a:moveTo>
                    <a:lnTo>
                      <a:pt x="42" y="87"/>
                    </a:lnTo>
                    <a:lnTo>
                      <a:pt x="61" y="73"/>
                    </a:lnTo>
                    <a:lnTo>
                      <a:pt x="63" y="57"/>
                    </a:lnTo>
                    <a:lnTo>
                      <a:pt x="78" y="50"/>
                    </a:lnTo>
                    <a:lnTo>
                      <a:pt x="99" y="35"/>
                    </a:lnTo>
                    <a:lnTo>
                      <a:pt x="106" y="21"/>
                    </a:lnTo>
                    <a:lnTo>
                      <a:pt x="82" y="0"/>
                    </a:lnTo>
                    <a:lnTo>
                      <a:pt x="66" y="16"/>
                    </a:lnTo>
                    <a:lnTo>
                      <a:pt x="59" y="40"/>
                    </a:lnTo>
                    <a:lnTo>
                      <a:pt x="54" y="14"/>
                    </a:lnTo>
                    <a:lnTo>
                      <a:pt x="30" y="14"/>
                    </a:lnTo>
                    <a:lnTo>
                      <a:pt x="0" y="31"/>
                    </a:lnTo>
                    <a:lnTo>
                      <a:pt x="35" y="35"/>
                    </a:lnTo>
                    <a:lnTo>
                      <a:pt x="26" y="66"/>
                    </a:lnTo>
                    <a:lnTo>
                      <a:pt x="26" y="66"/>
                    </a:lnTo>
                    <a:lnTo>
                      <a:pt x="26" y="66"/>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7" name="Google Shape;817;p21"/>
              <p:cNvSpPr/>
              <p:nvPr/>
            </p:nvSpPr>
            <p:spPr>
              <a:xfrm>
                <a:off x="6245882" y="-14513"/>
                <a:ext cx="624928" cy="731733"/>
              </a:xfrm>
              <a:custGeom>
                <a:avLst/>
                <a:gdLst/>
                <a:ahLst/>
                <a:cxnLst/>
                <a:rect l="l" t="t" r="r" b="b"/>
                <a:pathLst>
                  <a:path w="275" h="322" extrusionOk="0">
                    <a:moveTo>
                      <a:pt x="232" y="244"/>
                    </a:moveTo>
                    <a:lnTo>
                      <a:pt x="232" y="244"/>
                    </a:lnTo>
                    <a:lnTo>
                      <a:pt x="197" y="272"/>
                    </a:lnTo>
                    <a:lnTo>
                      <a:pt x="168" y="256"/>
                    </a:lnTo>
                    <a:lnTo>
                      <a:pt x="178" y="237"/>
                    </a:lnTo>
                    <a:lnTo>
                      <a:pt x="168" y="211"/>
                    </a:lnTo>
                    <a:lnTo>
                      <a:pt x="201" y="196"/>
                    </a:lnTo>
                    <a:lnTo>
                      <a:pt x="209" y="225"/>
                    </a:lnTo>
                    <a:lnTo>
                      <a:pt x="232" y="244"/>
                    </a:lnTo>
                    <a:close/>
                    <a:moveTo>
                      <a:pt x="126" y="90"/>
                    </a:moveTo>
                    <a:lnTo>
                      <a:pt x="126" y="90"/>
                    </a:lnTo>
                    <a:lnTo>
                      <a:pt x="180" y="154"/>
                    </a:lnTo>
                    <a:lnTo>
                      <a:pt x="140" y="187"/>
                    </a:lnTo>
                    <a:lnTo>
                      <a:pt x="130" y="244"/>
                    </a:lnTo>
                    <a:lnTo>
                      <a:pt x="116" y="258"/>
                    </a:lnTo>
                    <a:lnTo>
                      <a:pt x="109" y="319"/>
                    </a:lnTo>
                    <a:lnTo>
                      <a:pt x="88" y="322"/>
                    </a:lnTo>
                    <a:lnTo>
                      <a:pt x="55" y="277"/>
                    </a:lnTo>
                    <a:lnTo>
                      <a:pt x="69" y="251"/>
                    </a:lnTo>
                    <a:lnTo>
                      <a:pt x="45" y="230"/>
                    </a:lnTo>
                    <a:lnTo>
                      <a:pt x="12" y="161"/>
                    </a:lnTo>
                    <a:lnTo>
                      <a:pt x="0" y="95"/>
                    </a:lnTo>
                    <a:lnTo>
                      <a:pt x="45" y="61"/>
                    </a:lnTo>
                    <a:lnTo>
                      <a:pt x="52" y="95"/>
                    </a:lnTo>
                    <a:lnTo>
                      <a:pt x="76" y="92"/>
                    </a:lnTo>
                    <a:lnTo>
                      <a:pt x="83" y="61"/>
                    </a:lnTo>
                    <a:lnTo>
                      <a:pt x="107" y="57"/>
                    </a:lnTo>
                    <a:lnTo>
                      <a:pt x="126" y="90"/>
                    </a:lnTo>
                    <a:close/>
                    <a:moveTo>
                      <a:pt x="244" y="24"/>
                    </a:moveTo>
                    <a:lnTo>
                      <a:pt x="244" y="24"/>
                    </a:lnTo>
                    <a:lnTo>
                      <a:pt x="275" y="57"/>
                    </a:lnTo>
                    <a:lnTo>
                      <a:pt x="251" y="106"/>
                    </a:lnTo>
                    <a:lnTo>
                      <a:pt x="204" y="116"/>
                    </a:lnTo>
                    <a:lnTo>
                      <a:pt x="156" y="102"/>
                    </a:lnTo>
                    <a:lnTo>
                      <a:pt x="154" y="76"/>
                    </a:lnTo>
                    <a:lnTo>
                      <a:pt x="130" y="73"/>
                    </a:lnTo>
                    <a:lnTo>
                      <a:pt x="112" y="31"/>
                    </a:lnTo>
                    <a:lnTo>
                      <a:pt x="164" y="5"/>
                    </a:lnTo>
                    <a:lnTo>
                      <a:pt x="187" y="28"/>
                    </a:lnTo>
                    <a:lnTo>
                      <a:pt x="201" y="0"/>
                    </a:lnTo>
                    <a:lnTo>
                      <a:pt x="244" y="24"/>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grpSp>
        <p:sp>
          <p:nvSpPr>
            <p:cNvPr id="818" name="Google Shape;818;p21"/>
            <p:cNvSpPr/>
            <p:nvPr/>
          </p:nvSpPr>
          <p:spPr>
            <a:xfrm>
              <a:off x="8716898" y="4100002"/>
              <a:ext cx="160209" cy="115896"/>
            </a:xfrm>
            <a:custGeom>
              <a:avLst/>
              <a:gdLst/>
              <a:ahLst/>
              <a:cxnLst/>
              <a:rect l="l" t="t" r="r" b="b"/>
              <a:pathLst>
                <a:path w="94" h="68" extrusionOk="0">
                  <a:moveTo>
                    <a:pt x="90" y="64"/>
                  </a:moveTo>
                  <a:lnTo>
                    <a:pt x="90" y="64"/>
                  </a:lnTo>
                  <a:lnTo>
                    <a:pt x="94" y="68"/>
                  </a:lnTo>
                  <a:lnTo>
                    <a:pt x="82" y="68"/>
                  </a:lnTo>
                  <a:lnTo>
                    <a:pt x="78" y="59"/>
                  </a:lnTo>
                  <a:lnTo>
                    <a:pt x="87" y="64"/>
                  </a:lnTo>
                  <a:lnTo>
                    <a:pt x="90" y="64"/>
                  </a:lnTo>
                  <a:close/>
                  <a:moveTo>
                    <a:pt x="71" y="54"/>
                  </a:moveTo>
                  <a:lnTo>
                    <a:pt x="71" y="54"/>
                  </a:lnTo>
                  <a:lnTo>
                    <a:pt x="64" y="54"/>
                  </a:lnTo>
                  <a:lnTo>
                    <a:pt x="54" y="52"/>
                  </a:lnTo>
                  <a:lnTo>
                    <a:pt x="49" y="50"/>
                  </a:lnTo>
                  <a:lnTo>
                    <a:pt x="52" y="42"/>
                  </a:lnTo>
                  <a:lnTo>
                    <a:pt x="61" y="47"/>
                  </a:lnTo>
                  <a:lnTo>
                    <a:pt x="68" y="50"/>
                  </a:lnTo>
                  <a:lnTo>
                    <a:pt x="71" y="54"/>
                  </a:lnTo>
                  <a:close/>
                  <a:moveTo>
                    <a:pt x="82" y="50"/>
                  </a:moveTo>
                  <a:lnTo>
                    <a:pt x="82" y="50"/>
                  </a:lnTo>
                  <a:lnTo>
                    <a:pt x="80" y="52"/>
                  </a:lnTo>
                  <a:lnTo>
                    <a:pt x="68" y="38"/>
                  </a:lnTo>
                  <a:lnTo>
                    <a:pt x="66" y="28"/>
                  </a:lnTo>
                  <a:lnTo>
                    <a:pt x="71" y="28"/>
                  </a:lnTo>
                  <a:lnTo>
                    <a:pt x="78" y="40"/>
                  </a:lnTo>
                  <a:lnTo>
                    <a:pt x="82" y="50"/>
                  </a:lnTo>
                  <a:close/>
                  <a:moveTo>
                    <a:pt x="54" y="28"/>
                  </a:moveTo>
                  <a:lnTo>
                    <a:pt x="54" y="28"/>
                  </a:lnTo>
                  <a:lnTo>
                    <a:pt x="54" y="33"/>
                  </a:lnTo>
                  <a:lnTo>
                    <a:pt x="42" y="26"/>
                  </a:lnTo>
                  <a:lnTo>
                    <a:pt x="33" y="19"/>
                  </a:lnTo>
                  <a:lnTo>
                    <a:pt x="28" y="14"/>
                  </a:lnTo>
                  <a:lnTo>
                    <a:pt x="30" y="12"/>
                  </a:lnTo>
                  <a:lnTo>
                    <a:pt x="38" y="16"/>
                  </a:lnTo>
                  <a:lnTo>
                    <a:pt x="49" y="24"/>
                  </a:lnTo>
                  <a:lnTo>
                    <a:pt x="54" y="28"/>
                  </a:lnTo>
                  <a:close/>
                  <a:moveTo>
                    <a:pt x="16" y="12"/>
                  </a:moveTo>
                  <a:lnTo>
                    <a:pt x="16" y="12"/>
                  </a:lnTo>
                  <a:lnTo>
                    <a:pt x="14" y="14"/>
                  </a:lnTo>
                  <a:lnTo>
                    <a:pt x="7" y="9"/>
                  </a:lnTo>
                  <a:lnTo>
                    <a:pt x="0" y="2"/>
                  </a:lnTo>
                  <a:lnTo>
                    <a:pt x="0" y="0"/>
                  </a:lnTo>
                  <a:lnTo>
                    <a:pt x="9" y="7"/>
                  </a:lnTo>
                  <a:lnTo>
                    <a:pt x="16" y="1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19" name="Google Shape;819;p21"/>
            <p:cNvSpPr/>
            <p:nvPr/>
          </p:nvSpPr>
          <p:spPr>
            <a:xfrm>
              <a:off x="1911439" y="3518819"/>
              <a:ext cx="64766" cy="35792"/>
            </a:xfrm>
            <a:custGeom>
              <a:avLst/>
              <a:gdLst/>
              <a:ahLst/>
              <a:cxnLst/>
              <a:rect l="l" t="t" r="r" b="b"/>
              <a:pathLst>
                <a:path w="38" h="21" extrusionOk="0">
                  <a:moveTo>
                    <a:pt x="24" y="7"/>
                  </a:moveTo>
                  <a:lnTo>
                    <a:pt x="24" y="7"/>
                  </a:lnTo>
                  <a:lnTo>
                    <a:pt x="26" y="9"/>
                  </a:lnTo>
                  <a:lnTo>
                    <a:pt x="33" y="7"/>
                  </a:lnTo>
                  <a:lnTo>
                    <a:pt x="36" y="9"/>
                  </a:lnTo>
                  <a:lnTo>
                    <a:pt x="38" y="12"/>
                  </a:lnTo>
                  <a:lnTo>
                    <a:pt x="36" y="19"/>
                  </a:lnTo>
                  <a:lnTo>
                    <a:pt x="36" y="21"/>
                  </a:lnTo>
                  <a:lnTo>
                    <a:pt x="26" y="21"/>
                  </a:lnTo>
                  <a:lnTo>
                    <a:pt x="19" y="19"/>
                  </a:lnTo>
                  <a:lnTo>
                    <a:pt x="14" y="17"/>
                  </a:lnTo>
                  <a:lnTo>
                    <a:pt x="5" y="14"/>
                  </a:lnTo>
                  <a:lnTo>
                    <a:pt x="0" y="12"/>
                  </a:lnTo>
                  <a:lnTo>
                    <a:pt x="0" y="9"/>
                  </a:lnTo>
                  <a:lnTo>
                    <a:pt x="5" y="5"/>
                  </a:lnTo>
                  <a:lnTo>
                    <a:pt x="9" y="2"/>
                  </a:lnTo>
                  <a:lnTo>
                    <a:pt x="7" y="2"/>
                  </a:lnTo>
                  <a:lnTo>
                    <a:pt x="12" y="0"/>
                  </a:lnTo>
                  <a:lnTo>
                    <a:pt x="17" y="2"/>
                  </a:lnTo>
                  <a:lnTo>
                    <a:pt x="19" y="5"/>
                  </a:lnTo>
                  <a:lnTo>
                    <a:pt x="24" y="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0" name="Google Shape;820;p21"/>
            <p:cNvSpPr/>
            <p:nvPr/>
          </p:nvSpPr>
          <p:spPr>
            <a:xfrm>
              <a:off x="5520920" y="3586993"/>
              <a:ext cx="281218" cy="380070"/>
            </a:xfrm>
            <a:custGeom>
              <a:avLst/>
              <a:gdLst/>
              <a:ahLst/>
              <a:cxnLst/>
              <a:rect l="l" t="t" r="r" b="b"/>
              <a:pathLst>
                <a:path w="165" h="223" extrusionOk="0">
                  <a:moveTo>
                    <a:pt x="12" y="218"/>
                  </a:moveTo>
                  <a:lnTo>
                    <a:pt x="12" y="218"/>
                  </a:lnTo>
                  <a:lnTo>
                    <a:pt x="9" y="223"/>
                  </a:lnTo>
                  <a:lnTo>
                    <a:pt x="0" y="209"/>
                  </a:lnTo>
                  <a:lnTo>
                    <a:pt x="0" y="149"/>
                  </a:lnTo>
                  <a:lnTo>
                    <a:pt x="14" y="133"/>
                  </a:lnTo>
                  <a:lnTo>
                    <a:pt x="19" y="126"/>
                  </a:lnTo>
                  <a:lnTo>
                    <a:pt x="28" y="126"/>
                  </a:lnTo>
                  <a:lnTo>
                    <a:pt x="42" y="116"/>
                  </a:lnTo>
                  <a:lnTo>
                    <a:pt x="64" y="114"/>
                  </a:lnTo>
                  <a:lnTo>
                    <a:pt x="111" y="67"/>
                  </a:lnTo>
                  <a:lnTo>
                    <a:pt x="120" y="52"/>
                  </a:lnTo>
                  <a:lnTo>
                    <a:pt x="130" y="43"/>
                  </a:lnTo>
                  <a:lnTo>
                    <a:pt x="130" y="33"/>
                  </a:lnTo>
                  <a:lnTo>
                    <a:pt x="130" y="17"/>
                  </a:lnTo>
                  <a:lnTo>
                    <a:pt x="130" y="10"/>
                  </a:lnTo>
                  <a:lnTo>
                    <a:pt x="130" y="10"/>
                  </a:lnTo>
                  <a:lnTo>
                    <a:pt x="135" y="10"/>
                  </a:lnTo>
                  <a:lnTo>
                    <a:pt x="142" y="7"/>
                  </a:lnTo>
                  <a:lnTo>
                    <a:pt x="149" y="5"/>
                  </a:lnTo>
                  <a:lnTo>
                    <a:pt x="158" y="0"/>
                  </a:lnTo>
                  <a:lnTo>
                    <a:pt x="165" y="0"/>
                  </a:lnTo>
                  <a:lnTo>
                    <a:pt x="165" y="5"/>
                  </a:lnTo>
                  <a:lnTo>
                    <a:pt x="163" y="14"/>
                  </a:lnTo>
                  <a:lnTo>
                    <a:pt x="163" y="24"/>
                  </a:lnTo>
                  <a:lnTo>
                    <a:pt x="161" y="29"/>
                  </a:lnTo>
                  <a:lnTo>
                    <a:pt x="156" y="45"/>
                  </a:lnTo>
                  <a:lnTo>
                    <a:pt x="146" y="64"/>
                  </a:lnTo>
                  <a:lnTo>
                    <a:pt x="137" y="85"/>
                  </a:lnTo>
                  <a:lnTo>
                    <a:pt x="123" y="109"/>
                  </a:lnTo>
                  <a:lnTo>
                    <a:pt x="109" y="128"/>
                  </a:lnTo>
                  <a:lnTo>
                    <a:pt x="90" y="149"/>
                  </a:lnTo>
                  <a:lnTo>
                    <a:pt x="73" y="164"/>
                  </a:lnTo>
                  <a:lnTo>
                    <a:pt x="49" y="178"/>
                  </a:lnTo>
                  <a:lnTo>
                    <a:pt x="35" y="192"/>
                  </a:lnTo>
                  <a:lnTo>
                    <a:pt x="16" y="211"/>
                  </a:lnTo>
                  <a:lnTo>
                    <a:pt x="12" y="218"/>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1" name="Google Shape;821;p21"/>
            <p:cNvSpPr/>
            <p:nvPr/>
          </p:nvSpPr>
          <p:spPr>
            <a:xfrm>
              <a:off x="2794291" y="3752316"/>
              <a:ext cx="112487" cy="117601"/>
            </a:xfrm>
            <a:custGeom>
              <a:avLst/>
              <a:gdLst/>
              <a:ahLst/>
              <a:cxnLst/>
              <a:rect l="l" t="t" r="r" b="b"/>
              <a:pathLst>
                <a:path w="66" h="69" extrusionOk="0">
                  <a:moveTo>
                    <a:pt x="50" y="0"/>
                  </a:moveTo>
                  <a:lnTo>
                    <a:pt x="50" y="0"/>
                  </a:lnTo>
                  <a:lnTo>
                    <a:pt x="66" y="5"/>
                  </a:lnTo>
                  <a:lnTo>
                    <a:pt x="57" y="19"/>
                  </a:lnTo>
                  <a:lnTo>
                    <a:pt x="59" y="31"/>
                  </a:lnTo>
                  <a:lnTo>
                    <a:pt x="66" y="38"/>
                  </a:lnTo>
                  <a:lnTo>
                    <a:pt x="64" y="48"/>
                  </a:lnTo>
                  <a:lnTo>
                    <a:pt x="62" y="55"/>
                  </a:lnTo>
                  <a:lnTo>
                    <a:pt x="57" y="59"/>
                  </a:lnTo>
                  <a:lnTo>
                    <a:pt x="47" y="57"/>
                  </a:lnTo>
                  <a:lnTo>
                    <a:pt x="40" y="59"/>
                  </a:lnTo>
                  <a:lnTo>
                    <a:pt x="33" y="57"/>
                  </a:lnTo>
                  <a:lnTo>
                    <a:pt x="31" y="62"/>
                  </a:lnTo>
                  <a:lnTo>
                    <a:pt x="36" y="64"/>
                  </a:lnTo>
                  <a:lnTo>
                    <a:pt x="33" y="69"/>
                  </a:lnTo>
                  <a:lnTo>
                    <a:pt x="26" y="67"/>
                  </a:lnTo>
                  <a:lnTo>
                    <a:pt x="14" y="55"/>
                  </a:lnTo>
                  <a:lnTo>
                    <a:pt x="12" y="43"/>
                  </a:lnTo>
                  <a:lnTo>
                    <a:pt x="7" y="43"/>
                  </a:lnTo>
                  <a:lnTo>
                    <a:pt x="0" y="33"/>
                  </a:lnTo>
                  <a:lnTo>
                    <a:pt x="2" y="24"/>
                  </a:lnTo>
                  <a:lnTo>
                    <a:pt x="2" y="22"/>
                  </a:lnTo>
                  <a:lnTo>
                    <a:pt x="12" y="17"/>
                  </a:lnTo>
                  <a:lnTo>
                    <a:pt x="14" y="3"/>
                  </a:lnTo>
                  <a:lnTo>
                    <a:pt x="33" y="5"/>
                  </a:lnTo>
                  <a:lnTo>
                    <a:pt x="36" y="3"/>
                  </a:lnTo>
                  <a:lnTo>
                    <a:pt x="50"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2" name="Google Shape;822;p21"/>
            <p:cNvSpPr/>
            <p:nvPr/>
          </p:nvSpPr>
          <p:spPr>
            <a:xfrm>
              <a:off x="4861664" y="2353045"/>
              <a:ext cx="158505" cy="73288"/>
            </a:xfrm>
            <a:custGeom>
              <a:avLst/>
              <a:gdLst/>
              <a:ahLst/>
              <a:cxnLst/>
              <a:rect l="l" t="t" r="r" b="b"/>
              <a:pathLst>
                <a:path w="93" h="43" extrusionOk="0">
                  <a:moveTo>
                    <a:pt x="41" y="0"/>
                  </a:moveTo>
                  <a:lnTo>
                    <a:pt x="41" y="0"/>
                  </a:lnTo>
                  <a:lnTo>
                    <a:pt x="48" y="9"/>
                  </a:lnTo>
                  <a:lnTo>
                    <a:pt x="57" y="2"/>
                  </a:lnTo>
                  <a:lnTo>
                    <a:pt x="64" y="5"/>
                  </a:lnTo>
                  <a:lnTo>
                    <a:pt x="76" y="2"/>
                  </a:lnTo>
                  <a:lnTo>
                    <a:pt x="93" y="12"/>
                  </a:lnTo>
                  <a:lnTo>
                    <a:pt x="88" y="17"/>
                  </a:lnTo>
                  <a:lnTo>
                    <a:pt x="86" y="28"/>
                  </a:lnTo>
                  <a:lnTo>
                    <a:pt x="81" y="31"/>
                  </a:lnTo>
                  <a:lnTo>
                    <a:pt x="64" y="24"/>
                  </a:lnTo>
                  <a:lnTo>
                    <a:pt x="60" y="24"/>
                  </a:lnTo>
                  <a:lnTo>
                    <a:pt x="55" y="31"/>
                  </a:lnTo>
                  <a:lnTo>
                    <a:pt x="48" y="33"/>
                  </a:lnTo>
                  <a:lnTo>
                    <a:pt x="45" y="31"/>
                  </a:lnTo>
                  <a:lnTo>
                    <a:pt x="38" y="35"/>
                  </a:lnTo>
                  <a:lnTo>
                    <a:pt x="31" y="35"/>
                  </a:lnTo>
                  <a:lnTo>
                    <a:pt x="29" y="40"/>
                  </a:lnTo>
                  <a:lnTo>
                    <a:pt x="17" y="43"/>
                  </a:lnTo>
                  <a:lnTo>
                    <a:pt x="10" y="40"/>
                  </a:lnTo>
                  <a:lnTo>
                    <a:pt x="0" y="35"/>
                  </a:lnTo>
                  <a:lnTo>
                    <a:pt x="0" y="26"/>
                  </a:lnTo>
                  <a:lnTo>
                    <a:pt x="0" y="24"/>
                  </a:lnTo>
                  <a:lnTo>
                    <a:pt x="3" y="19"/>
                  </a:lnTo>
                  <a:lnTo>
                    <a:pt x="10" y="19"/>
                  </a:lnTo>
                  <a:lnTo>
                    <a:pt x="17" y="17"/>
                  </a:lnTo>
                  <a:lnTo>
                    <a:pt x="17" y="14"/>
                  </a:lnTo>
                  <a:lnTo>
                    <a:pt x="19" y="12"/>
                  </a:lnTo>
                  <a:lnTo>
                    <a:pt x="22" y="7"/>
                  </a:lnTo>
                  <a:lnTo>
                    <a:pt x="24" y="7"/>
                  </a:lnTo>
                  <a:lnTo>
                    <a:pt x="26" y="2"/>
                  </a:lnTo>
                  <a:lnTo>
                    <a:pt x="31" y="0"/>
                  </a:lnTo>
                  <a:lnTo>
                    <a:pt x="34" y="2"/>
                  </a:lnTo>
                  <a:lnTo>
                    <a:pt x="41"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3" name="Google Shape;823;p21"/>
            <p:cNvSpPr/>
            <p:nvPr/>
          </p:nvSpPr>
          <p:spPr>
            <a:xfrm>
              <a:off x="4773038" y="2462123"/>
              <a:ext cx="81809" cy="56244"/>
            </a:xfrm>
            <a:custGeom>
              <a:avLst/>
              <a:gdLst/>
              <a:ahLst/>
              <a:cxnLst/>
              <a:rect l="l" t="t" r="r" b="b"/>
              <a:pathLst>
                <a:path w="48" h="33" extrusionOk="0">
                  <a:moveTo>
                    <a:pt x="48" y="9"/>
                  </a:moveTo>
                  <a:lnTo>
                    <a:pt x="48" y="9"/>
                  </a:lnTo>
                  <a:lnTo>
                    <a:pt x="34" y="14"/>
                  </a:lnTo>
                  <a:lnTo>
                    <a:pt x="34" y="24"/>
                  </a:lnTo>
                  <a:lnTo>
                    <a:pt x="26" y="26"/>
                  </a:lnTo>
                  <a:lnTo>
                    <a:pt x="26" y="33"/>
                  </a:lnTo>
                  <a:lnTo>
                    <a:pt x="22" y="33"/>
                  </a:lnTo>
                  <a:lnTo>
                    <a:pt x="15" y="28"/>
                  </a:lnTo>
                  <a:lnTo>
                    <a:pt x="12" y="33"/>
                  </a:lnTo>
                  <a:lnTo>
                    <a:pt x="0" y="33"/>
                  </a:lnTo>
                  <a:lnTo>
                    <a:pt x="5" y="31"/>
                  </a:lnTo>
                  <a:lnTo>
                    <a:pt x="0" y="21"/>
                  </a:lnTo>
                  <a:lnTo>
                    <a:pt x="3" y="9"/>
                  </a:lnTo>
                  <a:lnTo>
                    <a:pt x="17" y="9"/>
                  </a:lnTo>
                  <a:lnTo>
                    <a:pt x="24" y="5"/>
                  </a:lnTo>
                  <a:lnTo>
                    <a:pt x="38" y="5"/>
                  </a:lnTo>
                  <a:lnTo>
                    <a:pt x="41" y="0"/>
                  </a:lnTo>
                  <a:lnTo>
                    <a:pt x="43" y="0"/>
                  </a:lnTo>
                  <a:lnTo>
                    <a:pt x="48" y="9"/>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4" name="Google Shape;824;p21"/>
            <p:cNvSpPr/>
            <p:nvPr/>
          </p:nvSpPr>
          <p:spPr>
            <a:xfrm>
              <a:off x="4701455" y="1263967"/>
              <a:ext cx="354504" cy="826610"/>
            </a:xfrm>
            <a:custGeom>
              <a:avLst/>
              <a:gdLst/>
              <a:ahLst/>
              <a:cxnLst/>
              <a:rect l="l" t="t" r="r" b="b"/>
              <a:pathLst>
                <a:path w="208" h="485" extrusionOk="0">
                  <a:moveTo>
                    <a:pt x="177" y="21"/>
                  </a:moveTo>
                  <a:lnTo>
                    <a:pt x="177" y="21"/>
                  </a:lnTo>
                  <a:lnTo>
                    <a:pt x="203" y="52"/>
                  </a:lnTo>
                  <a:lnTo>
                    <a:pt x="203" y="116"/>
                  </a:lnTo>
                  <a:lnTo>
                    <a:pt x="208" y="130"/>
                  </a:lnTo>
                  <a:lnTo>
                    <a:pt x="182" y="142"/>
                  </a:lnTo>
                  <a:lnTo>
                    <a:pt x="165" y="170"/>
                  </a:lnTo>
                  <a:lnTo>
                    <a:pt x="168" y="192"/>
                  </a:lnTo>
                  <a:lnTo>
                    <a:pt x="142" y="222"/>
                  </a:lnTo>
                  <a:lnTo>
                    <a:pt x="111" y="253"/>
                  </a:lnTo>
                  <a:lnTo>
                    <a:pt x="99" y="300"/>
                  </a:lnTo>
                  <a:lnTo>
                    <a:pt x="111" y="324"/>
                  </a:lnTo>
                  <a:lnTo>
                    <a:pt x="125" y="343"/>
                  </a:lnTo>
                  <a:lnTo>
                    <a:pt x="111" y="379"/>
                  </a:lnTo>
                  <a:lnTo>
                    <a:pt x="94" y="386"/>
                  </a:lnTo>
                  <a:lnTo>
                    <a:pt x="87" y="435"/>
                  </a:lnTo>
                  <a:lnTo>
                    <a:pt x="78" y="464"/>
                  </a:lnTo>
                  <a:lnTo>
                    <a:pt x="59" y="461"/>
                  </a:lnTo>
                  <a:lnTo>
                    <a:pt x="49" y="483"/>
                  </a:lnTo>
                  <a:lnTo>
                    <a:pt x="31" y="485"/>
                  </a:lnTo>
                  <a:lnTo>
                    <a:pt x="26" y="457"/>
                  </a:lnTo>
                  <a:lnTo>
                    <a:pt x="12" y="424"/>
                  </a:lnTo>
                  <a:lnTo>
                    <a:pt x="0" y="381"/>
                  </a:lnTo>
                  <a:lnTo>
                    <a:pt x="7" y="362"/>
                  </a:lnTo>
                  <a:lnTo>
                    <a:pt x="19" y="341"/>
                  </a:lnTo>
                  <a:lnTo>
                    <a:pt x="26" y="303"/>
                  </a:lnTo>
                  <a:lnTo>
                    <a:pt x="14" y="286"/>
                  </a:lnTo>
                  <a:lnTo>
                    <a:pt x="14" y="239"/>
                  </a:lnTo>
                  <a:lnTo>
                    <a:pt x="26" y="206"/>
                  </a:lnTo>
                  <a:lnTo>
                    <a:pt x="40" y="206"/>
                  </a:lnTo>
                  <a:lnTo>
                    <a:pt x="45" y="192"/>
                  </a:lnTo>
                  <a:lnTo>
                    <a:pt x="40" y="177"/>
                  </a:lnTo>
                  <a:lnTo>
                    <a:pt x="66" y="125"/>
                  </a:lnTo>
                  <a:lnTo>
                    <a:pt x="83" y="78"/>
                  </a:lnTo>
                  <a:lnTo>
                    <a:pt x="92" y="47"/>
                  </a:lnTo>
                  <a:lnTo>
                    <a:pt x="109" y="50"/>
                  </a:lnTo>
                  <a:lnTo>
                    <a:pt x="113" y="24"/>
                  </a:lnTo>
                  <a:lnTo>
                    <a:pt x="144" y="31"/>
                  </a:lnTo>
                  <a:lnTo>
                    <a:pt x="146" y="2"/>
                  </a:lnTo>
                  <a:lnTo>
                    <a:pt x="156" y="0"/>
                  </a:lnTo>
                  <a:lnTo>
                    <a:pt x="177" y="21"/>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5" name="Google Shape;825;p21"/>
            <p:cNvSpPr/>
            <p:nvPr/>
          </p:nvSpPr>
          <p:spPr>
            <a:xfrm>
              <a:off x="5241733" y="4648802"/>
              <a:ext cx="40986" cy="53079"/>
            </a:xfrm>
            <a:custGeom>
              <a:avLst/>
              <a:gdLst/>
              <a:ahLst/>
              <a:cxnLst/>
              <a:rect l="l" t="t" r="r" b="b"/>
              <a:pathLst>
                <a:path w="54648" h="70772" extrusionOk="0">
                  <a:moveTo>
                    <a:pt x="15908" y="0"/>
                  </a:moveTo>
                  <a:lnTo>
                    <a:pt x="27270" y="0"/>
                  </a:lnTo>
                  <a:lnTo>
                    <a:pt x="47722" y="4545"/>
                  </a:lnTo>
                  <a:lnTo>
                    <a:pt x="49107" y="11467"/>
                  </a:lnTo>
                  <a:lnTo>
                    <a:pt x="50103" y="11688"/>
                  </a:lnTo>
                  <a:lnTo>
                    <a:pt x="54648" y="34413"/>
                  </a:lnTo>
                  <a:lnTo>
                    <a:pt x="54648" y="50320"/>
                  </a:lnTo>
                  <a:lnTo>
                    <a:pt x="50103" y="66227"/>
                  </a:lnTo>
                  <a:lnTo>
                    <a:pt x="29651" y="70772"/>
                  </a:lnTo>
                  <a:lnTo>
                    <a:pt x="2381" y="50320"/>
                  </a:lnTo>
                  <a:lnTo>
                    <a:pt x="2381" y="44963"/>
                  </a:lnTo>
                  <a:lnTo>
                    <a:pt x="0" y="43177"/>
                  </a:lnTo>
                  <a:lnTo>
                    <a:pt x="0" y="31815"/>
                  </a:lnTo>
                  <a:lnTo>
                    <a:pt x="11363" y="1590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6" name="Google Shape;826;p21"/>
            <p:cNvSpPr/>
            <p:nvPr/>
          </p:nvSpPr>
          <p:spPr>
            <a:xfrm>
              <a:off x="4769629" y="3261463"/>
              <a:ext cx="286331" cy="455062"/>
            </a:xfrm>
            <a:custGeom>
              <a:avLst/>
              <a:gdLst/>
              <a:ahLst/>
              <a:cxnLst/>
              <a:rect l="l" t="t" r="r" b="b"/>
              <a:pathLst>
                <a:path w="168" h="267" extrusionOk="0">
                  <a:moveTo>
                    <a:pt x="168" y="66"/>
                  </a:moveTo>
                  <a:lnTo>
                    <a:pt x="168" y="66"/>
                  </a:lnTo>
                  <a:lnTo>
                    <a:pt x="168" y="132"/>
                  </a:lnTo>
                  <a:lnTo>
                    <a:pt x="154" y="130"/>
                  </a:lnTo>
                  <a:lnTo>
                    <a:pt x="147" y="144"/>
                  </a:lnTo>
                  <a:lnTo>
                    <a:pt x="142" y="153"/>
                  </a:lnTo>
                  <a:lnTo>
                    <a:pt x="144" y="158"/>
                  </a:lnTo>
                  <a:lnTo>
                    <a:pt x="140" y="163"/>
                  </a:lnTo>
                  <a:lnTo>
                    <a:pt x="142" y="170"/>
                  </a:lnTo>
                  <a:lnTo>
                    <a:pt x="137" y="177"/>
                  </a:lnTo>
                  <a:lnTo>
                    <a:pt x="135" y="182"/>
                  </a:lnTo>
                  <a:lnTo>
                    <a:pt x="142" y="182"/>
                  </a:lnTo>
                  <a:lnTo>
                    <a:pt x="144" y="189"/>
                  </a:lnTo>
                  <a:lnTo>
                    <a:pt x="144" y="196"/>
                  </a:lnTo>
                  <a:lnTo>
                    <a:pt x="151" y="203"/>
                  </a:lnTo>
                  <a:lnTo>
                    <a:pt x="151" y="205"/>
                  </a:lnTo>
                  <a:lnTo>
                    <a:pt x="140" y="210"/>
                  </a:lnTo>
                  <a:lnTo>
                    <a:pt x="132" y="215"/>
                  </a:lnTo>
                  <a:lnTo>
                    <a:pt x="121" y="234"/>
                  </a:lnTo>
                  <a:lnTo>
                    <a:pt x="106" y="241"/>
                  </a:lnTo>
                  <a:lnTo>
                    <a:pt x="90" y="239"/>
                  </a:lnTo>
                  <a:lnTo>
                    <a:pt x="85" y="241"/>
                  </a:lnTo>
                  <a:lnTo>
                    <a:pt x="88" y="248"/>
                  </a:lnTo>
                  <a:lnTo>
                    <a:pt x="78" y="253"/>
                  </a:lnTo>
                  <a:lnTo>
                    <a:pt x="73" y="260"/>
                  </a:lnTo>
                  <a:lnTo>
                    <a:pt x="52" y="265"/>
                  </a:lnTo>
                  <a:lnTo>
                    <a:pt x="47" y="262"/>
                  </a:lnTo>
                  <a:lnTo>
                    <a:pt x="45" y="262"/>
                  </a:lnTo>
                  <a:lnTo>
                    <a:pt x="43" y="265"/>
                  </a:lnTo>
                  <a:lnTo>
                    <a:pt x="28" y="267"/>
                  </a:lnTo>
                  <a:lnTo>
                    <a:pt x="31" y="262"/>
                  </a:lnTo>
                  <a:lnTo>
                    <a:pt x="26" y="250"/>
                  </a:lnTo>
                  <a:lnTo>
                    <a:pt x="24" y="243"/>
                  </a:lnTo>
                  <a:lnTo>
                    <a:pt x="17" y="241"/>
                  </a:lnTo>
                  <a:lnTo>
                    <a:pt x="7" y="231"/>
                  </a:lnTo>
                  <a:lnTo>
                    <a:pt x="9" y="224"/>
                  </a:lnTo>
                  <a:lnTo>
                    <a:pt x="19" y="227"/>
                  </a:lnTo>
                  <a:lnTo>
                    <a:pt x="21" y="224"/>
                  </a:lnTo>
                  <a:lnTo>
                    <a:pt x="31" y="224"/>
                  </a:lnTo>
                  <a:lnTo>
                    <a:pt x="21" y="210"/>
                  </a:lnTo>
                  <a:lnTo>
                    <a:pt x="24" y="198"/>
                  </a:lnTo>
                  <a:lnTo>
                    <a:pt x="21" y="189"/>
                  </a:lnTo>
                  <a:lnTo>
                    <a:pt x="17" y="177"/>
                  </a:lnTo>
                  <a:lnTo>
                    <a:pt x="17" y="170"/>
                  </a:lnTo>
                  <a:lnTo>
                    <a:pt x="7" y="170"/>
                  </a:lnTo>
                  <a:lnTo>
                    <a:pt x="7" y="158"/>
                  </a:lnTo>
                  <a:lnTo>
                    <a:pt x="0" y="153"/>
                  </a:lnTo>
                  <a:lnTo>
                    <a:pt x="7" y="130"/>
                  </a:lnTo>
                  <a:lnTo>
                    <a:pt x="28" y="116"/>
                  </a:lnTo>
                  <a:lnTo>
                    <a:pt x="28" y="94"/>
                  </a:lnTo>
                  <a:lnTo>
                    <a:pt x="36" y="59"/>
                  </a:lnTo>
                  <a:lnTo>
                    <a:pt x="38" y="52"/>
                  </a:lnTo>
                  <a:lnTo>
                    <a:pt x="31" y="44"/>
                  </a:lnTo>
                  <a:lnTo>
                    <a:pt x="31" y="40"/>
                  </a:lnTo>
                  <a:lnTo>
                    <a:pt x="26" y="35"/>
                  </a:lnTo>
                  <a:lnTo>
                    <a:pt x="21" y="9"/>
                  </a:lnTo>
                  <a:lnTo>
                    <a:pt x="38" y="0"/>
                  </a:lnTo>
                  <a:lnTo>
                    <a:pt x="102" y="33"/>
                  </a:lnTo>
                  <a:lnTo>
                    <a:pt x="168" y="66"/>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7" name="Google Shape;827;p21"/>
            <p:cNvSpPr/>
            <p:nvPr/>
          </p:nvSpPr>
          <p:spPr>
            <a:xfrm>
              <a:off x="7845977" y="4147724"/>
              <a:ext cx="64766" cy="28975"/>
            </a:xfrm>
            <a:custGeom>
              <a:avLst/>
              <a:gdLst/>
              <a:ahLst/>
              <a:cxnLst/>
              <a:rect l="l" t="t" r="r" b="b"/>
              <a:pathLst>
                <a:path w="38" h="17" extrusionOk="0">
                  <a:moveTo>
                    <a:pt x="14" y="12"/>
                  </a:moveTo>
                  <a:lnTo>
                    <a:pt x="14" y="12"/>
                  </a:lnTo>
                  <a:lnTo>
                    <a:pt x="2" y="17"/>
                  </a:lnTo>
                  <a:lnTo>
                    <a:pt x="2" y="12"/>
                  </a:lnTo>
                  <a:lnTo>
                    <a:pt x="0" y="10"/>
                  </a:lnTo>
                  <a:lnTo>
                    <a:pt x="2" y="5"/>
                  </a:lnTo>
                  <a:lnTo>
                    <a:pt x="16" y="3"/>
                  </a:lnTo>
                  <a:lnTo>
                    <a:pt x="26" y="0"/>
                  </a:lnTo>
                  <a:lnTo>
                    <a:pt x="33" y="0"/>
                  </a:lnTo>
                  <a:lnTo>
                    <a:pt x="38" y="0"/>
                  </a:lnTo>
                  <a:lnTo>
                    <a:pt x="33" y="5"/>
                  </a:lnTo>
                  <a:lnTo>
                    <a:pt x="14" y="1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8" name="Google Shape;828;p21"/>
            <p:cNvSpPr/>
            <p:nvPr/>
          </p:nvSpPr>
          <p:spPr>
            <a:xfrm>
              <a:off x="4604308" y="2813219"/>
              <a:ext cx="109079" cy="233496"/>
            </a:xfrm>
            <a:custGeom>
              <a:avLst/>
              <a:gdLst/>
              <a:ahLst/>
              <a:cxnLst/>
              <a:rect l="l" t="t" r="r" b="b"/>
              <a:pathLst>
                <a:path w="64" h="137" extrusionOk="0">
                  <a:moveTo>
                    <a:pt x="43" y="2"/>
                  </a:moveTo>
                  <a:lnTo>
                    <a:pt x="43" y="2"/>
                  </a:lnTo>
                  <a:lnTo>
                    <a:pt x="43" y="14"/>
                  </a:lnTo>
                  <a:lnTo>
                    <a:pt x="57" y="7"/>
                  </a:lnTo>
                  <a:lnTo>
                    <a:pt x="57" y="9"/>
                  </a:lnTo>
                  <a:lnTo>
                    <a:pt x="50" y="21"/>
                  </a:lnTo>
                  <a:lnTo>
                    <a:pt x="50" y="28"/>
                  </a:lnTo>
                  <a:lnTo>
                    <a:pt x="54" y="33"/>
                  </a:lnTo>
                  <a:lnTo>
                    <a:pt x="52" y="52"/>
                  </a:lnTo>
                  <a:lnTo>
                    <a:pt x="43" y="61"/>
                  </a:lnTo>
                  <a:lnTo>
                    <a:pt x="45" y="71"/>
                  </a:lnTo>
                  <a:lnTo>
                    <a:pt x="54" y="71"/>
                  </a:lnTo>
                  <a:lnTo>
                    <a:pt x="57" y="80"/>
                  </a:lnTo>
                  <a:lnTo>
                    <a:pt x="64" y="85"/>
                  </a:lnTo>
                  <a:lnTo>
                    <a:pt x="62" y="99"/>
                  </a:lnTo>
                  <a:lnTo>
                    <a:pt x="54" y="104"/>
                  </a:lnTo>
                  <a:lnTo>
                    <a:pt x="50" y="109"/>
                  </a:lnTo>
                  <a:lnTo>
                    <a:pt x="38" y="118"/>
                  </a:lnTo>
                  <a:lnTo>
                    <a:pt x="40" y="125"/>
                  </a:lnTo>
                  <a:lnTo>
                    <a:pt x="38" y="132"/>
                  </a:lnTo>
                  <a:lnTo>
                    <a:pt x="31" y="137"/>
                  </a:lnTo>
                  <a:lnTo>
                    <a:pt x="24" y="104"/>
                  </a:lnTo>
                  <a:lnTo>
                    <a:pt x="14" y="97"/>
                  </a:lnTo>
                  <a:lnTo>
                    <a:pt x="14" y="92"/>
                  </a:lnTo>
                  <a:lnTo>
                    <a:pt x="2" y="80"/>
                  </a:lnTo>
                  <a:lnTo>
                    <a:pt x="0" y="66"/>
                  </a:lnTo>
                  <a:lnTo>
                    <a:pt x="10" y="54"/>
                  </a:lnTo>
                  <a:lnTo>
                    <a:pt x="14" y="38"/>
                  </a:lnTo>
                  <a:lnTo>
                    <a:pt x="10" y="19"/>
                  </a:lnTo>
                  <a:lnTo>
                    <a:pt x="14" y="9"/>
                  </a:lnTo>
                  <a:lnTo>
                    <a:pt x="33" y="0"/>
                  </a:lnTo>
                  <a:lnTo>
                    <a:pt x="43" y="2"/>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29" name="Google Shape;829;p21"/>
            <p:cNvSpPr/>
            <p:nvPr/>
          </p:nvSpPr>
          <p:spPr>
            <a:xfrm>
              <a:off x="5115612" y="2642784"/>
              <a:ext cx="516418" cy="223270"/>
            </a:xfrm>
            <a:custGeom>
              <a:avLst/>
              <a:gdLst/>
              <a:ahLst/>
              <a:cxnLst/>
              <a:rect l="l" t="t" r="r" b="b"/>
              <a:pathLst>
                <a:path w="303" h="131" extrusionOk="0">
                  <a:moveTo>
                    <a:pt x="175" y="19"/>
                  </a:moveTo>
                  <a:lnTo>
                    <a:pt x="175" y="19"/>
                  </a:lnTo>
                  <a:lnTo>
                    <a:pt x="199" y="26"/>
                  </a:lnTo>
                  <a:lnTo>
                    <a:pt x="218" y="24"/>
                  </a:lnTo>
                  <a:lnTo>
                    <a:pt x="232" y="24"/>
                  </a:lnTo>
                  <a:lnTo>
                    <a:pt x="251" y="15"/>
                  </a:lnTo>
                  <a:lnTo>
                    <a:pt x="268" y="12"/>
                  </a:lnTo>
                  <a:lnTo>
                    <a:pt x="284" y="24"/>
                  </a:lnTo>
                  <a:lnTo>
                    <a:pt x="287" y="31"/>
                  </a:lnTo>
                  <a:lnTo>
                    <a:pt x="284" y="41"/>
                  </a:lnTo>
                  <a:lnTo>
                    <a:pt x="296" y="45"/>
                  </a:lnTo>
                  <a:lnTo>
                    <a:pt x="303" y="52"/>
                  </a:lnTo>
                  <a:lnTo>
                    <a:pt x="291" y="60"/>
                  </a:lnTo>
                  <a:lnTo>
                    <a:pt x="296" y="83"/>
                  </a:lnTo>
                  <a:lnTo>
                    <a:pt x="294" y="88"/>
                  </a:lnTo>
                  <a:lnTo>
                    <a:pt x="301" y="105"/>
                  </a:lnTo>
                  <a:lnTo>
                    <a:pt x="296" y="107"/>
                  </a:lnTo>
                  <a:lnTo>
                    <a:pt x="289" y="102"/>
                  </a:lnTo>
                  <a:lnTo>
                    <a:pt x="270" y="100"/>
                  </a:lnTo>
                  <a:lnTo>
                    <a:pt x="263" y="105"/>
                  </a:lnTo>
                  <a:lnTo>
                    <a:pt x="244" y="107"/>
                  </a:lnTo>
                  <a:lnTo>
                    <a:pt x="237" y="107"/>
                  </a:lnTo>
                  <a:lnTo>
                    <a:pt x="218" y="114"/>
                  </a:lnTo>
                  <a:lnTo>
                    <a:pt x="204" y="114"/>
                  </a:lnTo>
                  <a:lnTo>
                    <a:pt x="197" y="109"/>
                  </a:lnTo>
                  <a:lnTo>
                    <a:pt x="178" y="116"/>
                  </a:lnTo>
                  <a:lnTo>
                    <a:pt x="173" y="112"/>
                  </a:lnTo>
                  <a:lnTo>
                    <a:pt x="171" y="123"/>
                  </a:lnTo>
                  <a:lnTo>
                    <a:pt x="168" y="126"/>
                  </a:lnTo>
                  <a:lnTo>
                    <a:pt x="164" y="131"/>
                  </a:lnTo>
                  <a:lnTo>
                    <a:pt x="157" y="123"/>
                  </a:lnTo>
                  <a:lnTo>
                    <a:pt x="164" y="114"/>
                  </a:lnTo>
                  <a:lnTo>
                    <a:pt x="154" y="116"/>
                  </a:lnTo>
                  <a:lnTo>
                    <a:pt x="140" y="112"/>
                  </a:lnTo>
                  <a:lnTo>
                    <a:pt x="128" y="123"/>
                  </a:lnTo>
                  <a:lnTo>
                    <a:pt x="105" y="126"/>
                  </a:lnTo>
                  <a:lnTo>
                    <a:pt x="90" y="114"/>
                  </a:lnTo>
                  <a:lnTo>
                    <a:pt x="74" y="114"/>
                  </a:lnTo>
                  <a:lnTo>
                    <a:pt x="69" y="123"/>
                  </a:lnTo>
                  <a:lnTo>
                    <a:pt x="60" y="126"/>
                  </a:lnTo>
                  <a:lnTo>
                    <a:pt x="43" y="114"/>
                  </a:lnTo>
                  <a:lnTo>
                    <a:pt x="26" y="114"/>
                  </a:lnTo>
                  <a:lnTo>
                    <a:pt x="15" y="95"/>
                  </a:lnTo>
                  <a:lnTo>
                    <a:pt x="5" y="83"/>
                  </a:lnTo>
                  <a:lnTo>
                    <a:pt x="12" y="67"/>
                  </a:lnTo>
                  <a:lnTo>
                    <a:pt x="0" y="57"/>
                  </a:lnTo>
                  <a:lnTo>
                    <a:pt x="19" y="38"/>
                  </a:lnTo>
                  <a:lnTo>
                    <a:pt x="45" y="36"/>
                  </a:lnTo>
                  <a:lnTo>
                    <a:pt x="50" y="22"/>
                  </a:lnTo>
                  <a:lnTo>
                    <a:pt x="83" y="24"/>
                  </a:lnTo>
                  <a:lnTo>
                    <a:pt x="102" y="10"/>
                  </a:lnTo>
                  <a:lnTo>
                    <a:pt x="121" y="5"/>
                  </a:lnTo>
                  <a:lnTo>
                    <a:pt x="147" y="3"/>
                  </a:lnTo>
                  <a:lnTo>
                    <a:pt x="175" y="19"/>
                  </a:lnTo>
                  <a:close/>
                  <a:moveTo>
                    <a:pt x="17" y="31"/>
                  </a:moveTo>
                  <a:lnTo>
                    <a:pt x="17" y="31"/>
                  </a:lnTo>
                  <a:lnTo>
                    <a:pt x="5" y="43"/>
                  </a:lnTo>
                  <a:lnTo>
                    <a:pt x="0" y="34"/>
                  </a:lnTo>
                  <a:lnTo>
                    <a:pt x="0" y="29"/>
                  </a:lnTo>
                  <a:lnTo>
                    <a:pt x="3" y="26"/>
                  </a:lnTo>
                  <a:lnTo>
                    <a:pt x="10" y="12"/>
                  </a:lnTo>
                  <a:lnTo>
                    <a:pt x="0" y="7"/>
                  </a:lnTo>
                  <a:lnTo>
                    <a:pt x="17" y="0"/>
                  </a:lnTo>
                  <a:lnTo>
                    <a:pt x="31" y="5"/>
                  </a:lnTo>
                  <a:lnTo>
                    <a:pt x="34" y="12"/>
                  </a:lnTo>
                  <a:lnTo>
                    <a:pt x="48" y="19"/>
                  </a:lnTo>
                  <a:lnTo>
                    <a:pt x="45" y="24"/>
                  </a:lnTo>
                  <a:lnTo>
                    <a:pt x="24" y="24"/>
                  </a:lnTo>
                  <a:lnTo>
                    <a:pt x="17" y="31"/>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0" name="Google Shape;830;p21"/>
            <p:cNvSpPr/>
            <p:nvPr/>
          </p:nvSpPr>
          <p:spPr>
            <a:xfrm>
              <a:off x="7713038" y="3200106"/>
              <a:ext cx="47722" cy="100557"/>
            </a:xfrm>
            <a:custGeom>
              <a:avLst/>
              <a:gdLst/>
              <a:ahLst/>
              <a:cxnLst/>
              <a:rect l="l" t="t" r="r" b="b"/>
              <a:pathLst>
                <a:path w="28" h="59" extrusionOk="0">
                  <a:moveTo>
                    <a:pt x="16" y="45"/>
                  </a:moveTo>
                  <a:lnTo>
                    <a:pt x="16" y="45"/>
                  </a:lnTo>
                  <a:lnTo>
                    <a:pt x="9" y="59"/>
                  </a:lnTo>
                  <a:lnTo>
                    <a:pt x="0" y="45"/>
                  </a:lnTo>
                  <a:lnTo>
                    <a:pt x="0" y="31"/>
                  </a:lnTo>
                  <a:lnTo>
                    <a:pt x="9" y="14"/>
                  </a:lnTo>
                  <a:lnTo>
                    <a:pt x="21" y="0"/>
                  </a:lnTo>
                  <a:lnTo>
                    <a:pt x="28" y="7"/>
                  </a:lnTo>
                  <a:lnTo>
                    <a:pt x="26" y="17"/>
                  </a:lnTo>
                  <a:lnTo>
                    <a:pt x="16" y="45"/>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1" name="Google Shape;831;p21"/>
            <p:cNvSpPr/>
            <p:nvPr/>
          </p:nvSpPr>
          <p:spPr>
            <a:xfrm>
              <a:off x="5008238" y="2232037"/>
              <a:ext cx="495975" cy="330650"/>
            </a:xfrm>
            <a:custGeom>
              <a:avLst/>
              <a:gdLst/>
              <a:ahLst/>
              <a:cxnLst/>
              <a:rect l="l" t="t" r="r" b="b"/>
              <a:pathLst>
                <a:path w="10000" h="10000" extrusionOk="0">
                  <a:moveTo>
                    <a:pt x="6495" y="0"/>
                  </a:moveTo>
                  <a:lnTo>
                    <a:pt x="6495" y="0"/>
                  </a:lnTo>
                  <a:lnTo>
                    <a:pt x="6804" y="722"/>
                  </a:lnTo>
                  <a:lnTo>
                    <a:pt x="6667" y="979"/>
                  </a:lnTo>
                  <a:cubicBezTo>
                    <a:pt x="6690" y="1099"/>
                    <a:pt x="6712" y="1220"/>
                    <a:pt x="6735" y="1340"/>
                  </a:cubicBezTo>
                  <a:lnTo>
                    <a:pt x="7148" y="1443"/>
                  </a:lnTo>
                  <a:lnTo>
                    <a:pt x="7388" y="2062"/>
                  </a:lnTo>
                  <a:lnTo>
                    <a:pt x="7388" y="2320"/>
                  </a:lnTo>
                  <a:lnTo>
                    <a:pt x="8041" y="2784"/>
                  </a:lnTo>
                  <a:lnTo>
                    <a:pt x="8522" y="2577"/>
                  </a:lnTo>
                  <a:lnTo>
                    <a:pt x="8832" y="3144"/>
                  </a:lnTo>
                  <a:lnTo>
                    <a:pt x="9175" y="3144"/>
                  </a:lnTo>
                  <a:lnTo>
                    <a:pt x="10000" y="3557"/>
                  </a:lnTo>
                  <a:lnTo>
                    <a:pt x="10000" y="3918"/>
                  </a:lnTo>
                  <a:lnTo>
                    <a:pt x="9725" y="4536"/>
                  </a:lnTo>
                  <a:cubicBezTo>
                    <a:pt x="9782" y="4777"/>
                    <a:pt x="9840" y="5017"/>
                    <a:pt x="9897" y="5258"/>
                  </a:cubicBezTo>
                  <a:cubicBezTo>
                    <a:pt x="9874" y="5413"/>
                    <a:pt x="9851" y="5567"/>
                    <a:pt x="9828" y="5722"/>
                  </a:cubicBezTo>
                  <a:lnTo>
                    <a:pt x="9424" y="5830"/>
                  </a:lnTo>
                  <a:cubicBezTo>
                    <a:pt x="9380" y="6058"/>
                    <a:pt x="9155" y="6178"/>
                    <a:pt x="9111" y="6406"/>
                  </a:cubicBezTo>
                  <a:lnTo>
                    <a:pt x="9003" y="6701"/>
                  </a:lnTo>
                  <a:lnTo>
                    <a:pt x="8522" y="6804"/>
                  </a:lnTo>
                  <a:lnTo>
                    <a:pt x="8110" y="7216"/>
                  </a:lnTo>
                  <a:lnTo>
                    <a:pt x="7629" y="7216"/>
                  </a:lnTo>
                  <a:lnTo>
                    <a:pt x="7148" y="7680"/>
                  </a:lnTo>
                  <a:lnTo>
                    <a:pt x="7148" y="8402"/>
                  </a:lnTo>
                  <a:lnTo>
                    <a:pt x="7457" y="8763"/>
                  </a:lnTo>
                  <a:lnTo>
                    <a:pt x="8041" y="8660"/>
                  </a:lnTo>
                  <a:cubicBezTo>
                    <a:pt x="8007" y="8780"/>
                    <a:pt x="7972" y="8901"/>
                    <a:pt x="7938" y="9021"/>
                  </a:cubicBezTo>
                  <a:lnTo>
                    <a:pt x="7285" y="9278"/>
                  </a:lnTo>
                  <a:lnTo>
                    <a:pt x="6564" y="10000"/>
                  </a:lnTo>
                  <a:lnTo>
                    <a:pt x="6254" y="9639"/>
                  </a:lnTo>
                  <a:cubicBezTo>
                    <a:pt x="6277" y="9467"/>
                    <a:pt x="6300" y="9296"/>
                    <a:pt x="6323" y="9124"/>
                  </a:cubicBezTo>
                  <a:lnTo>
                    <a:pt x="5773" y="8763"/>
                  </a:lnTo>
                  <a:cubicBezTo>
                    <a:pt x="5796" y="8694"/>
                    <a:pt x="5819" y="8626"/>
                    <a:pt x="5842" y="8557"/>
                  </a:cubicBezTo>
                  <a:lnTo>
                    <a:pt x="6323" y="8196"/>
                  </a:lnTo>
                  <a:lnTo>
                    <a:pt x="6254" y="7938"/>
                  </a:lnTo>
                  <a:lnTo>
                    <a:pt x="5361" y="7577"/>
                  </a:lnTo>
                  <a:lnTo>
                    <a:pt x="5361" y="7216"/>
                  </a:lnTo>
                  <a:lnTo>
                    <a:pt x="4777" y="7320"/>
                  </a:lnTo>
                  <a:cubicBezTo>
                    <a:pt x="4697" y="7526"/>
                    <a:pt x="4616" y="7732"/>
                    <a:pt x="4536" y="7938"/>
                  </a:cubicBezTo>
                  <a:lnTo>
                    <a:pt x="4124" y="8918"/>
                  </a:lnTo>
                  <a:lnTo>
                    <a:pt x="3883" y="8660"/>
                  </a:lnTo>
                  <a:lnTo>
                    <a:pt x="3643" y="8763"/>
                  </a:lnTo>
                  <a:lnTo>
                    <a:pt x="3402" y="8660"/>
                  </a:lnTo>
                  <a:cubicBezTo>
                    <a:pt x="3425" y="8626"/>
                    <a:pt x="3448" y="8591"/>
                    <a:pt x="3471" y="8557"/>
                  </a:cubicBezTo>
                  <a:cubicBezTo>
                    <a:pt x="3528" y="8385"/>
                    <a:pt x="3586" y="8213"/>
                    <a:pt x="3643" y="8041"/>
                  </a:cubicBezTo>
                  <a:lnTo>
                    <a:pt x="3814" y="7680"/>
                  </a:lnTo>
                  <a:cubicBezTo>
                    <a:pt x="3780" y="7594"/>
                    <a:pt x="3745" y="7509"/>
                    <a:pt x="3711" y="7423"/>
                  </a:cubicBezTo>
                  <a:lnTo>
                    <a:pt x="3883" y="7423"/>
                  </a:lnTo>
                  <a:lnTo>
                    <a:pt x="3883" y="7577"/>
                  </a:lnTo>
                  <a:lnTo>
                    <a:pt x="4227" y="7577"/>
                  </a:lnTo>
                  <a:cubicBezTo>
                    <a:pt x="4273" y="7526"/>
                    <a:pt x="4318" y="7474"/>
                    <a:pt x="4364" y="7423"/>
                  </a:cubicBezTo>
                  <a:cubicBezTo>
                    <a:pt x="4341" y="7389"/>
                    <a:pt x="4319" y="7354"/>
                    <a:pt x="4296" y="7320"/>
                  </a:cubicBezTo>
                  <a:lnTo>
                    <a:pt x="4364" y="7216"/>
                  </a:lnTo>
                  <a:lnTo>
                    <a:pt x="4124" y="6804"/>
                  </a:lnTo>
                  <a:cubicBezTo>
                    <a:pt x="4101" y="6649"/>
                    <a:pt x="4078" y="6495"/>
                    <a:pt x="4055" y="6340"/>
                  </a:cubicBezTo>
                  <a:lnTo>
                    <a:pt x="3883" y="6237"/>
                  </a:lnTo>
                  <a:lnTo>
                    <a:pt x="3883" y="5722"/>
                  </a:lnTo>
                  <a:lnTo>
                    <a:pt x="3643" y="5464"/>
                  </a:lnTo>
                  <a:lnTo>
                    <a:pt x="3402" y="5361"/>
                  </a:lnTo>
                  <a:lnTo>
                    <a:pt x="2990" y="5000"/>
                  </a:lnTo>
                  <a:lnTo>
                    <a:pt x="2577" y="5103"/>
                  </a:lnTo>
                  <a:cubicBezTo>
                    <a:pt x="2554" y="5189"/>
                    <a:pt x="2532" y="5275"/>
                    <a:pt x="2509" y="5361"/>
                  </a:cubicBezTo>
                  <a:lnTo>
                    <a:pt x="2268" y="5361"/>
                  </a:lnTo>
                  <a:lnTo>
                    <a:pt x="2096" y="5619"/>
                  </a:lnTo>
                  <a:lnTo>
                    <a:pt x="1684" y="5722"/>
                  </a:lnTo>
                  <a:lnTo>
                    <a:pt x="1546" y="5876"/>
                  </a:lnTo>
                  <a:lnTo>
                    <a:pt x="1271" y="5619"/>
                  </a:lnTo>
                  <a:lnTo>
                    <a:pt x="893" y="5619"/>
                  </a:lnTo>
                  <a:lnTo>
                    <a:pt x="550" y="5464"/>
                  </a:lnTo>
                  <a:lnTo>
                    <a:pt x="309" y="5722"/>
                  </a:lnTo>
                  <a:lnTo>
                    <a:pt x="309" y="5361"/>
                  </a:lnTo>
                  <a:lnTo>
                    <a:pt x="0" y="5000"/>
                  </a:lnTo>
                  <a:cubicBezTo>
                    <a:pt x="23" y="4845"/>
                    <a:pt x="46" y="4691"/>
                    <a:pt x="69" y="4536"/>
                  </a:cubicBezTo>
                  <a:lnTo>
                    <a:pt x="241" y="4278"/>
                  </a:lnTo>
                  <a:lnTo>
                    <a:pt x="378" y="4278"/>
                  </a:lnTo>
                  <a:cubicBezTo>
                    <a:pt x="332" y="4072"/>
                    <a:pt x="287" y="3866"/>
                    <a:pt x="241" y="3660"/>
                  </a:cubicBezTo>
                  <a:lnTo>
                    <a:pt x="722" y="2680"/>
                  </a:lnTo>
                  <a:lnTo>
                    <a:pt x="962" y="2423"/>
                  </a:lnTo>
                  <a:lnTo>
                    <a:pt x="1031" y="2216"/>
                  </a:lnTo>
                  <a:cubicBezTo>
                    <a:pt x="951" y="1804"/>
                    <a:pt x="870" y="1391"/>
                    <a:pt x="790" y="979"/>
                  </a:cubicBezTo>
                  <a:lnTo>
                    <a:pt x="1031" y="979"/>
                  </a:lnTo>
                  <a:lnTo>
                    <a:pt x="1375" y="619"/>
                  </a:lnTo>
                  <a:lnTo>
                    <a:pt x="1787" y="464"/>
                  </a:lnTo>
                  <a:lnTo>
                    <a:pt x="2337" y="619"/>
                  </a:lnTo>
                  <a:lnTo>
                    <a:pt x="2990" y="979"/>
                  </a:lnTo>
                  <a:lnTo>
                    <a:pt x="3402" y="979"/>
                  </a:lnTo>
                  <a:lnTo>
                    <a:pt x="3574" y="1237"/>
                  </a:lnTo>
                  <a:lnTo>
                    <a:pt x="3814" y="979"/>
                  </a:lnTo>
                  <a:lnTo>
                    <a:pt x="3952" y="1237"/>
                  </a:lnTo>
                  <a:lnTo>
                    <a:pt x="4467" y="1237"/>
                  </a:lnTo>
                  <a:lnTo>
                    <a:pt x="4708" y="1340"/>
                  </a:lnTo>
                  <a:lnTo>
                    <a:pt x="4708" y="619"/>
                  </a:lnTo>
                  <a:lnTo>
                    <a:pt x="4880" y="361"/>
                  </a:lnTo>
                  <a:lnTo>
                    <a:pt x="5361" y="258"/>
                  </a:lnTo>
                  <a:lnTo>
                    <a:pt x="5601" y="361"/>
                  </a:lnTo>
                  <a:cubicBezTo>
                    <a:pt x="5624" y="241"/>
                    <a:pt x="5647" y="120"/>
                    <a:pt x="5670" y="0"/>
                  </a:cubicBezTo>
                  <a:lnTo>
                    <a:pt x="5911" y="0"/>
                  </a:lnTo>
                  <a:lnTo>
                    <a:pt x="6495" y="0"/>
                  </a:lnTo>
                  <a:close/>
                </a:path>
              </a:pathLst>
            </a:custGeom>
            <a:solidFill>
              <a:srgbClr val="616BEE"/>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2" name="Google Shape;832;p21"/>
            <p:cNvSpPr/>
            <p:nvPr/>
          </p:nvSpPr>
          <p:spPr>
            <a:xfrm>
              <a:off x="2785769" y="4785150"/>
              <a:ext cx="141461" cy="158505"/>
            </a:xfrm>
            <a:custGeom>
              <a:avLst/>
              <a:gdLst/>
              <a:ahLst/>
              <a:cxnLst/>
              <a:rect l="l" t="t" r="r" b="b"/>
              <a:pathLst>
                <a:path w="83" h="93" extrusionOk="0">
                  <a:moveTo>
                    <a:pt x="22" y="0"/>
                  </a:moveTo>
                  <a:lnTo>
                    <a:pt x="22" y="0"/>
                  </a:lnTo>
                  <a:lnTo>
                    <a:pt x="41" y="14"/>
                  </a:lnTo>
                  <a:lnTo>
                    <a:pt x="45" y="14"/>
                  </a:lnTo>
                  <a:lnTo>
                    <a:pt x="62" y="26"/>
                  </a:lnTo>
                  <a:lnTo>
                    <a:pt x="74" y="36"/>
                  </a:lnTo>
                  <a:lnTo>
                    <a:pt x="83" y="50"/>
                  </a:lnTo>
                  <a:lnTo>
                    <a:pt x="76" y="59"/>
                  </a:lnTo>
                  <a:lnTo>
                    <a:pt x="81" y="69"/>
                  </a:lnTo>
                  <a:lnTo>
                    <a:pt x="74" y="81"/>
                  </a:lnTo>
                  <a:lnTo>
                    <a:pt x="57" y="93"/>
                  </a:lnTo>
                  <a:lnTo>
                    <a:pt x="43" y="88"/>
                  </a:lnTo>
                  <a:lnTo>
                    <a:pt x="36" y="90"/>
                  </a:lnTo>
                  <a:lnTo>
                    <a:pt x="19" y="83"/>
                  </a:lnTo>
                  <a:lnTo>
                    <a:pt x="10" y="83"/>
                  </a:lnTo>
                  <a:lnTo>
                    <a:pt x="0" y="74"/>
                  </a:lnTo>
                  <a:lnTo>
                    <a:pt x="0" y="59"/>
                  </a:lnTo>
                  <a:lnTo>
                    <a:pt x="5" y="55"/>
                  </a:lnTo>
                  <a:lnTo>
                    <a:pt x="5" y="36"/>
                  </a:lnTo>
                  <a:lnTo>
                    <a:pt x="10" y="17"/>
                  </a:lnTo>
                  <a:lnTo>
                    <a:pt x="12" y="3"/>
                  </a:lnTo>
                  <a:lnTo>
                    <a:pt x="22" y="0"/>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3" name="Google Shape;833;p21"/>
            <p:cNvSpPr/>
            <p:nvPr/>
          </p:nvSpPr>
          <p:spPr>
            <a:xfrm>
              <a:off x="-341709" y="1081601"/>
              <a:ext cx="2890573" cy="2312800"/>
            </a:xfrm>
            <a:custGeom>
              <a:avLst/>
              <a:gdLst/>
              <a:ahLst/>
              <a:cxnLst/>
              <a:rect l="l" t="t" r="r" b="b"/>
              <a:pathLst>
                <a:path w="1696" h="1357" extrusionOk="0">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solidFill>
              <a:srgbClr val="00B8CB"/>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4" name="Google Shape;834;p21"/>
            <p:cNvSpPr/>
            <p:nvPr/>
          </p:nvSpPr>
          <p:spPr>
            <a:xfrm>
              <a:off x="2375021" y="3583584"/>
              <a:ext cx="371548" cy="318713"/>
            </a:xfrm>
            <a:custGeom>
              <a:avLst/>
              <a:gdLst/>
              <a:ahLst/>
              <a:cxnLst/>
              <a:rect l="l" t="t" r="r" b="b"/>
              <a:pathLst>
                <a:path w="218" h="187" extrusionOk="0">
                  <a:moveTo>
                    <a:pt x="83" y="26"/>
                  </a:moveTo>
                  <a:lnTo>
                    <a:pt x="83" y="26"/>
                  </a:lnTo>
                  <a:lnTo>
                    <a:pt x="97" y="26"/>
                  </a:lnTo>
                  <a:lnTo>
                    <a:pt x="114" y="26"/>
                  </a:lnTo>
                  <a:lnTo>
                    <a:pt x="123" y="33"/>
                  </a:lnTo>
                  <a:lnTo>
                    <a:pt x="135" y="35"/>
                  </a:lnTo>
                  <a:lnTo>
                    <a:pt x="144" y="28"/>
                  </a:lnTo>
                  <a:lnTo>
                    <a:pt x="144" y="26"/>
                  </a:lnTo>
                  <a:lnTo>
                    <a:pt x="166" y="24"/>
                  </a:lnTo>
                  <a:lnTo>
                    <a:pt x="185" y="24"/>
                  </a:lnTo>
                  <a:lnTo>
                    <a:pt x="170" y="28"/>
                  </a:lnTo>
                  <a:lnTo>
                    <a:pt x="175" y="35"/>
                  </a:lnTo>
                  <a:lnTo>
                    <a:pt x="189" y="38"/>
                  </a:lnTo>
                  <a:lnTo>
                    <a:pt x="201" y="45"/>
                  </a:lnTo>
                  <a:lnTo>
                    <a:pt x="203" y="59"/>
                  </a:lnTo>
                  <a:lnTo>
                    <a:pt x="213" y="59"/>
                  </a:lnTo>
                  <a:lnTo>
                    <a:pt x="218" y="61"/>
                  </a:lnTo>
                  <a:lnTo>
                    <a:pt x="206" y="71"/>
                  </a:lnTo>
                  <a:lnTo>
                    <a:pt x="203" y="78"/>
                  </a:lnTo>
                  <a:lnTo>
                    <a:pt x="211" y="83"/>
                  </a:lnTo>
                  <a:lnTo>
                    <a:pt x="206" y="87"/>
                  </a:lnTo>
                  <a:lnTo>
                    <a:pt x="196" y="90"/>
                  </a:lnTo>
                  <a:lnTo>
                    <a:pt x="196" y="97"/>
                  </a:lnTo>
                  <a:lnTo>
                    <a:pt x="192" y="102"/>
                  </a:lnTo>
                  <a:lnTo>
                    <a:pt x="203" y="113"/>
                  </a:lnTo>
                  <a:lnTo>
                    <a:pt x="206" y="118"/>
                  </a:lnTo>
                  <a:lnTo>
                    <a:pt x="199" y="125"/>
                  </a:lnTo>
                  <a:lnTo>
                    <a:pt x="182" y="130"/>
                  </a:lnTo>
                  <a:lnTo>
                    <a:pt x="168" y="132"/>
                  </a:lnTo>
                  <a:lnTo>
                    <a:pt x="166" y="137"/>
                  </a:lnTo>
                  <a:lnTo>
                    <a:pt x="151" y="132"/>
                  </a:lnTo>
                  <a:lnTo>
                    <a:pt x="140" y="130"/>
                  </a:lnTo>
                  <a:lnTo>
                    <a:pt x="137" y="132"/>
                  </a:lnTo>
                  <a:lnTo>
                    <a:pt x="144" y="137"/>
                  </a:lnTo>
                  <a:lnTo>
                    <a:pt x="142" y="147"/>
                  </a:lnTo>
                  <a:lnTo>
                    <a:pt x="144" y="156"/>
                  </a:lnTo>
                  <a:lnTo>
                    <a:pt x="159" y="158"/>
                  </a:lnTo>
                  <a:lnTo>
                    <a:pt x="161" y="161"/>
                  </a:lnTo>
                  <a:lnTo>
                    <a:pt x="149" y="166"/>
                  </a:lnTo>
                  <a:lnTo>
                    <a:pt x="147" y="175"/>
                  </a:lnTo>
                  <a:lnTo>
                    <a:pt x="140" y="175"/>
                  </a:lnTo>
                  <a:lnTo>
                    <a:pt x="128" y="180"/>
                  </a:lnTo>
                  <a:lnTo>
                    <a:pt x="125" y="184"/>
                  </a:lnTo>
                  <a:lnTo>
                    <a:pt x="114" y="187"/>
                  </a:lnTo>
                  <a:lnTo>
                    <a:pt x="104" y="177"/>
                  </a:lnTo>
                  <a:lnTo>
                    <a:pt x="99" y="161"/>
                  </a:lnTo>
                  <a:lnTo>
                    <a:pt x="95" y="156"/>
                  </a:lnTo>
                  <a:lnTo>
                    <a:pt x="88" y="151"/>
                  </a:lnTo>
                  <a:lnTo>
                    <a:pt x="97" y="144"/>
                  </a:lnTo>
                  <a:lnTo>
                    <a:pt x="97" y="140"/>
                  </a:lnTo>
                  <a:lnTo>
                    <a:pt x="90" y="135"/>
                  </a:lnTo>
                  <a:lnTo>
                    <a:pt x="88" y="125"/>
                  </a:lnTo>
                  <a:lnTo>
                    <a:pt x="90" y="113"/>
                  </a:lnTo>
                  <a:lnTo>
                    <a:pt x="92" y="109"/>
                  </a:lnTo>
                  <a:lnTo>
                    <a:pt x="95" y="99"/>
                  </a:lnTo>
                  <a:lnTo>
                    <a:pt x="90" y="97"/>
                  </a:lnTo>
                  <a:lnTo>
                    <a:pt x="80" y="97"/>
                  </a:lnTo>
                  <a:lnTo>
                    <a:pt x="69" y="97"/>
                  </a:lnTo>
                  <a:lnTo>
                    <a:pt x="62" y="99"/>
                  </a:lnTo>
                  <a:lnTo>
                    <a:pt x="52" y="85"/>
                  </a:lnTo>
                  <a:lnTo>
                    <a:pt x="43" y="83"/>
                  </a:lnTo>
                  <a:lnTo>
                    <a:pt x="21" y="85"/>
                  </a:lnTo>
                  <a:lnTo>
                    <a:pt x="17" y="80"/>
                  </a:lnTo>
                  <a:lnTo>
                    <a:pt x="14" y="78"/>
                  </a:lnTo>
                  <a:lnTo>
                    <a:pt x="12" y="73"/>
                  </a:lnTo>
                  <a:lnTo>
                    <a:pt x="14" y="69"/>
                  </a:lnTo>
                  <a:lnTo>
                    <a:pt x="14" y="61"/>
                  </a:lnTo>
                  <a:lnTo>
                    <a:pt x="10" y="59"/>
                  </a:lnTo>
                  <a:lnTo>
                    <a:pt x="7" y="50"/>
                  </a:lnTo>
                  <a:lnTo>
                    <a:pt x="0" y="50"/>
                  </a:lnTo>
                  <a:lnTo>
                    <a:pt x="5" y="40"/>
                  </a:lnTo>
                  <a:lnTo>
                    <a:pt x="7" y="28"/>
                  </a:lnTo>
                  <a:lnTo>
                    <a:pt x="12" y="21"/>
                  </a:lnTo>
                  <a:lnTo>
                    <a:pt x="17" y="16"/>
                  </a:lnTo>
                  <a:lnTo>
                    <a:pt x="21" y="9"/>
                  </a:lnTo>
                  <a:lnTo>
                    <a:pt x="31" y="7"/>
                  </a:lnTo>
                  <a:lnTo>
                    <a:pt x="31" y="9"/>
                  </a:lnTo>
                  <a:lnTo>
                    <a:pt x="21" y="12"/>
                  </a:lnTo>
                  <a:lnTo>
                    <a:pt x="26" y="19"/>
                  </a:lnTo>
                  <a:lnTo>
                    <a:pt x="26" y="28"/>
                  </a:lnTo>
                  <a:lnTo>
                    <a:pt x="19" y="38"/>
                  </a:lnTo>
                  <a:lnTo>
                    <a:pt x="26" y="50"/>
                  </a:lnTo>
                  <a:lnTo>
                    <a:pt x="33" y="50"/>
                  </a:lnTo>
                  <a:lnTo>
                    <a:pt x="36" y="38"/>
                  </a:lnTo>
                  <a:lnTo>
                    <a:pt x="31" y="33"/>
                  </a:lnTo>
                  <a:lnTo>
                    <a:pt x="31" y="19"/>
                  </a:lnTo>
                  <a:lnTo>
                    <a:pt x="50" y="14"/>
                  </a:lnTo>
                  <a:lnTo>
                    <a:pt x="47" y="5"/>
                  </a:lnTo>
                  <a:lnTo>
                    <a:pt x="54" y="0"/>
                  </a:lnTo>
                  <a:lnTo>
                    <a:pt x="59" y="12"/>
                  </a:lnTo>
                  <a:lnTo>
                    <a:pt x="71" y="12"/>
                  </a:lnTo>
                  <a:lnTo>
                    <a:pt x="83" y="21"/>
                  </a:lnTo>
                  <a:lnTo>
                    <a:pt x="83" y="26"/>
                  </a:lnTo>
                  <a:lnTo>
                    <a:pt x="83" y="26"/>
                  </a:lnTo>
                  <a:lnTo>
                    <a:pt x="83" y="26"/>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5" name="Google Shape;835;p21"/>
            <p:cNvSpPr/>
            <p:nvPr/>
          </p:nvSpPr>
          <p:spPr>
            <a:xfrm>
              <a:off x="8994707" y="4324976"/>
              <a:ext cx="35792" cy="57948"/>
            </a:xfrm>
            <a:custGeom>
              <a:avLst/>
              <a:gdLst/>
              <a:ahLst/>
              <a:cxnLst/>
              <a:rect l="l" t="t" r="r" b="b"/>
              <a:pathLst>
                <a:path w="21" h="34" extrusionOk="0">
                  <a:moveTo>
                    <a:pt x="21" y="31"/>
                  </a:moveTo>
                  <a:lnTo>
                    <a:pt x="21" y="31"/>
                  </a:lnTo>
                  <a:lnTo>
                    <a:pt x="14" y="34"/>
                  </a:lnTo>
                  <a:lnTo>
                    <a:pt x="9" y="26"/>
                  </a:lnTo>
                  <a:lnTo>
                    <a:pt x="9" y="22"/>
                  </a:lnTo>
                  <a:lnTo>
                    <a:pt x="21" y="31"/>
                  </a:lnTo>
                  <a:close/>
                  <a:moveTo>
                    <a:pt x="9" y="5"/>
                  </a:moveTo>
                  <a:lnTo>
                    <a:pt x="9" y="5"/>
                  </a:lnTo>
                  <a:lnTo>
                    <a:pt x="12" y="19"/>
                  </a:lnTo>
                  <a:lnTo>
                    <a:pt x="7" y="17"/>
                  </a:lnTo>
                  <a:lnTo>
                    <a:pt x="2" y="17"/>
                  </a:lnTo>
                  <a:lnTo>
                    <a:pt x="0" y="12"/>
                  </a:lnTo>
                  <a:lnTo>
                    <a:pt x="0" y="0"/>
                  </a:lnTo>
                  <a:lnTo>
                    <a:pt x="9" y="5"/>
                  </a:lnTo>
                  <a:close/>
                </a:path>
              </a:pathLst>
            </a:custGeom>
            <a:solidFill>
              <a:srgbClr val="003A42">
                <a:alpha val="20000"/>
              </a:srgbClr>
            </a:solidFill>
            <a:ln w="15225" cap="flat"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6" name="Google Shape;836;p21"/>
            <p:cNvSpPr/>
            <p:nvPr/>
          </p:nvSpPr>
          <p:spPr>
            <a:xfrm>
              <a:off x="8994707" y="4324976"/>
              <a:ext cx="35792" cy="57948"/>
            </a:xfrm>
            <a:custGeom>
              <a:avLst/>
              <a:gdLst/>
              <a:ahLst/>
              <a:cxnLst/>
              <a:rect l="l" t="t" r="r" b="b"/>
              <a:pathLst>
                <a:path w="21" h="34" extrusionOk="0">
                  <a:moveTo>
                    <a:pt x="21" y="31"/>
                  </a:moveTo>
                  <a:lnTo>
                    <a:pt x="21" y="31"/>
                  </a:lnTo>
                  <a:lnTo>
                    <a:pt x="14" y="34"/>
                  </a:lnTo>
                  <a:lnTo>
                    <a:pt x="9" y="26"/>
                  </a:lnTo>
                  <a:lnTo>
                    <a:pt x="9" y="22"/>
                  </a:lnTo>
                  <a:lnTo>
                    <a:pt x="21" y="31"/>
                  </a:lnTo>
                  <a:moveTo>
                    <a:pt x="9" y="5"/>
                  </a:moveTo>
                  <a:lnTo>
                    <a:pt x="9" y="5"/>
                  </a:lnTo>
                  <a:lnTo>
                    <a:pt x="12" y="19"/>
                  </a:lnTo>
                  <a:lnTo>
                    <a:pt x="7" y="17"/>
                  </a:lnTo>
                  <a:lnTo>
                    <a:pt x="2" y="17"/>
                  </a:lnTo>
                  <a:lnTo>
                    <a:pt x="0" y="12"/>
                  </a:lnTo>
                  <a:lnTo>
                    <a:pt x="0" y="0"/>
                  </a:lnTo>
                  <a:lnTo>
                    <a:pt x="9" y="5"/>
                  </a:lnTo>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sp>
          <p:nvSpPr>
            <p:cNvPr id="837" name="Google Shape;837;p21"/>
            <p:cNvSpPr/>
            <p:nvPr/>
          </p:nvSpPr>
          <p:spPr>
            <a:xfrm>
              <a:off x="5139804" y="4740837"/>
              <a:ext cx="68006" cy="68500"/>
            </a:xfrm>
            <a:custGeom>
              <a:avLst/>
              <a:gdLst/>
              <a:ahLst/>
              <a:cxnLst/>
              <a:rect l="l" t="t" r="r" b="b"/>
              <a:pathLst>
                <a:path w="90674" h="91333" extrusionOk="0">
                  <a:moveTo>
                    <a:pt x="60915" y="0"/>
                  </a:moveTo>
                  <a:lnTo>
                    <a:pt x="76822" y="11363"/>
                  </a:lnTo>
                  <a:lnTo>
                    <a:pt x="85912" y="22725"/>
                  </a:lnTo>
                  <a:lnTo>
                    <a:pt x="84892" y="25021"/>
                  </a:lnTo>
                  <a:lnTo>
                    <a:pt x="90674" y="32249"/>
                  </a:lnTo>
                  <a:lnTo>
                    <a:pt x="81584" y="52701"/>
                  </a:lnTo>
                  <a:lnTo>
                    <a:pt x="74767" y="68609"/>
                  </a:lnTo>
                  <a:lnTo>
                    <a:pt x="54314" y="75426"/>
                  </a:lnTo>
                  <a:lnTo>
                    <a:pt x="49769" y="84516"/>
                  </a:lnTo>
                  <a:lnTo>
                    <a:pt x="38407" y="91333"/>
                  </a:lnTo>
                  <a:lnTo>
                    <a:pt x="36041" y="88798"/>
                  </a:lnTo>
                  <a:lnTo>
                    <a:pt x="31815" y="91333"/>
                  </a:lnTo>
                  <a:lnTo>
                    <a:pt x="0" y="57246"/>
                  </a:lnTo>
                  <a:lnTo>
                    <a:pt x="5007" y="51126"/>
                  </a:lnTo>
                  <a:lnTo>
                    <a:pt x="1830" y="47722"/>
                  </a:lnTo>
                  <a:lnTo>
                    <a:pt x="22283" y="22725"/>
                  </a:lnTo>
                  <a:lnTo>
                    <a:pt x="45007" y="6817"/>
                  </a:lnTo>
                  <a:close/>
                </a:path>
              </a:pathLst>
            </a:custGeom>
            <a:solidFill>
              <a:srgbClr val="003A42">
                <a:alpha val="20000"/>
              </a:srgbClr>
            </a:solidFill>
            <a:ln w="15225" cap="rnd" cmpd="sng">
              <a:solidFill>
                <a:srgbClr val="F2F8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A42"/>
                </a:solidFill>
                <a:latin typeface="Open Sans"/>
                <a:ea typeface="Open Sans"/>
                <a:cs typeface="Open Sans"/>
                <a:sym typeface="Open Sans"/>
              </a:endParaRPr>
            </a:p>
          </p:txBody>
        </p:sp>
      </p:grpSp>
      <p:sp>
        <p:nvSpPr>
          <p:cNvPr id="838" name="Google Shape;838;p21"/>
          <p:cNvSpPr txBox="1"/>
          <p:nvPr/>
        </p:nvSpPr>
        <p:spPr>
          <a:xfrm>
            <a:off x="1537234" y="5961865"/>
            <a:ext cx="1424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1000"/>
              </a:spcAft>
              <a:buClr>
                <a:srgbClr val="000000"/>
              </a:buClr>
              <a:buSzPts val="1100"/>
              <a:buFont typeface="Arial"/>
              <a:buNone/>
            </a:pPr>
            <a:r>
              <a:rPr lang="en-US" sz="1100" b="0" i="0" u="none" strike="noStrike" cap="none">
                <a:solidFill>
                  <a:srgbClr val="003A42"/>
                </a:solidFill>
                <a:latin typeface="Lato Black"/>
                <a:ea typeface="Lato Black"/>
                <a:cs typeface="Lato Black"/>
                <a:sym typeface="Lato Black"/>
              </a:rPr>
              <a:t>Market Driven</a:t>
            </a:r>
            <a:endParaRPr sz="1100" b="1" i="0" u="none" strike="noStrike" cap="none">
              <a:solidFill>
                <a:srgbClr val="000000"/>
              </a:solidFill>
              <a:latin typeface="Arial"/>
              <a:ea typeface="Arial"/>
              <a:cs typeface="Arial"/>
              <a:sym typeface="Arial"/>
            </a:endParaRPr>
          </a:p>
        </p:txBody>
      </p:sp>
      <p:sp>
        <p:nvSpPr>
          <p:cNvPr id="839" name="Google Shape;839;p21"/>
          <p:cNvSpPr txBox="1"/>
          <p:nvPr/>
        </p:nvSpPr>
        <p:spPr>
          <a:xfrm>
            <a:off x="1537234" y="6287240"/>
            <a:ext cx="1605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1000"/>
              </a:spcAft>
              <a:buClr>
                <a:srgbClr val="000000"/>
              </a:buClr>
              <a:buSzPts val="1100"/>
              <a:buFont typeface="Arial"/>
              <a:buNone/>
            </a:pPr>
            <a:r>
              <a:rPr lang="en-US" sz="1100" b="0" i="0" u="none" strike="noStrike" cap="none">
                <a:solidFill>
                  <a:srgbClr val="003A42"/>
                </a:solidFill>
                <a:latin typeface="Lato Black"/>
                <a:ea typeface="Lato Black"/>
                <a:cs typeface="Lato Black"/>
                <a:sym typeface="Lato Black"/>
              </a:rPr>
              <a:t>Regulatory Driven</a:t>
            </a:r>
            <a:endParaRPr sz="1100" b="1" i="0" u="none" strike="noStrike" cap="none">
              <a:solidFill>
                <a:srgbClr val="000000"/>
              </a:solidFill>
              <a:latin typeface="Arial"/>
              <a:ea typeface="Arial"/>
              <a:cs typeface="Arial"/>
              <a:sym typeface="Arial"/>
            </a:endParaRPr>
          </a:p>
        </p:txBody>
      </p:sp>
      <p:sp>
        <p:nvSpPr>
          <p:cNvPr id="840" name="Google Shape;840;p21"/>
          <p:cNvSpPr/>
          <p:nvPr/>
        </p:nvSpPr>
        <p:spPr>
          <a:xfrm>
            <a:off x="1248059" y="5995965"/>
            <a:ext cx="289200" cy="289200"/>
          </a:xfrm>
          <a:prstGeom prst="ellipse">
            <a:avLst/>
          </a:prstGeom>
          <a:solidFill>
            <a:srgbClr val="00B8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21"/>
          <p:cNvSpPr/>
          <p:nvPr/>
        </p:nvSpPr>
        <p:spPr>
          <a:xfrm>
            <a:off x="1248059" y="6327290"/>
            <a:ext cx="289200" cy="289200"/>
          </a:xfrm>
          <a:prstGeom prst="ellipse">
            <a:avLst/>
          </a:prstGeom>
          <a:solidFill>
            <a:srgbClr val="616B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21"/>
          <p:cNvSpPr txBox="1"/>
          <p:nvPr/>
        </p:nvSpPr>
        <p:spPr>
          <a:xfrm>
            <a:off x="1092263" y="3043050"/>
            <a:ext cx="1605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Canada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2-phase Open Banking report, Aug 21</a:t>
            </a:r>
            <a:endParaRPr sz="900" b="0" i="0" u="none" strike="noStrike" cap="none">
              <a:solidFill>
                <a:srgbClr val="003A42"/>
              </a:solidFill>
              <a:latin typeface="Lato Black"/>
              <a:ea typeface="Lato Black"/>
              <a:cs typeface="Lato Black"/>
              <a:sym typeface="Lato Black"/>
            </a:endParaRPr>
          </a:p>
        </p:txBody>
      </p:sp>
      <p:cxnSp>
        <p:nvCxnSpPr>
          <p:cNvPr id="843" name="Google Shape;843;p21"/>
          <p:cNvCxnSpPr/>
          <p:nvPr/>
        </p:nvCxnSpPr>
        <p:spPr>
          <a:xfrm>
            <a:off x="1179975" y="3069675"/>
            <a:ext cx="1809900" cy="0"/>
          </a:xfrm>
          <a:prstGeom prst="straightConnector1">
            <a:avLst/>
          </a:prstGeom>
          <a:noFill/>
          <a:ln w="9525" cap="flat" cmpd="sng">
            <a:solidFill>
              <a:srgbClr val="616BEE"/>
            </a:solidFill>
            <a:prstDash val="solid"/>
            <a:round/>
            <a:headEnd type="none" w="sm" len="sm"/>
            <a:tailEnd type="none" w="sm" len="sm"/>
          </a:ln>
        </p:spPr>
      </p:cxnSp>
      <p:sp>
        <p:nvSpPr>
          <p:cNvPr id="844" name="Google Shape;844;p21"/>
          <p:cNvSpPr txBox="1"/>
          <p:nvPr/>
        </p:nvSpPr>
        <p:spPr>
          <a:xfrm>
            <a:off x="1479188" y="3719550"/>
            <a:ext cx="160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USA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Executive order, Jul 2021</a:t>
            </a:r>
            <a:endParaRPr sz="900" b="0" i="0" u="none" strike="noStrike" cap="none">
              <a:solidFill>
                <a:srgbClr val="003A42"/>
              </a:solidFill>
              <a:latin typeface="Lato Black"/>
              <a:ea typeface="Lato Black"/>
              <a:cs typeface="Lato Black"/>
              <a:sym typeface="Lato Black"/>
            </a:endParaRPr>
          </a:p>
        </p:txBody>
      </p:sp>
      <p:cxnSp>
        <p:nvCxnSpPr>
          <p:cNvPr id="845" name="Google Shape;845;p21"/>
          <p:cNvCxnSpPr/>
          <p:nvPr/>
        </p:nvCxnSpPr>
        <p:spPr>
          <a:xfrm>
            <a:off x="1566900" y="3746175"/>
            <a:ext cx="1809900" cy="0"/>
          </a:xfrm>
          <a:prstGeom prst="straightConnector1">
            <a:avLst/>
          </a:prstGeom>
          <a:noFill/>
          <a:ln w="9525" cap="flat" cmpd="sng">
            <a:solidFill>
              <a:srgbClr val="00B8CB"/>
            </a:solidFill>
            <a:prstDash val="solid"/>
            <a:round/>
            <a:headEnd type="none" w="sm" len="sm"/>
            <a:tailEnd type="none" w="sm" len="sm"/>
          </a:ln>
        </p:spPr>
      </p:cxnSp>
      <p:sp>
        <p:nvSpPr>
          <p:cNvPr id="846" name="Google Shape;846;p21"/>
          <p:cNvSpPr txBox="1"/>
          <p:nvPr/>
        </p:nvSpPr>
        <p:spPr>
          <a:xfrm>
            <a:off x="1019256" y="4257450"/>
            <a:ext cx="1605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Mexico</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Ley Fintech, 2018 </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New provisions published Jun 2021</a:t>
            </a:r>
            <a:endParaRPr sz="900" b="0" i="0" u="none" strike="noStrike" cap="none">
              <a:solidFill>
                <a:srgbClr val="003A42"/>
              </a:solidFill>
              <a:latin typeface="Lato Black"/>
              <a:ea typeface="Lato Black"/>
              <a:cs typeface="Lato Black"/>
              <a:sym typeface="Lato Black"/>
            </a:endParaRPr>
          </a:p>
        </p:txBody>
      </p:sp>
      <p:cxnSp>
        <p:nvCxnSpPr>
          <p:cNvPr id="847" name="Google Shape;847;p21"/>
          <p:cNvCxnSpPr/>
          <p:nvPr/>
        </p:nvCxnSpPr>
        <p:spPr>
          <a:xfrm>
            <a:off x="1106967" y="4284075"/>
            <a:ext cx="2448600" cy="0"/>
          </a:xfrm>
          <a:prstGeom prst="straightConnector1">
            <a:avLst/>
          </a:prstGeom>
          <a:noFill/>
          <a:ln w="9525" cap="flat" cmpd="sng">
            <a:solidFill>
              <a:srgbClr val="616BEE"/>
            </a:solidFill>
            <a:prstDash val="solid"/>
            <a:round/>
            <a:headEnd type="none" w="sm" len="sm"/>
            <a:tailEnd type="none" w="sm" len="sm"/>
          </a:ln>
        </p:spPr>
      </p:cxnSp>
      <p:sp>
        <p:nvSpPr>
          <p:cNvPr id="848" name="Google Shape;848;p21"/>
          <p:cNvSpPr txBox="1"/>
          <p:nvPr/>
        </p:nvSpPr>
        <p:spPr>
          <a:xfrm>
            <a:off x="2535663" y="4650763"/>
            <a:ext cx="1605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Colombia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URF published draft decree, Oct 2021</a:t>
            </a:r>
            <a:endParaRPr sz="900" b="0" i="0" u="none" strike="noStrike" cap="none">
              <a:solidFill>
                <a:srgbClr val="003A42"/>
              </a:solidFill>
              <a:latin typeface="Lato Black"/>
              <a:ea typeface="Lato Black"/>
              <a:cs typeface="Lato Black"/>
              <a:sym typeface="Lato Black"/>
            </a:endParaRPr>
          </a:p>
        </p:txBody>
      </p:sp>
      <p:cxnSp>
        <p:nvCxnSpPr>
          <p:cNvPr id="849" name="Google Shape;849;p21"/>
          <p:cNvCxnSpPr/>
          <p:nvPr/>
        </p:nvCxnSpPr>
        <p:spPr>
          <a:xfrm>
            <a:off x="2623375" y="4677388"/>
            <a:ext cx="1617300" cy="0"/>
          </a:xfrm>
          <a:prstGeom prst="straightConnector1">
            <a:avLst/>
          </a:prstGeom>
          <a:noFill/>
          <a:ln w="9525" cap="flat" cmpd="sng">
            <a:solidFill>
              <a:srgbClr val="00B8CB"/>
            </a:solidFill>
            <a:prstDash val="solid"/>
            <a:round/>
            <a:headEnd type="none" w="sm" len="sm"/>
            <a:tailEnd type="none" w="sm" len="sm"/>
          </a:ln>
        </p:spPr>
      </p:cxnSp>
      <p:sp>
        <p:nvSpPr>
          <p:cNvPr id="850" name="Google Shape;850;p21"/>
          <p:cNvSpPr txBox="1"/>
          <p:nvPr/>
        </p:nvSpPr>
        <p:spPr>
          <a:xfrm>
            <a:off x="2579513" y="5385313"/>
            <a:ext cx="1605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Chile</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Draft fintech law in Congress, Sept 2021</a:t>
            </a:r>
            <a:endParaRPr sz="900" b="0" i="0" u="none" strike="noStrike" cap="none">
              <a:solidFill>
                <a:srgbClr val="003A42"/>
              </a:solidFill>
              <a:latin typeface="Lato Black"/>
              <a:ea typeface="Lato Black"/>
              <a:cs typeface="Lato Black"/>
              <a:sym typeface="Lato Black"/>
            </a:endParaRPr>
          </a:p>
        </p:txBody>
      </p:sp>
      <p:cxnSp>
        <p:nvCxnSpPr>
          <p:cNvPr id="851" name="Google Shape;851;p21"/>
          <p:cNvCxnSpPr/>
          <p:nvPr/>
        </p:nvCxnSpPr>
        <p:spPr>
          <a:xfrm>
            <a:off x="2667225" y="5411938"/>
            <a:ext cx="1695300" cy="0"/>
          </a:xfrm>
          <a:prstGeom prst="straightConnector1">
            <a:avLst/>
          </a:prstGeom>
          <a:noFill/>
          <a:ln w="9525" cap="flat" cmpd="sng">
            <a:solidFill>
              <a:srgbClr val="00B8CB"/>
            </a:solidFill>
            <a:prstDash val="solid"/>
            <a:round/>
            <a:headEnd type="none" w="sm" len="sm"/>
            <a:tailEnd type="none" w="sm" len="sm"/>
          </a:ln>
        </p:spPr>
      </p:cxnSp>
      <p:sp>
        <p:nvSpPr>
          <p:cNvPr id="852" name="Google Shape;852;p21"/>
          <p:cNvSpPr txBox="1"/>
          <p:nvPr/>
        </p:nvSpPr>
        <p:spPr>
          <a:xfrm>
            <a:off x="4688126" y="1616100"/>
            <a:ext cx="1605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EU</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PSD2, Sep 2019</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Proposal for Open Finance</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Exp. mid-2022</a:t>
            </a:r>
            <a:endParaRPr sz="900" b="0" i="0" u="none" strike="noStrike" cap="none">
              <a:solidFill>
                <a:srgbClr val="003A42"/>
              </a:solidFill>
              <a:latin typeface="Lato Black"/>
              <a:ea typeface="Lato Black"/>
              <a:cs typeface="Lato Black"/>
              <a:sym typeface="Lato Black"/>
            </a:endParaRPr>
          </a:p>
        </p:txBody>
      </p:sp>
      <p:cxnSp>
        <p:nvCxnSpPr>
          <p:cNvPr id="853" name="Google Shape;853;p21"/>
          <p:cNvCxnSpPr/>
          <p:nvPr/>
        </p:nvCxnSpPr>
        <p:spPr>
          <a:xfrm>
            <a:off x="4775838" y="2328525"/>
            <a:ext cx="1809900" cy="0"/>
          </a:xfrm>
          <a:prstGeom prst="straightConnector1">
            <a:avLst/>
          </a:prstGeom>
          <a:noFill/>
          <a:ln w="9525" cap="flat" cmpd="sng">
            <a:solidFill>
              <a:srgbClr val="616BEE"/>
            </a:solidFill>
            <a:prstDash val="solid"/>
            <a:round/>
            <a:headEnd type="none" w="sm" len="sm"/>
            <a:tailEnd type="none" w="sm" len="sm"/>
          </a:ln>
        </p:spPr>
      </p:cxnSp>
      <p:sp>
        <p:nvSpPr>
          <p:cNvPr id="854" name="Google Shape;854;p21"/>
          <p:cNvSpPr txBox="1"/>
          <p:nvPr/>
        </p:nvSpPr>
        <p:spPr>
          <a:xfrm>
            <a:off x="4671917" y="2917375"/>
            <a:ext cx="133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UK</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OBIE standards 2018</a:t>
            </a:r>
            <a:endParaRPr sz="900" b="0" i="0" u="none" strike="noStrike" cap="none">
              <a:solidFill>
                <a:srgbClr val="003A42"/>
              </a:solidFill>
              <a:latin typeface="Lato Black"/>
              <a:ea typeface="Lato Black"/>
              <a:cs typeface="Lato Black"/>
              <a:sym typeface="Lato Black"/>
            </a:endParaRPr>
          </a:p>
        </p:txBody>
      </p:sp>
      <p:cxnSp>
        <p:nvCxnSpPr>
          <p:cNvPr id="855" name="Google Shape;855;p21"/>
          <p:cNvCxnSpPr/>
          <p:nvPr/>
        </p:nvCxnSpPr>
        <p:spPr>
          <a:xfrm>
            <a:off x="4759617" y="2944000"/>
            <a:ext cx="1282200" cy="0"/>
          </a:xfrm>
          <a:prstGeom prst="straightConnector1">
            <a:avLst/>
          </a:prstGeom>
          <a:noFill/>
          <a:ln w="9525" cap="flat" cmpd="sng">
            <a:solidFill>
              <a:srgbClr val="616BEE"/>
            </a:solidFill>
            <a:prstDash val="solid"/>
            <a:round/>
            <a:headEnd type="none" w="sm" len="sm"/>
            <a:tailEnd type="none" w="sm" len="sm"/>
          </a:ln>
        </p:spPr>
      </p:cxnSp>
      <p:sp>
        <p:nvSpPr>
          <p:cNvPr id="856" name="Google Shape;856;p21"/>
          <p:cNvSpPr txBox="1"/>
          <p:nvPr/>
        </p:nvSpPr>
        <p:spPr>
          <a:xfrm>
            <a:off x="4638576" y="3391461"/>
            <a:ext cx="1605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Switzerland</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Swiss NextGen API, </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Apr 2021</a:t>
            </a:r>
            <a:endParaRPr sz="900" b="0" i="0" u="none" strike="noStrike" cap="none">
              <a:solidFill>
                <a:srgbClr val="003A42"/>
              </a:solidFill>
              <a:latin typeface="Lato Black"/>
              <a:ea typeface="Lato Black"/>
              <a:cs typeface="Lato Black"/>
              <a:sym typeface="Lato Black"/>
            </a:endParaRPr>
          </a:p>
        </p:txBody>
      </p:sp>
      <p:cxnSp>
        <p:nvCxnSpPr>
          <p:cNvPr id="857" name="Google Shape;857;p21"/>
          <p:cNvCxnSpPr/>
          <p:nvPr/>
        </p:nvCxnSpPr>
        <p:spPr>
          <a:xfrm>
            <a:off x="4726288" y="3418086"/>
            <a:ext cx="1617300" cy="0"/>
          </a:xfrm>
          <a:prstGeom prst="straightConnector1">
            <a:avLst/>
          </a:prstGeom>
          <a:noFill/>
          <a:ln w="9525" cap="flat" cmpd="sng">
            <a:solidFill>
              <a:srgbClr val="00B8CB"/>
            </a:solidFill>
            <a:prstDash val="solid"/>
            <a:round/>
            <a:headEnd type="none" w="sm" len="sm"/>
            <a:tailEnd type="none" w="sm" len="sm"/>
          </a:ln>
        </p:spPr>
      </p:cxnSp>
      <p:sp>
        <p:nvSpPr>
          <p:cNvPr id="858" name="Google Shape;858;p21"/>
          <p:cNvSpPr txBox="1"/>
          <p:nvPr/>
        </p:nvSpPr>
        <p:spPr>
          <a:xfrm>
            <a:off x="4214726" y="3917350"/>
            <a:ext cx="14247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Israel</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‘Implementation of Open Banking’ </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Phase 1 live, Apr 2021. Phase 2, ongoing</a:t>
            </a:r>
            <a:endParaRPr sz="900" b="0" i="0" u="none" strike="noStrike" cap="none">
              <a:solidFill>
                <a:srgbClr val="003A42"/>
              </a:solidFill>
              <a:latin typeface="Lato Black"/>
              <a:ea typeface="Lato Black"/>
              <a:cs typeface="Lato Black"/>
              <a:sym typeface="Lato Black"/>
            </a:endParaRPr>
          </a:p>
        </p:txBody>
      </p:sp>
      <p:cxnSp>
        <p:nvCxnSpPr>
          <p:cNvPr id="859" name="Google Shape;859;p21"/>
          <p:cNvCxnSpPr/>
          <p:nvPr/>
        </p:nvCxnSpPr>
        <p:spPr>
          <a:xfrm>
            <a:off x="4302417" y="3943982"/>
            <a:ext cx="2743200" cy="0"/>
          </a:xfrm>
          <a:prstGeom prst="straightConnector1">
            <a:avLst/>
          </a:prstGeom>
          <a:noFill/>
          <a:ln w="9525" cap="flat" cmpd="sng">
            <a:solidFill>
              <a:srgbClr val="616BEE"/>
            </a:solidFill>
            <a:prstDash val="solid"/>
            <a:round/>
            <a:headEnd type="none" w="sm" len="sm"/>
            <a:tailEnd type="none" w="sm" len="sm"/>
          </a:ln>
        </p:spPr>
      </p:cxnSp>
      <p:sp>
        <p:nvSpPr>
          <p:cNvPr id="860" name="Google Shape;860;p21"/>
          <p:cNvSpPr txBox="1"/>
          <p:nvPr/>
        </p:nvSpPr>
        <p:spPr>
          <a:xfrm>
            <a:off x="5508025" y="3972688"/>
            <a:ext cx="1533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Bahrain</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Circular for phase 2 of Open Banking, Sep 2021</a:t>
            </a:r>
            <a:endParaRPr sz="900" b="0" i="0" u="none" strike="noStrike" cap="none">
              <a:solidFill>
                <a:srgbClr val="003A42"/>
              </a:solidFill>
              <a:latin typeface="Lato Black"/>
              <a:ea typeface="Lato Black"/>
              <a:cs typeface="Lato Black"/>
              <a:sym typeface="Lato Black"/>
            </a:endParaRPr>
          </a:p>
        </p:txBody>
      </p:sp>
      <p:cxnSp>
        <p:nvCxnSpPr>
          <p:cNvPr id="861" name="Google Shape;861;p21"/>
          <p:cNvCxnSpPr/>
          <p:nvPr/>
        </p:nvCxnSpPr>
        <p:spPr>
          <a:xfrm>
            <a:off x="5595717" y="3999325"/>
            <a:ext cx="1533300" cy="0"/>
          </a:xfrm>
          <a:prstGeom prst="straightConnector1">
            <a:avLst/>
          </a:prstGeom>
          <a:noFill/>
          <a:ln w="9525" cap="flat" cmpd="sng">
            <a:solidFill>
              <a:srgbClr val="616BEE"/>
            </a:solidFill>
            <a:prstDash val="solid"/>
            <a:round/>
            <a:headEnd type="none" w="sm" len="sm"/>
            <a:tailEnd type="none" w="sm" len="sm"/>
          </a:ln>
        </p:spPr>
      </p:cxnSp>
      <p:sp>
        <p:nvSpPr>
          <p:cNvPr id="862" name="Google Shape;862;p21"/>
          <p:cNvSpPr txBox="1"/>
          <p:nvPr/>
        </p:nvSpPr>
        <p:spPr>
          <a:xfrm>
            <a:off x="5355625" y="4610425"/>
            <a:ext cx="12300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Nigeria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Regulatory framework for financial data sharing, Feb 2021</a:t>
            </a:r>
            <a:endParaRPr sz="900" b="0" i="0" u="none" strike="noStrike" cap="none">
              <a:solidFill>
                <a:srgbClr val="003A42"/>
              </a:solidFill>
              <a:latin typeface="Lato Black"/>
              <a:ea typeface="Lato Black"/>
              <a:cs typeface="Lato Black"/>
              <a:sym typeface="Lato Black"/>
            </a:endParaRPr>
          </a:p>
        </p:txBody>
      </p:sp>
      <p:cxnSp>
        <p:nvCxnSpPr>
          <p:cNvPr id="863" name="Google Shape;863;p21"/>
          <p:cNvCxnSpPr/>
          <p:nvPr/>
        </p:nvCxnSpPr>
        <p:spPr>
          <a:xfrm>
            <a:off x="5443317" y="4637070"/>
            <a:ext cx="879900" cy="0"/>
          </a:xfrm>
          <a:prstGeom prst="straightConnector1">
            <a:avLst/>
          </a:prstGeom>
          <a:noFill/>
          <a:ln w="9525" cap="flat" cmpd="sng">
            <a:solidFill>
              <a:srgbClr val="616BEE"/>
            </a:solidFill>
            <a:prstDash val="solid"/>
            <a:round/>
            <a:headEnd type="none" w="sm" len="sm"/>
            <a:tailEnd type="none" w="sm" len="sm"/>
          </a:ln>
        </p:spPr>
      </p:cxnSp>
      <p:sp>
        <p:nvSpPr>
          <p:cNvPr id="864" name="Google Shape;864;p21"/>
          <p:cNvSpPr txBox="1"/>
          <p:nvPr/>
        </p:nvSpPr>
        <p:spPr>
          <a:xfrm>
            <a:off x="4870813" y="5532950"/>
            <a:ext cx="15333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Brazil</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Phase 3 of Open Banking initiative, Oct 2021</a:t>
            </a:r>
            <a:endParaRPr sz="900" b="0" i="0" u="none" strike="noStrike" cap="none">
              <a:solidFill>
                <a:srgbClr val="003A42"/>
              </a:solidFill>
              <a:latin typeface="Lato Black"/>
              <a:ea typeface="Lato Black"/>
              <a:cs typeface="Lato Black"/>
              <a:sym typeface="Lato Black"/>
            </a:endParaRPr>
          </a:p>
        </p:txBody>
      </p:sp>
      <p:cxnSp>
        <p:nvCxnSpPr>
          <p:cNvPr id="865" name="Google Shape;865;p21"/>
          <p:cNvCxnSpPr/>
          <p:nvPr/>
        </p:nvCxnSpPr>
        <p:spPr>
          <a:xfrm>
            <a:off x="4787342" y="5559587"/>
            <a:ext cx="1533300" cy="0"/>
          </a:xfrm>
          <a:prstGeom prst="straightConnector1">
            <a:avLst/>
          </a:prstGeom>
          <a:noFill/>
          <a:ln w="9525" cap="flat" cmpd="sng">
            <a:solidFill>
              <a:srgbClr val="616BEE"/>
            </a:solidFill>
            <a:prstDash val="solid"/>
            <a:round/>
            <a:headEnd type="none" w="sm" len="sm"/>
            <a:tailEnd type="none" w="sm" len="sm"/>
          </a:ln>
        </p:spPr>
      </p:cxnSp>
      <p:sp>
        <p:nvSpPr>
          <p:cNvPr id="866" name="Google Shape;866;p21"/>
          <p:cNvSpPr txBox="1"/>
          <p:nvPr/>
        </p:nvSpPr>
        <p:spPr>
          <a:xfrm>
            <a:off x="6969417" y="1379918"/>
            <a:ext cx="1332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Ukraine</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Payment services law, Jul 2021</a:t>
            </a:r>
            <a:endParaRPr sz="900" b="0" i="0" u="none" strike="noStrike" cap="none">
              <a:solidFill>
                <a:srgbClr val="003A42"/>
              </a:solidFill>
              <a:latin typeface="Lato Black"/>
              <a:ea typeface="Lato Black"/>
              <a:cs typeface="Lato Black"/>
              <a:sym typeface="Lato Black"/>
            </a:endParaRPr>
          </a:p>
        </p:txBody>
      </p:sp>
      <p:cxnSp>
        <p:nvCxnSpPr>
          <p:cNvPr id="867" name="Google Shape;867;p21"/>
          <p:cNvCxnSpPr/>
          <p:nvPr/>
        </p:nvCxnSpPr>
        <p:spPr>
          <a:xfrm>
            <a:off x="6971535" y="1492125"/>
            <a:ext cx="0" cy="1782000"/>
          </a:xfrm>
          <a:prstGeom prst="straightConnector1">
            <a:avLst/>
          </a:prstGeom>
          <a:noFill/>
          <a:ln w="9525" cap="flat" cmpd="sng">
            <a:solidFill>
              <a:srgbClr val="616BEE"/>
            </a:solidFill>
            <a:prstDash val="solid"/>
            <a:round/>
            <a:headEnd type="none" w="sm" len="sm"/>
            <a:tailEnd type="none" w="sm" len="sm"/>
          </a:ln>
        </p:spPr>
      </p:cxnSp>
      <p:sp>
        <p:nvSpPr>
          <p:cNvPr id="868" name="Google Shape;868;p21"/>
          <p:cNvSpPr txBox="1"/>
          <p:nvPr/>
        </p:nvSpPr>
        <p:spPr>
          <a:xfrm>
            <a:off x="7121817" y="1989518"/>
            <a:ext cx="1332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Turkey</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Electronic banking regulation, Jan 2021</a:t>
            </a:r>
            <a:endParaRPr sz="900" b="0" i="0" u="none" strike="noStrike" cap="none">
              <a:solidFill>
                <a:srgbClr val="003A42"/>
              </a:solidFill>
              <a:latin typeface="Lato Black"/>
              <a:ea typeface="Lato Black"/>
              <a:cs typeface="Lato Black"/>
              <a:sym typeface="Lato Black"/>
            </a:endParaRPr>
          </a:p>
        </p:txBody>
      </p:sp>
      <p:cxnSp>
        <p:nvCxnSpPr>
          <p:cNvPr id="869" name="Google Shape;869;p21"/>
          <p:cNvCxnSpPr/>
          <p:nvPr/>
        </p:nvCxnSpPr>
        <p:spPr>
          <a:xfrm>
            <a:off x="7123935" y="2101725"/>
            <a:ext cx="0" cy="1219500"/>
          </a:xfrm>
          <a:prstGeom prst="straightConnector1">
            <a:avLst/>
          </a:prstGeom>
          <a:noFill/>
          <a:ln w="9525" cap="flat" cmpd="sng">
            <a:solidFill>
              <a:srgbClr val="616BEE"/>
            </a:solidFill>
            <a:prstDash val="solid"/>
            <a:round/>
            <a:headEnd type="none" w="sm" len="sm"/>
            <a:tailEnd type="none" w="sm" len="sm"/>
          </a:ln>
        </p:spPr>
      </p:cxnSp>
      <p:sp>
        <p:nvSpPr>
          <p:cNvPr id="870" name="Google Shape;870;p21"/>
          <p:cNvSpPr txBox="1"/>
          <p:nvPr/>
        </p:nvSpPr>
        <p:spPr>
          <a:xfrm>
            <a:off x="7274217" y="2599118"/>
            <a:ext cx="1332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Georgia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Open Banking standard, Dec 2020</a:t>
            </a:r>
            <a:endParaRPr sz="900" b="0" i="0" u="none" strike="noStrike" cap="none">
              <a:solidFill>
                <a:srgbClr val="003A42"/>
              </a:solidFill>
              <a:latin typeface="Lato Black"/>
              <a:ea typeface="Lato Black"/>
              <a:cs typeface="Lato Black"/>
              <a:sym typeface="Lato Black"/>
            </a:endParaRPr>
          </a:p>
        </p:txBody>
      </p:sp>
      <p:cxnSp>
        <p:nvCxnSpPr>
          <p:cNvPr id="871" name="Google Shape;871;p21"/>
          <p:cNvCxnSpPr/>
          <p:nvPr/>
        </p:nvCxnSpPr>
        <p:spPr>
          <a:xfrm>
            <a:off x="7276335" y="2711325"/>
            <a:ext cx="0" cy="882000"/>
          </a:xfrm>
          <a:prstGeom prst="straightConnector1">
            <a:avLst/>
          </a:prstGeom>
          <a:noFill/>
          <a:ln w="9525" cap="flat" cmpd="sng">
            <a:solidFill>
              <a:srgbClr val="616BEE"/>
            </a:solidFill>
            <a:prstDash val="solid"/>
            <a:round/>
            <a:headEnd type="none" w="sm" len="sm"/>
            <a:tailEnd type="none" w="sm" len="sm"/>
          </a:ln>
        </p:spPr>
      </p:cxnSp>
      <p:sp>
        <p:nvSpPr>
          <p:cNvPr id="872" name="Google Shape;872;p21"/>
          <p:cNvSpPr txBox="1"/>
          <p:nvPr/>
        </p:nvSpPr>
        <p:spPr>
          <a:xfrm>
            <a:off x="7041318" y="4190637"/>
            <a:ext cx="1090500"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Saudi Arabia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SAMA issued Open Banking policy, Jan 2021</a:t>
            </a:r>
            <a:endParaRPr sz="900" b="0" i="0" u="none" strike="noStrike" cap="none">
              <a:solidFill>
                <a:srgbClr val="003A42"/>
              </a:solidFill>
              <a:latin typeface="Lato Black"/>
              <a:ea typeface="Lato Black"/>
              <a:cs typeface="Lato Black"/>
              <a:sym typeface="Lato Black"/>
            </a:endParaRPr>
          </a:p>
        </p:txBody>
      </p:sp>
      <p:cxnSp>
        <p:nvCxnSpPr>
          <p:cNvPr id="873" name="Google Shape;873;p21"/>
          <p:cNvCxnSpPr>
            <a:stCxn id="872" idx="0"/>
          </p:cNvCxnSpPr>
          <p:nvPr/>
        </p:nvCxnSpPr>
        <p:spPr>
          <a:xfrm>
            <a:off x="7586568" y="4190637"/>
            <a:ext cx="444000" cy="0"/>
          </a:xfrm>
          <a:prstGeom prst="straightConnector1">
            <a:avLst/>
          </a:prstGeom>
          <a:noFill/>
          <a:ln w="9525" cap="flat" cmpd="sng">
            <a:solidFill>
              <a:srgbClr val="616BEE"/>
            </a:solidFill>
            <a:prstDash val="solid"/>
            <a:round/>
            <a:headEnd type="none" w="sm" len="sm"/>
            <a:tailEnd type="none" w="sm" len="sm"/>
          </a:ln>
        </p:spPr>
      </p:cxnSp>
      <p:sp>
        <p:nvSpPr>
          <p:cNvPr id="874" name="Google Shape;874;p21"/>
          <p:cNvSpPr txBox="1"/>
          <p:nvPr/>
        </p:nvSpPr>
        <p:spPr>
          <a:xfrm>
            <a:off x="6916300" y="4859025"/>
            <a:ext cx="1139400"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Kenya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Draft 5-year digitalisation plan, Dec 2020</a:t>
            </a:r>
            <a:endParaRPr sz="900" b="0" i="0" u="none" strike="noStrike" cap="none">
              <a:solidFill>
                <a:srgbClr val="003A42"/>
              </a:solidFill>
              <a:latin typeface="Lato Black"/>
              <a:ea typeface="Lato Black"/>
              <a:cs typeface="Lato Black"/>
              <a:sym typeface="Lato Black"/>
            </a:endParaRPr>
          </a:p>
        </p:txBody>
      </p:sp>
      <p:cxnSp>
        <p:nvCxnSpPr>
          <p:cNvPr id="875" name="Google Shape;875;p21"/>
          <p:cNvCxnSpPr/>
          <p:nvPr/>
        </p:nvCxnSpPr>
        <p:spPr>
          <a:xfrm>
            <a:off x="7158225" y="4868400"/>
            <a:ext cx="806700" cy="0"/>
          </a:xfrm>
          <a:prstGeom prst="straightConnector1">
            <a:avLst/>
          </a:prstGeom>
          <a:noFill/>
          <a:ln w="9525" cap="flat" cmpd="sng">
            <a:solidFill>
              <a:srgbClr val="00B8CB"/>
            </a:solidFill>
            <a:prstDash val="solid"/>
            <a:round/>
            <a:headEnd type="none" w="sm" len="sm"/>
            <a:tailEnd type="none" w="sm" len="sm"/>
          </a:ln>
        </p:spPr>
      </p:cxnSp>
      <p:sp>
        <p:nvSpPr>
          <p:cNvPr id="876" name="Google Shape;876;p21"/>
          <p:cNvSpPr txBox="1"/>
          <p:nvPr/>
        </p:nvSpPr>
        <p:spPr>
          <a:xfrm>
            <a:off x="6644900" y="5619675"/>
            <a:ext cx="1139400"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South Africa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Data protection framework (POPIA) Jul 2021</a:t>
            </a:r>
            <a:endParaRPr sz="900" b="0" i="0" u="none" strike="noStrike" cap="none">
              <a:solidFill>
                <a:srgbClr val="003A42"/>
              </a:solidFill>
              <a:latin typeface="Lato Black"/>
              <a:ea typeface="Lato Black"/>
              <a:cs typeface="Lato Black"/>
              <a:sym typeface="Lato Black"/>
            </a:endParaRPr>
          </a:p>
        </p:txBody>
      </p:sp>
      <p:cxnSp>
        <p:nvCxnSpPr>
          <p:cNvPr id="877" name="Google Shape;877;p21"/>
          <p:cNvCxnSpPr/>
          <p:nvPr/>
        </p:nvCxnSpPr>
        <p:spPr>
          <a:xfrm>
            <a:off x="6723417" y="5646312"/>
            <a:ext cx="978900" cy="0"/>
          </a:xfrm>
          <a:prstGeom prst="straightConnector1">
            <a:avLst/>
          </a:prstGeom>
          <a:noFill/>
          <a:ln w="9525" cap="flat" cmpd="sng">
            <a:solidFill>
              <a:srgbClr val="00B8CB"/>
            </a:solidFill>
            <a:prstDash val="solid"/>
            <a:round/>
            <a:headEnd type="none" w="sm" len="sm"/>
            <a:tailEnd type="none" w="sm" len="sm"/>
          </a:ln>
        </p:spPr>
      </p:cxnSp>
      <p:sp>
        <p:nvSpPr>
          <p:cNvPr id="878" name="Google Shape;878;p21"/>
          <p:cNvSpPr txBox="1"/>
          <p:nvPr/>
        </p:nvSpPr>
        <p:spPr>
          <a:xfrm>
            <a:off x="8131825" y="5323875"/>
            <a:ext cx="13323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India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Hybrid market/</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regulatory driven. </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UPI initiative by banks, Nov 2020</a:t>
            </a:r>
            <a:endParaRPr sz="900" b="0" i="0" u="none" strike="noStrike" cap="none">
              <a:solidFill>
                <a:srgbClr val="003A42"/>
              </a:solidFill>
              <a:latin typeface="Lato Black"/>
              <a:ea typeface="Lato Black"/>
              <a:cs typeface="Lato Black"/>
              <a:sym typeface="Lato Black"/>
            </a:endParaRPr>
          </a:p>
        </p:txBody>
      </p:sp>
      <p:cxnSp>
        <p:nvCxnSpPr>
          <p:cNvPr id="879" name="Google Shape;879;p21"/>
          <p:cNvCxnSpPr/>
          <p:nvPr/>
        </p:nvCxnSpPr>
        <p:spPr>
          <a:xfrm>
            <a:off x="8133935" y="4257450"/>
            <a:ext cx="0" cy="1793700"/>
          </a:xfrm>
          <a:prstGeom prst="straightConnector1">
            <a:avLst/>
          </a:prstGeom>
          <a:noFill/>
          <a:ln w="9525" cap="flat" cmpd="sng">
            <a:solidFill>
              <a:srgbClr val="00B8CB"/>
            </a:solidFill>
            <a:prstDash val="solid"/>
            <a:round/>
            <a:headEnd type="none" w="sm" len="sm"/>
            <a:tailEnd type="none" w="sm" len="sm"/>
          </a:ln>
        </p:spPr>
      </p:cxnSp>
      <p:cxnSp>
        <p:nvCxnSpPr>
          <p:cNvPr id="880" name="Google Shape;880;p21"/>
          <p:cNvCxnSpPr/>
          <p:nvPr/>
        </p:nvCxnSpPr>
        <p:spPr>
          <a:xfrm>
            <a:off x="8763450" y="572275"/>
            <a:ext cx="0" cy="3836700"/>
          </a:xfrm>
          <a:prstGeom prst="straightConnector1">
            <a:avLst/>
          </a:prstGeom>
          <a:noFill/>
          <a:ln w="9525" cap="flat" cmpd="sng">
            <a:solidFill>
              <a:srgbClr val="00B8CB"/>
            </a:solidFill>
            <a:prstDash val="solid"/>
            <a:round/>
            <a:headEnd type="none" w="sm" len="sm"/>
            <a:tailEnd type="none" w="sm" len="sm"/>
          </a:ln>
        </p:spPr>
      </p:cxnSp>
      <p:sp>
        <p:nvSpPr>
          <p:cNvPr id="881" name="Google Shape;881;p21"/>
          <p:cNvSpPr txBox="1"/>
          <p:nvPr/>
        </p:nvSpPr>
        <p:spPr>
          <a:xfrm>
            <a:off x="9026817" y="465518"/>
            <a:ext cx="1332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Hong Kong</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Phase 3 of Open API Framework, Dec 2021</a:t>
            </a:r>
            <a:endParaRPr sz="900" b="0" i="0" u="none" strike="noStrike" cap="none">
              <a:solidFill>
                <a:srgbClr val="003A42"/>
              </a:solidFill>
              <a:latin typeface="Lato Black"/>
              <a:ea typeface="Lato Black"/>
              <a:cs typeface="Lato Black"/>
              <a:sym typeface="Lato Black"/>
            </a:endParaRPr>
          </a:p>
        </p:txBody>
      </p:sp>
      <p:cxnSp>
        <p:nvCxnSpPr>
          <p:cNvPr id="882" name="Google Shape;882;p21"/>
          <p:cNvCxnSpPr/>
          <p:nvPr/>
        </p:nvCxnSpPr>
        <p:spPr>
          <a:xfrm>
            <a:off x="9028935" y="577725"/>
            <a:ext cx="0" cy="3625200"/>
          </a:xfrm>
          <a:prstGeom prst="straightConnector1">
            <a:avLst/>
          </a:prstGeom>
          <a:noFill/>
          <a:ln w="9525" cap="flat" cmpd="sng">
            <a:solidFill>
              <a:srgbClr val="616BEE"/>
            </a:solidFill>
            <a:prstDash val="solid"/>
            <a:round/>
            <a:headEnd type="none" w="sm" len="sm"/>
            <a:tailEnd type="none" w="sm" len="sm"/>
          </a:ln>
        </p:spPr>
      </p:cxnSp>
      <p:sp>
        <p:nvSpPr>
          <p:cNvPr id="883" name="Google Shape;883;p21"/>
          <p:cNvSpPr txBox="1"/>
          <p:nvPr/>
        </p:nvSpPr>
        <p:spPr>
          <a:xfrm>
            <a:off x="9435943" y="1922700"/>
            <a:ext cx="2150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South Korea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Phase 2 of “Open Banking System” Digital Finance Transformation Plan, Jul 2020</a:t>
            </a:r>
            <a:endParaRPr sz="900" b="0" i="0" u="none" strike="noStrike" cap="none">
              <a:solidFill>
                <a:srgbClr val="003A42"/>
              </a:solidFill>
              <a:latin typeface="Lato Black"/>
              <a:ea typeface="Lato Black"/>
              <a:cs typeface="Lato Black"/>
              <a:sym typeface="Lato Black"/>
            </a:endParaRPr>
          </a:p>
        </p:txBody>
      </p:sp>
      <p:cxnSp>
        <p:nvCxnSpPr>
          <p:cNvPr id="884" name="Google Shape;884;p21"/>
          <p:cNvCxnSpPr/>
          <p:nvPr/>
        </p:nvCxnSpPr>
        <p:spPr>
          <a:xfrm>
            <a:off x="9438080" y="2034907"/>
            <a:ext cx="0" cy="1727100"/>
          </a:xfrm>
          <a:prstGeom prst="straightConnector1">
            <a:avLst/>
          </a:prstGeom>
          <a:noFill/>
          <a:ln w="9525" cap="flat" cmpd="sng">
            <a:solidFill>
              <a:srgbClr val="00B8CB"/>
            </a:solidFill>
            <a:prstDash val="solid"/>
            <a:round/>
            <a:headEnd type="none" w="sm" len="sm"/>
            <a:tailEnd type="none" w="sm" len="sm"/>
          </a:ln>
        </p:spPr>
      </p:cxnSp>
      <p:sp>
        <p:nvSpPr>
          <p:cNvPr id="885" name="Google Shape;885;p21"/>
          <p:cNvSpPr txBox="1"/>
          <p:nvPr/>
        </p:nvSpPr>
        <p:spPr>
          <a:xfrm>
            <a:off x="9860125" y="2842145"/>
            <a:ext cx="19740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Japan</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Open Banking regime Jun 2018. APIs Sep 2020</a:t>
            </a:r>
            <a:endParaRPr sz="900" b="0" i="0" u="none" strike="noStrike" cap="none">
              <a:solidFill>
                <a:srgbClr val="003A42"/>
              </a:solidFill>
              <a:latin typeface="Lato Black"/>
              <a:ea typeface="Lato Black"/>
              <a:cs typeface="Lato Black"/>
              <a:sym typeface="Lato Black"/>
            </a:endParaRPr>
          </a:p>
        </p:txBody>
      </p:sp>
      <p:cxnSp>
        <p:nvCxnSpPr>
          <p:cNvPr id="886" name="Google Shape;886;p21"/>
          <p:cNvCxnSpPr/>
          <p:nvPr/>
        </p:nvCxnSpPr>
        <p:spPr>
          <a:xfrm>
            <a:off x="9822600" y="3413775"/>
            <a:ext cx="1922100" cy="7200"/>
          </a:xfrm>
          <a:prstGeom prst="straightConnector1">
            <a:avLst/>
          </a:prstGeom>
          <a:noFill/>
          <a:ln w="9525" cap="flat" cmpd="sng">
            <a:solidFill>
              <a:srgbClr val="616BEE"/>
            </a:solidFill>
            <a:prstDash val="solid"/>
            <a:round/>
            <a:headEnd type="none" w="sm" len="sm"/>
            <a:tailEnd type="none" w="sm" len="sm"/>
          </a:ln>
        </p:spPr>
      </p:cxnSp>
      <p:sp>
        <p:nvSpPr>
          <p:cNvPr id="887" name="Google Shape;887;p21"/>
          <p:cNvSpPr txBox="1"/>
          <p:nvPr/>
        </p:nvSpPr>
        <p:spPr>
          <a:xfrm>
            <a:off x="9847225" y="3381433"/>
            <a:ext cx="1974000"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Taiwan</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Taiwan’s FSC has granted seven banks approval to enter second phase of Open Banking, Jan 2021</a:t>
            </a:r>
            <a:endParaRPr sz="900" b="0" i="0" u="none" strike="noStrike" cap="none">
              <a:solidFill>
                <a:srgbClr val="003A42"/>
              </a:solidFill>
              <a:latin typeface="Lato Black"/>
              <a:ea typeface="Lato Black"/>
              <a:cs typeface="Lato Black"/>
              <a:sym typeface="Lato Black"/>
            </a:endParaRPr>
          </a:p>
        </p:txBody>
      </p:sp>
      <p:cxnSp>
        <p:nvCxnSpPr>
          <p:cNvPr id="888" name="Google Shape;888;p21"/>
          <p:cNvCxnSpPr/>
          <p:nvPr/>
        </p:nvCxnSpPr>
        <p:spPr>
          <a:xfrm>
            <a:off x="9269100" y="4103333"/>
            <a:ext cx="2462700" cy="0"/>
          </a:xfrm>
          <a:prstGeom prst="straightConnector1">
            <a:avLst/>
          </a:prstGeom>
          <a:noFill/>
          <a:ln w="9525" cap="flat" cmpd="sng">
            <a:solidFill>
              <a:srgbClr val="616BEE"/>
            </a:solidFill>
            <a:prstDash val="solid"/>
            <a:round/>
            <a:headEnd type="none" w="sm" len="sm"/>
            <a:tailEnd type="none" w="sm" len="sm"/>
          </a:ln>
        </p:spPr>
      </p:cxnSp>
      <p:sp>
        <p:nvSpPr>
          <p:cNvPr id="889" name="Google Shape;889;p21"/>
          <p:cNvSpPr txBox="1"/>
          <p:nvPr/>
        </p:nvSpPr>
        <p:spPr>
          <a:xfrm>
            <a:off x="9435950" y="4066575"/>
            <a:ext cx="2353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Malaysia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Policy on open API standards, Jan 2019. Drafting regulatory framework, 2021</a:t>
            </a:r>
            <a:endParaRPr sz="900" b="0" i="0" u="none" strike="noStrike" cap="none">
              <a:solidFill>
                <a:srgbClr val="003A42"/>
              </a:solidFill>
              <a:latin typeface="Lato Black"/>
              <a:ea typeface="Lato Black"/>
              <a:cs typeface="Lato Black"/>
              <a:sym typeface="Lato Black"/>
            </a:endParaRPr>
          </a:p>
        </p:txBody>
      </p:sp>
      <p:cxnSp>
        <p:nvCxnSpPr>
          <p:cNvPr id="890" name="Google Shape;890;p21"/>
          <p:cNvCxnSpPr/>
          <p:nvPr/>
        </p:nvCxnSpPr>
        <p:spPr>
          <a:xfrm rot="10800000" flipH="1">
            <a:off x="9163050" y="4645525"/>
            <a:ext cx="2536800" cy="300"/>
          </a:xfrm>
          <a:prstGeom prst="straightConnector1">
            <a:avLst/>
          </a:prstGeom>
          <a:noFill/>
          <a:ln w="9525" cap="flat" cmpd="sng">
            <a:solidFill>
              <a:srgbClr val="00B8CB"/>
            </a:solidFill>
            <a:prstDash val="solid"/>
            <a:round/>
            <a:headEnd type="none" w="sm" len="sm"/>
            <a:tailEnd type="none" w="sm" len="sm"/>
          </a:ln>
        </p:spPr>
      </p:cxnSp>
      <p:sp>
        <p:nvSpPr>
          <p:cNvPr id="891" name="Google Shape;891;p21"/>
          <p:cNvSpPr txBox="1"/>
          <p:nvPr/>
        </p:nvSpPr>
        <p:spPr>
          <a:xfrm>
            <a:off x="9235498" y="1160700"/>
            <a:ext cx="1809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Philippines</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Draft circular on Open Finance, Dec 2020</a:t>
            </a:r>
            <a:endParaRPr sz="900" b="0" i="0" u="none" strike="noStrike" cap="none">
              <a:solidFill>
                <a:srgbClr val="003A42"/>
              </a:solidFill>
              <a:latin typeface="Lato Black"/>
              <a:ea typeface="Lato Black"/>
              <a:cs typeface="Lato Black"/>
              <a:sym typeface="Lato Black"/>
            </a:endParaRPr>
          </a:p>
        </p:txBody>
      </p:sp>
      <p:cxnSp>
        <p:nvCxnSpPr>
          <p:cNvPr id="892" name="Google Shape;892;p21"/>
          <p:cNvCxnSpPr/>
          <p:nvPr/>
        </p:nvCxnSpPr>
        <p:spPr>
          <a:xfrm>
            <a:off x="9237625" y="1272907"/>
            <a:ext cx="0" cy="3099000"/>
          </a:xfrm>
          <a:prstGeom prst="straightConnector1">
            <a:avLst/>
          </a:prstGeom>
          <a:noFill/>
          <a:ln w="9525" cap="flat" cmpd="sng">
            <a:solidFill>
              <a:srgbClr val="00B8CB"/>
            </a:solidFill>
            <a:prstDash val="solid"/>
            <a:round/>
            <a:headEnd type="none" w="sm" len="sm"/>
            <a:tailEnd type="none" w="sm" len="sm"/>
          </a:ln>
        </p:spPr>
      </p:cxnSp>
      <p:sp>
        <p:nvSpPr>
          <p:cNvPr id="893" name="Google Shape;893;p21"/>
          <p:cNvSpPr txBox="1"/>
          <p:nvPr/>
        </p:nvSpPr>
        <p:spPr>
          <a:xfrm>
            <a:off x="9435950" y="4719030"/>
            <a:ext cx="23532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Singapore</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SGFinDex launched Nov 2020</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SGTraDex launched 2021</a:t>
            </a:r>
            <a:endParaRPr sz="900" b="0" i="0" u="none" strike="noStrike" cap="none">
              <a:solidFill>
                <a:srgbClr val="003A42"/>
              </a:solidFill>
              <a:latin typeface="Lato Black"/>
              <a:ea typeface="Lato Black"/>
              <a:cs typeface="Lato Black"/>
              <a:sym typeface="Lato Black"/>
            </a:endParaRPr>
          </a:p>
        </p:txBody>
      </p:sp>
      <p:cxnSp>
        <p:nvCxnSpPr>
          <p:cNvPr id="894" name="Google Shape;894;p21"/>
          <p:cNvCxnSpPr/>
          <p:nvPr/>
        </p:nvCxnSpPr>
        <p:spPr>
          <a:xfrm>
            <a:off x="8824925" y="4725731"/>
            <a:ext cx="2874900" cy="0"/>
          </a:xfrm>
          <a:prstGeom prst="straightConnector1">
            <a:avLst/>
          </a:prstGeom>
          <a:noFill/>
          <a:ln w="9525" cap="flat" cmpd="sng">
            <a:solidFill>
              <a:srgbClr val="00B8CB"/>
            </a:solidFill>
            <a:prstDash val="solid"/>
            <a:round/>
            <a:headEnd type="none" w="sm" len="sm"/>
            <a:tailEnd type="none" w="sm" len="sm"/>
          </a:ln>
        </p:spPr>
      </p:cxnSp>
      <p:sp>
        <p:nvSpPr>
          <p:cNvPr id="895" name="Google Shape;895;p21"/>
          <p:cNvSpPr txBox="1"/>
          <p:nvPr/>
        </p:nvSpPr>
        <p:spPr>
          <a:xfrm>
            <a:off x="10243663" y="5301528"/>
            <a:ext cx="15333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Australia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Consumer Data Right (CRM) passed Jul 2020</a:t>
            </a:r>
            <a:endParaRPr sz="900" b="0" i="0" u="none" strike="noStrike" cap="none">
              <a:solidFill>
                <a:srgbClr val="003A42"/>
              </a:solidFill>
              <a:latin typeface="Lato Black"/>
              <a:ea typeface="Lato Black"/>
              <a:cs typeface="Lato Black"/>
              <a:sym typeface="Lato Black"/>
            </a:endParaRPr>
          </a:p>
        </p:txBody>
      </p:sp>
      <p:cxnSp>
        <p:nvCxnSpPr>
          <p:cNvPr id="896" name="Google Shape;896;p21"/>
          <p:cNvCxnSpPr/>
          <p:nvPr/>
        </p:nvCxnSpPr>
        <p:spPr>
          <a:xfrm>
            <a:off x="9944575" y="5328175"/>
            <a:ext cx="1749000" cy="0"/>
          </a:xfrm>
          <a:prstGeom prst="straightConnector1">
            <a:avLst/>
          </a:prstGeom>
          <a:noFill/>
          <a:ln w="9525" cap="flat" cmpd="sng">
            <a:solidFill>
              <a:srgbClr val="616BEE"/>
            </a:solidFill>
            <a:prstDash val="solid"/>
            <a:round/>
            <a:headEnd type="none" w="sm" len="sm"/>
            <a:tailEnd type="none" w="sm" len="sm"/>
          </a:ln>
        </p:spPr>
      </p:cxnSp>
      <p:sp>
        <p:nvSpPr>
          <p:cNvPr id="897" name="Google Shape;897;p21"/>
          <p:cNvSpPr txBox="1"/>
          <p:nvPr/>
        </p:nvSpPr>
        <p:spPr>
          <a:xfrm>
            <a:off x="10359245" y="5895825"/>
            <a:ext cx="14247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New Zealand</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v2.0 API standard for PIS and AIS, May 2020</a:t>
            </a:r>
            <a:endParaRPr sz="900" b="0" i="0" u="none" strike="noStrike" cap="none">
              <a:solidFill>
                <a:srgbClr val="003A42"/>
              </a:solidFill>
              <a:latin typeface="Lato Black"/>
              <a:ea typeface="Lato Black"/>
              <a:cs typeface="Lato Black"/>
              <a:sym typeface="Lato Black"/>
            </a:endParaRPr>
          </a:p>
        </p:txBody>
      </p:sp>
      <p:cxnSp>
        <p:nvCxnSpPr>
          <p:cNvPr id="898" name="Google Shape;898;p21"/>
          <p:cNvCxnSpPr/>
          <p:nvPr/>
        </p:nvCxnSpPr>
        <p:spPr>
          <a:xfrm>
            <a:off x="10676350" y="5902425"/>
            <a:ext cx="996000" cy="0"/>
          </a:xfrm>
          <a:prstGeom prst="straightConnector1">
            <a:avLst/>
          </a:prstGeom>
          <a:noFill/>
          <a:ln w="9525" cap="flat" cmpd="sng">
            <a:solidFill>
              <a:srgbClr val="00B8CB"/>
            </a:solidFill>
            <a:prstDash val="solid"/>
            <a:round/>
            <a:headEnd type="none" w="sm" len="sm"/>
            <a:tailEnd type="none" w="sm" len="sm"/>
          </a:ln>
        </p:spPr>
      </p:cxnSp>
      <p:sp>
        <p:nvSpPr>
          <p:cNvPr id="899" name="Google Shape;899;p21"/>
          <p:cNvSpPr txBox="1"/>
          <p:nvPr/>
        </p:nvSpPr>
        <p:spPr>
          <a:xfrm>
            <a:off x="6942262" y="462547"/>
            <a:ext cx="18099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B8CB"/>
                </a:solidFill>
                <a:latin typeface="Lato Black"/>
                <a:ea typeface="Lato Black"/>
                <a:cs typeface="Lato Black"/>
                <a:sym typeface="Lato Black"/>
              </a:rPr>
              <a:t>Thailand</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BOT drafting an Open Banking roadmap exp. early 2022</a:t>
            </a:r>
            <a:endParaRPr sz="900" b="0" i="0" u="none" strike="noStrike" cap="none">
              <a:solidFill>
                <a:srgbClr val="003A42"/>
              </a:solidFill>
              <a:latin typeface="Lato Black"/>
              <a:ea typeface="Lato Black"/>
              <a:cs typeface="Lato Black"/>
              <a:sym typeface="Lato Black"/>
            </a:endParaRPr>
          </a:p>
        </p:txBody>
      </p:sp>
      <p:cxnSp>
        <p:nvCxnSpPr>
          <p:cNvPr id="900" name="Google Shape;900;p21"/>
          <p:cNvCxnSpPr/>
          <p:nvPr/>
        </p:nvCxnSpPr>
        <p:spPr>
          <a:xfrm>
            <a:off x="9759803" y="4942805"/>
            <a:ext cx="0" cy="1624500"/>
          </a:xfrm>
          <a:prstGeom prst="straightConnector1">
            <a:avLst/>
          </a:prstGeom>
          <a:noFill/>
          <a:ln w="9525" cap="flat" cmpd="sng">
            <a:solidFill>
              <a:srgbClr val="616BEE"/>
            </a:solidFill>
            <a:prstDash val="solid"/>
            <a:round/>
            <a:headEnd type="none" w="sm" len="sm"/>
            <a:tailEnd type="none" w="sm" len="sm"/>
          </a:ln>
        </p:spPr>
      </p:cxnSp>
      <p:sp>
        <p:nvSpPr>
          <p:cNvPr id="901" name="Google Shape;901;p21"/>
          <p:cNvSpPr txBox="1"/>
          <p:nvPr/>
        </p:nvSpPr>
        <p:spPr>
          <a:xfrm>
            <a:off x="8220668" y="6066435"/>
            <a:ext cx="1533300" cy="600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616BEE"/>
                </a:solidFill>
                <a:latin typeface="Lato Black"/>
                <a:ea typeface="Lato Black"/>
                <a:cs typeface="Lato Black"/>
                <a:sym typeface="Lato Black"/>
              </a:rPr>
              <a:t>Indonesia</a:t>
            </a:r>
            <a:br>
              <a:rPr lang="en-US" sz="900" b="0" i="0" u="none" strike="noStrike" cap="none">
                <a:solidFill>
                  <a:srgbClr val="003A42"/>
                </a:solidFill>
                <a:latin typeface="Lato Black"/>
                <a:ea typeface="Lato Black"/>
                <a:cs typeface="Lato Black"/>
                <a:sym typeface="Lato Black"/>
              </a:rPr>
            </a:br>
            <a:r>
              <a:rPr lang="en-US" sz="900" b="0" i="0" u="none" strike="noStrike" cap="none">
                <a:solidFill>
                  <a:srgbClr val="003A42"/>
                </a:solidFill>
                <a:latin typeface="Lato Black"/>
                <a:ea typeface="Lato Black"/>
                <a:cs typeface="Lato Black"/>
                <a:sym typeface="Lato Black"/>
              </a:rPr>
              <a:t>Indonesia Payment Systems Blueprint, 2025</a:t>
            </a:r>
            <a:endParaRPr sz="900" b="0" i="0" u="none" strike="noStrike" cap="none">
              <a:solidFill>
                <a:srgbClr val="003A42"/>
              </a:solidFill>
              <a:latin typeface="Lato Black"/>
              <a:ea typeface="Lato Black"/>
              <a:cs typeface="Lato Black"/>
              <a:sym typeface="Lato Black"/>
            </a:endParaRPr>
          </a:p>
        </p:txBody>
      </p:sp>
      <p:sp>
        <p:nvSpPr>
          <p:cNvPr id="902" name="Google Shape;902;p21"/>
          <p:cNvSpPr txBox="1"/>
          <p:nvPr/>
        </p:nvSpPr>
        <p:spPr>
          <a:xfrm>
            <a:off x="4561700" y="6315875"/>
            <a:ext cx="2059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888888"/>
                </a:solidFill>
                <a:latin typeface="Lato"/>
                <a:ea typeface="Lato"/>
                <a:cs typeface="Lato"/>
                <a:sym typeface="Lato"/>
              </a:rPr>
              <a:t>Source: The World of Open </a:t>
            </a:r>
            <a:br>
              <a:rPr lang="en-US" sz="900" b="0" i="0" u="none" strike="noStrike" cap="none">
                <a:solidFill>
                  <a:srgbClr val="888888"/>
                </a:solidFill>
                <a:latin typeface="Lato"/>
                <a:ea typeface="Lato"/>
                <a:cs typeface="Lato"/>
                <a:sym typeface="Lato"/>
              </a:rPr>
            </a:br>
            <a:r>
              <a:rPr lang="en-US" sz="900" b="0" i="0" u="none" strike="noStrike" cap="none">
                <a:solidFill>
                  <a:srgbClr val="888888"/>
                </a:solidFill>
                <a:latin typeface="Lato"/>
                <a:ea typeface="Lato"/>
                <a:cs typeface="Lato"/>
                <a:sym typeface="Lato"/>
              </a:rPr>
              <a:t>Banking Map. Konsentus</a:t>
            </a:r>
            <a:endParaRPr sz="1300" b="0" i="0" u="none" strike="noStrike" cap="none">
              <a:solidFill>
                <a:srgbClr val="C1D2D9"/>
              </a:solidFill>
              <a:latin typeface="Lato Black"/>
              <a:ea typeface="Lato Black"/>
              <a:cs typeface="Lato Black"/>
              <a:sym typeface="Lato Black"/>
            </a:endParaRPr>
          </a:p>
        </p:txBody>
      </p:sp>
      <p:sp>
        <p:nvSpPr>
          <p:cNvPr id="903" name="Google Shape;903;p21"/>
          <p:cNvSpPr txBox="1"/>
          <p:nvPr/>
        </p:nvSpPr>
        <p:spPr>
          <a:xfrm>
            <a:off x="1019175" y="462550"/>
            <a:ext cx="2059200" cy="1449900"/>
          </a:xfrm>
          <a:prstGeom prst="rect">
            <a:avLst/>
          </a:prstGeom>
          <a:noFill/>
          <a:ln>
            <a:noFill/>
          </a:ln>
        </p:spPr>
        <p:txBody>
          <a:bodyPr spcFirstLastPara="1" wrap="square" lIns="0" tIns="192000" rIns="0" bIns="0" anchor="t" anchorCtr="0">
            <a:noAutofit/>
          </a:bodyPr>
          <a:lstStyle/>
          <a:p>
            <a:pPr marL="0" lvl="0" indent="0" algn="l" rtl="0">
              <a:spcBef>
                <a:spcPts val="0"/>
              </a:spcBef>
              <a:spcAft>
                <a:spcPts val="0"/>
              </a:spcAft>
              <a:buNone/>
            </a:pPr>
            <a:r>
              <a:rPr lang="en-US" sz="2100">
                <a:solidFill>
                  <a:schemeClr val="dk2"/>
                </a:solidFill>
                <a:latin typeface="Lato Black"/>
                <a:ea typeface="Lato Black"/>
                <a:cs typeface="Lato Black"/>
                <a:sym typeface="Lato Black"/>
              </a:rPr>
              <a:t>Global Open Banking Roll Out</a:t>
            </a:r>
            <a:endParaRPr sz="2100">
              <a:solidFill>
                <a:schemeClr val="dk2"/>
              </a:solidFill>
              <a:latin typeface="Lato Black"/>
              <a:ea typeface="Lato Black"/>
              <a:cs typeface="Lato Black"/>
              <a:sym typeface="Lato Black"/>
            </a:endParaRPr>
          </a:p>
          <a:p>
            <a:pPr marL="0" lvl="0" indent="0" algn="ctr" rtl="0">
              <a:spcBef>
                <a:spcPts val="0"/>
              </a:spcBef>
              <a:spcAft>
                <a:spcPts val="0"/>
              </a:spcAft>
              <a:buNone/>
            </a:pPr>
            <a:endParaRPr sz="2100">
              <a:solidFill>
                <a:srgbClr val="00B8CB"/>
              </a:solidFill>
              <a:latin typeface="Lato Black"/>
              <a:ea typeface="Lato Black"/>
              <a:cs typeface="Lato Black"/>
              <a:sym typeface="Lato Black"/>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sumer App Connections">
  <p:cSld name="CUSTOM_19">
    <p:bg>
      <p:bgPr>
        <a:solidFill>
          <a:srgbClr val="003A42"/>
        </a:solidFill>
        <a:effectLst/>
      </p:bgPr>
    </p:bg>
    <p:spTree>
      <p:nvGrpSpPr>
        <p:cNvPr id="1" name="Shape 935"/>
        <p:cNvGrpSpPr/>
        <p:nvPr/>
      </p:nvGrpSpPr>
      <p:grpSpPr>
        <a:xfrm>
          <a:off x="0" y="0"/>
          <a:ext cx="0" cy="0"/>
          <a:chOff x="0" y="0"/>
          <a:chExt cx="0" cy="0"/>
        </a:xfrm>
      </p:grpSpPr>
      <p:pic>
        <p:nvPicPr>
          <p:cNvPr id="936" name="Google Shape;936;p23"/>
          <p:cNvPicPr preferRelativeResize="0"/>
          <p:nvPr/>
        </p:nvPicPr>
        <p:blipFill rotWithShape="1">
          <a:blip r:embed="rId2">
            <a:alphaModFix/>
          </a:blip>
          <a:srcRect l="16254"/>
          <a:stretch/>
        </p:blipFill>
        <p:spPr>
          <a:xfrm flipH="1">
            <a:off x="1250055" y="1899450"/>
            <a:ext cx="4289050" cy="3932000"/>
          </a:xfrm>
          <a:prstGeom prst="rect">
            <a:avLst/>
          </a:prstGeom>
          <a:noFill/>
          <a:ln>
            <a:noFill/>
          </a:ln>
        </p:spPr>
      </p:pic>
      <p:pic>
        <p:nvPicPr>
          <p:cNvPr id="937" name="Google Shape;937;p23"/>
          <p:cNvPicPr preferRelativeResize="0"/>
          <p:nvPr/>
        </p:nvPicPr>
        <p:blipFill rotWithShape="1">
          <a:blip r:embed="rId3">
            <a:alphaModFix/>
          </a:blip>
          <a:srcRect l="16261"/>
          <a:stretch/>
        </p:blipFill>
        <p:spPr>
          <a:xfrm>
            <a:off x="7635575" y="1899450"/>
            <a:ext cx="4289050" cy="3932000"/>
          </a:xfrm>
          <a:prstGeom prst="rect">
            <a:avLst/>
          </a:prstGeom>
          <a:noFill/>
          <a:ln>
            <a:noFill/>
          </a:ln>
        </p:spPr>
      </p:pic>
      <p:sp>
        <p:nvSpPr>
          <p:cNvPr id="938" name="Google Shape;938;p23"/>
          <p:cNvSpPr txBox="1"/>
          <p:nvPr/>
        </p:nvSpPr>
        <p:spPr>
          <a:xfrm>
            <a:off x="1474292" y="1696942"/>
            <a:ext cx="1866900" cy="2883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Current Accounts</a:t>
            </a:r>
            <a:endParaRPr b="0" i="0" u="none" strike="noStrike" cap="none">
              <a:solidFill>
                <a:srgbClr val="003A42"/>
              </a:solidFill>
              <a:latin typeface="Lato Black"/>
              <a:ea typeface="Lato Black"/>
              <a:cs typeface="Lato Black"/>
              <a:sym typeface="Lato Black"/>
            </a:endParaRPr>
          </a:p>
        </p:txBody>
      </p:sp>
      <p:sp>
        <p:nvSpPr>
          <p:cNvPr id="939" name="Google Shape;939;p23"/>
          <p:cNvSpPr txBox="1"/>
          <p:nvPr/>
        </p:nvSpPr>
        <p:spPr>
          <a:xfrm>
            <a:off x="1474292" y="2665523"/>
            <a:ext cx="1866900" cy="2883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Credit Cards</a:t>
            </a:r>
            <a:endParaRPr b="0" i="0" u="none" strike="noStrike" cap="none">
              <a:solidFill>
                <a:srgbClr val="003A42"/>
              </a:solidFill>
              <a:latin typeface="Lato Black"/>
              <a:ea typeface="Lato Black"/>
              <a:cs typeface="Lato Black"/>
              <a:sym typeface="Lato Black"/>
            </a:endParaRPr>
          </a:p>
        </p:txBody>
      </p:sp>
      <p:sp>
        <p:nvSpPr>
          <p:cNvPr id="940" name="Google Shape;940;p23"/>
          <p:cNvSpPr txBox="1"/>
          <p:nvPr/>
        </p:nvSpPr>
        <p:spPr>
          <a:xfrm>
            <a:off x="1474292" y="3634135"/>
            <a:ext cx="1866900" cy="2883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Savings</a:t>
            </a:r>
            <a:endParaRPr b="0" i="0" u="none" strike="noStrike" cap="none">
              <a:solidFill>
                <a:srgbClr val="003A42"/>
              </a:solidFill>
              <a:latin typeface="Lato Black"/>
              <a:ea typeface="Lato Black"/>
              <a:cs typeface="Lato Black"/>
              <a:sym typeface="Lato Black"/>
            </a:endParaRPr>
          </a:p>
        </p:txBody>
      </p:sp>
      <p:sp>
        <p:nvSpPr>
          <p:cNvPr id="941" name="Google Shape;941;p23"/>
          <p:cNvSpPr txBox="1"/>
          <p:nvPr/>
        </p:nvSpPr>
        <p:spPr>
          <a:xfrm>
            <a:off x="1474292" y="4621510"/>
            <a:ext cx="1866900" cy="2883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Loans</a:t>
            </a:r>
            <a:endParaRPr b="0" i="0" u="none" strike="noStrike" cap="none">
              <a:solidFill>
                <a:srgbClr val="003A42"/>
              </a:solidFill>
              <a:latin typeface="Lato Black"/>
              <a:ea typeface="Lato Black"/>
              <a:cs typeface="Lato Black"/>
              <a:sym typeface="Lato Black"/>
            </a:endParaRPr>
          </a:p>
        </p:txBody>
      </p:sp>
      <p:pic>
        <p:nvPicPr>
          <p:cNvPr id="942" name="Google Shape;942;p23"/>
          <p:cNvPicPr preferRelativeResize="0"/>
          <p:nvPr/>
        </p:nvPicPr>
        <p:blipFill rotWithShape="1">
          <a:blip r:embed="rId4">
            <a:alphaModFix/>
          </a:blip>
          <a:srcRect/>
          <a:stretch/>
        </p:blipFill>
        <p:spPr>
          <a:xfrm>
            <a:off x="2429580" y="2107869"/>
            <a:ext cx="409327" cy="440875"/>
          </a:xfrm>
          <a:prstGeom prst="rect">
            <a:avLst/>
          </a:prstGeom>
          <a:noFill/>
          <a:ln>
            <a:noFill/>
          </a:ln>
        </p:spPr>
      </p:pic>
      <p:pic>
        <p:nvPicPr>
          <p:cNvPr id="943" name="Google Shape;943;p23"/>
          <p:cNvPicPr preferRelativeResize="0"/>
          <p:nvPr/>
        </p:nvPicPr>
        <p:blipFill rotWithShape="1">
          <a:blip r:embed="rId5">
            <a:alphaModFix/>
          </a:blip>
          <a:srcRect/>
          <a:stretch/>
        </p:blipFill>
        <p:spPr>
          <a:xfrm>
            <a:off x="4084950" y="2094488"/>
            <a:ext cx="490200" cy="446213"/>
          </a:xfrm>
          <a:prstGeom prst="rect">
            <a:avLst/>
          </a:prstGeom>
          <a:noFill/>
          <a:ln>
            <a:noFill/>
          </a:ln>
        </p:spPr>
      </p:pic>
      <p:pic>
        <p:nvPicPr>
          <p:cNvPr id="944" name="Google Shape;944;p23"/>
          <p:cNvPicPr preferRelativeResize="0"/>
          <p:nvPr/>
        </p:nvPicPr>
        <p:blipFill rotWithShape="1">
          <a:blip r:embed="rId6">
            <a:alphaModFix/>
          </a:blip>
          <a:srcRect/>
          <a:stretch/>
        </p:blipFill>
        <p:spPr>
          <a:xfrm>
            <a:off x="1564320" y="2103850"/>
            <a:ext cx="490200" cy="427469"/>
          </a:xfrm>
          <a:prstGeom prst="rect">
            <a:avLst/>
          </a:prstGeom>
          <a:noFill/>
          <a:ln>
            <a:noFill/>
          </a:ln>
        </p:spPr>
      </p:pic>
      <p:pic>
        <p:nvPicPr>
          <p:cNvPr id="945" name="Google Shape;945;p23"/>
          <p:cNvPicPr preferRelativeResize="0"/>
          <p:nvPr/>
        </p:nvPicPr>
        <p:blipFill rotWithShape="1">
          <a:blip r:embed="rId7">
            <a:alphaModFix/>
          </a:blip>
          <a:srcRect/>
          <a:stretch/>
        </p:blipFill>
        <p:spPr>
          <a:xfrm>
            <a:off x="3242111" y="2100886"/>
            <a:ext cx="474000" cy="433390"/>
          </a:xfrm>
          <a:prstGeom prst="rect">
            <a:avLst/>
          </a:prstGeom>
          <a:noFill/>
          <a:ln>
            <a:noFill/>
          </a:ln>
        </p:spPr>
      </p:pic>
      <p:pic>
        <p:nvPicPr>
          <p:cNvPr id="946" name="Google Shape;946;p23"/>
          <p:cNvPicPr preferRelativeResize="0"/>
          <p:nvPr/>
        </p:nvPicPr>
        <p:blipFill rotWithShape="1">
          <a:blip r:embed="rId8">
            <a:alphaModFix/>
          </a:blip>
          <a:srcRect/>
          <a:stretch/>
        </p:blipFill>
        <p:spPr>
          <a:xfrm>
            <a:off x="1559137" y="5022776"/>
            <a:ext cx="490200" cy="430712"/>
          </a:xfrm>
          <a:prstGeom prst="rect">
            <a:avLst/>
          </a:prstGeom>
          <a:noFill/>
          <a:ln>
            <a:noFill/>
          </a:ln>
        </p:spPr>
      </p:pic>
      <p:pic>
        <p:nvPicPr>
          <p:cNvPr id="947" name="Google Shape;947;p23"/>
          <p:cNvPicPr preferRelativeResize="0"/>
          <p:nvPr/>
        </p:nvPicPr>
        <p:blipFill rotWithShape="1">
          <a:blip r:embed="rId9">
            <a:alphaModFix/>
          </a:blip>
          <a:srcRect/>
          <a:stretch/>
        </p:blipFill>
        <p:spPr>
          <a:xfrm>
            <a:off x="2354932" y="3179313"/>
            <a:ext cx="577475" cy="232489"/>
          </a:xfrm>
          <a:prstGeom prst="rect">
            <a:avLst/>
          </a:prstGeom>
          <a:noFill/>
          <a:ln>
            <a:noFill/>
          </a:ln>
        </p:spPr>
      </p:pic>
      <p:pic>
        <p:nvPicPr>
          <p:cNvPr id="948" name="Google Shape;948;p23"/>
          <p:cNvPicPr preferRelativeResize="0"/>
          <p:nvPr/>
        </p:nvPicPr>
        <p:blipFill rotWithShape="1">
          <a:blip r:embed="rId10">
            <a:alphaModFix/>
          </a:blip>
          <a:srcRect/>
          <a:stretch/>
        </p:blipFill>
        <p:spPr>
          <a:xfrm>
            <a:off x="1606472" y="3067583"/>
            <a:ext cx="409325" cy="455957"/>
          </a:xfrm>
          <a:prstGeom prst="rect">
            <a:avLst/>
          </a:prstGeom>
          <a:noFill/>
          <a:ln>
            <a:noFill/>
          </a:ln>
        </p:spPr>
      </p:pic>
      <p:pic>
        <p:nvPicPr>
          <p:cNvPr id="949" name="Google Shape;949;p23"/>
          <p:cNvPicPr preferRelativeResize="0"/>
          <p:nvPr/>
        </p:nvPicPr>
        <p:blipFill rotWithShape="1">
          <a:blip r:embed="rId11">
            <a:alphaModFix/>
          </a:blip>
          <a:srcRect/>
          <a:stretch/>
        </p:blipFill>
        <p:spPr>
          <a:xfrm>
            <a:off x="1503768" y="4122736"/>
            <a:ext cx="600925" cy="320413"/>
          </a:xfrm>
          <a:prstGeom prst="rect">
            <a:avLst/>
          </a:prstGeom>
          <a:noFill/>
          <a:ln>
            <a:noFill/>
          </a:ln>
        </p:spPr>
      </p:pic>
      <p:pic>
        <p:nvPicPr>
          <p:cNvPr id="950" name="Google Shape;950;p23"/>
          <p:cNvPicPr preferRelativeResize="0"/>
          <p:nvPr/>
        </p:nvPicPr>
        <p:blipFill rotWithShape="1">
          <a:blip r:embed="rId12">
            <a:alphaModFix/>
          </a:blip>
          <a:srcRect/>
          <a:stretch/>
        </p:blipFill>
        <p:spPr>
          <a:xfrm>
            <a:off x="2337825" y="4121266"/>
            <a:ext cx="611675" cy="323338"/>
          </a:xfrm>
          <a:prstGeom prst="rect">
            <a:avLst/>
          </a:prstGeom>
          <a:noFill/>
          <a:ln>
            <a:noFill/>
          </a:ln>
        </p:spPr>
      </p:pic>
      <p:pic>
        <p:nvPicPr>
          <p:cNvPr id="951" name="Google Shape;951;p23"/>
          <p:cNvPicPr preferRelativeResize="0"/>
          <p:nvPr/>
        </p:nvPicPr>
        <p:blipFill rotWithShape="1">
          <a:blip r:embed="rId13">
            <a:alphaModFix/>
          </a:blip>
          <a:srcRect/>
          <a:stretch/>
        </p:blipFill>
        <p:spPr>
          <a:xfrm>
            <a:off x="3234012" y="3075129"/>
            <a:ext cx="490200" cy="440873"/>
          </a:xfrm>
          <a:prstGeom prst="rect">
            <a:avLst/>
          </a:prstGeom>
          <a:noFill/>
          <a:ln>
            <a:noFill/>
          </a:ln>
        </p:spPr>
      </p:pic>
      <p:pic>
        <p:nvPicPr>
          <p:cNvPr id="952" name="Google Shape;952;p23" descr="Virgin Money | Say hello to brighter money | Virgin"/>
          <p:cNvPicPr preferRelativeResize="0"/>
          <p:nvPr/>
        </p:nvPicPr>
        <p:blipFill rotWithShape="1">
          <a:blip r:embed="rId14">
            <a:alphaModFix/>
          </a:blip>
          <a:srcRect l="22150" t="18490" r="21473" b="14196"/>
          <a:stretch/>
        </p:blipFill>
        <p:spPr>
          <a:xfrm>
            <a:off x="4099926" y="3038302"/>
            <a:ext cx="446649" cy="533280"/>
          </a:xfrm>
          <a:prstGeom prst="rect">
            <a:avLst/>
          </a:prstGeom>
          <a:noFill/>
          <a:ln>
            <a:noFill/>
          </a:ln>
        </p:spPr>
      </p:pic>
      <p:pic>
        <p:nvPicPr>
          <p:cNvPr id="953" name="Google Shape;953;p23"/>
          <p:cNvPicPr preferRelativeResize="0"/>
          <p:nvPr/>
        </p:nvPicPr>
        <p:blipFill rotWithShape="1">
          <a:blip r:embed="rId15">
            <a:alphaModFix/>
          </a:blip>
          <a:srcRect/>
          <a:stretch/>
        </p:blipFill>
        <p:spPr>
          <a:xfrm>
            <a:off x="3173260" y="4153938"/>
            <a:ext cx="611675" cy="257999"/>
          </a:xfrm>
          <a:prstGeom prst="rect">
            <a:avLst/>
          </a:prstGeom>
          <a:noFill/>
          <a:ln>
            <a:noFill/>
          </a:ln>
        </p:spPr>
      </p:pic>
      <p:pic>
        <p:nvPicPr>
          <p:cNvPr id="954" name="Google Shape;954;p23"/>
          <p:cNvPicPr preferRelativeResize="0"/>
          <p:nvPr/>
        </p:nvPicPr>
        <p:blipFill rotWithShape="1">
          <a:blip r:embed="rId16">
            <a:alphaModFix/>
          </a:blip>
          <a:srcRect/>
          <a:stretch/>
        </p:blipFill>
        <p:spPr>
          <a:xfrm>
            <a:off x="4048634" y="4069185"/>
            <a:ext cx="544075" cy="410085"/>
          </a:xfrm>
          <a:prstGeom prst="rect">
            <a:avLst/>
          </a:prstGeom>
          <a:noFill/>
          <a:ln>
            <a:noFill/>
          </a:ln>
        </p:spPr>
      </p:pic>
      <p:pic>
        <p:nvPicPr>
          <p:cNvPr id="955" name="Google Shape;955;p23" descr="Zopa | The Org"/>
          <p:cNvPicPr preferRelativeResize="0"/>
          <p:nvPr/>
        </p:nvPicPr>
        <p:blipFill rotWithShape="1">
          <a:blip r:embed="rId17">
            <a:alphaModFix/>
          </a:blip>
          <a:srcRect/>
          <a:stretch/>
        </p:blipFill>
        <p:spPr>
          <a:xfrm>
            <a:off x="2337789" y="5010978"/>
            <a:ext cx="611659" cy="528000"/>
          </a:xfrm>
          <a:prstGeom prst="rect">
            <a:avLst/>
          </a:prstGeom>
          <a:noFill/>
          <a:ln>
            <a:noFill/>
          </a:ln>
        </p:spPr>
      </p:pic>
      <p:pic>
        <p:nvPicPr>
          <p:cNvPr id="956" name="Google Shape;956;p23" descr="Cahoot loans calculator and 2022 review | Finder UK"/>
          <p:cNvPicPr preferRelativeResize="0"/>
          <p:nvPr/>
        </p:nvPicPr>
        <p:blipFill rotWithShape="1">
          <a:blip r:embed="rId18">
            <a:alphaModFix/>
          </a:blip>
          <a:srcRect t="27389" b="26839"/>
          <a:stretch/>
        </p:blipFill>
        <p:spPr>
          <a:xfrm>
            <a:off x="4012228" y="5137461"/>
            <a:ext cx="600925" cy="275030"/>
          </a:xfrm>
          <a:prstGeom prst="rect">
            <a:avLst/>
          </a:prstGeom>
          <a:noFill/>
          <a:ln>
            <a:noFill/>
          </a:ln>
        </p:spPr>
      </p:pic>
      <p:pic>
        <p:nvPicPr>
          <p:cNvPr id="957" name="Google Shape;957;p23"/>
          <p:cNvPicPr preferRelativeResize="0"/>
          <p:nvPr/>
        </p:nvPicPr>
        <p:blipFill rotWithShape="1">
          <a:blip r:embed="rId19">
            <a:alphaModFix/>
          </a:blip>
          <a:srcRect l="54968" r="4341" b="53902"/>
          <a:stretch/>
        </p:blipFill>
        <p:spPr>
          <a:xfrm>
            <a:off x="3237925" y="5040493"/>
            <a:ext cx="490201" cy="459736"/>
          </a:xfrm>
          <a:prstGeom prst="rect">
            <a:avLst/>
          </a:prstGeom>
          <a:noFill/>
          <a:ln>
            <a:noFill/>
          </a:ln>
        </p:spPr>
      </p:pic>
      <p:pic>
        <p:nvPicPr>
          <p:cNvPr id="958" name="Google Shape;958;p23"/>
          <p:cNvPicPr preferRelativeResize="0"/>
          <p:nvPr/>
        </p:nvPicPr>
        <p:blipFill rotWithShape="1">
          <a:blip r:embed="rId20">
            <a:alphaModFix/>
          </a:blip>
          <a:srcRect/>
          <a:stretch/>
        </p:blipFill>
        <p:spPr>
          <a:xfrm>
            <a:off x="8602274" y="2073731"/>
            <a:ext cx="517000" cy="490391"/>
          </a:xfrm>
          <a:prstGeom prst="rect">
            <a:avLst/>
          </a:prstGeom>
          <a:noFill/>
          <a:ln>
            <a:noFill/>
          </a:ln>
        </p:spPr>
      </p:pic>
      <p:pic>
        <p:nvPicPr>
          <p:cNvPr id="959" name="Google Shape;959;p23"/>
          <p:cNvPicPr preferRelativeResize="0"/>
          <p:nvPr/>
        </p:nvPicPr>
        <p:blipFill rotWithShape="1">
          <a:blip r:embed="rId21">
            <a:alphaModFix/>
          </a:blip>
          <a:srcRect/>
          <a:stretch/>
        </p:blipFill>
        <p:spPr>
          <a:xfrm>
            <a:off x="10306021" y="5028150"/>
            <a:ext cx="446650" cy="468022"/>
          </a:xfrm>
          <a:prstGeom prst="rect">
            <a:avLst/>
          </a:prstGeom>
          <a:noFill/>
          <a:ln>
            <a:noFill/>
          </a:ln>
        </p:spPr>
      </p:pic>
      <p:pic>
        <p:nvPicPr>
          <p:cNvPr id="960" name="Google Shape;960;p23"/>
          <p:cNvPicPr preferRelativeResize="0"/>
          <p:nvPr/>
        </p:nvPicPr>
        <p:blipFill rotWithShape="1">
          <a:blip r:embed="rId22">
            <a:alphaModFix/>
          </a:blip>
          <a:srcRect/>
          <a:stretch/>
        </p:blipFill>
        <p:spPr>
          <a:xfrm>
            <a:off x="8628974" y="3092496"/>
            <a:ext cx="474000" cy="444178"/>
          </a:xfrm>
          <a:prstGeom prst="rect">
            <a:avLst/>
          </a:prstGeom>
          <a:noFill/>
          <a:ln>
            <a:noFill/>
          </a:ln>
        </p:spPr>
      </p:pic>
      <p:pic>
        <p:nvPicPr>
          <p:cNvPr id="961" name="Google Shape;961;p23"/>
          <p:cNvPicPr preferRelativeResize="0"/>
          <p:nvPr/>
        </p:nvPicPr>
        <p:blipFill rotWithShape="1">
          <a:blip r:embed="rId23">
            <a:alphaModFix/>
          </a:blip>
          <a:srcRect/>
          <a:stretch/>
        </p:blipFill>
        <p:spPr>
          <a:xfrm>
            <a:off x="9470743" y="2100233"/>
            <a:ext cx="446650" cy="456153"/>
          </a:xfrm>
          <a:prstGeom prst="rect">
            <a:avLst/>
          </a:prstGeom>
          <a:noFill/>
          <a:ln>
            <a:noFill/>
          </a:ln>
        </p:spPr>
      </p:pic>
      <p:pic>
        <p:nvPicPr>
          <p:cNvPr id="962" name="Google Shape;962;p23" descr="Hargreaves Lansdown | ISAs, pensions, funds and shares"/>
          <p:cNvPicPr preferRelativeResize="0"/>
          <p:nvPr/>
        </p:nvPicPr>
        <p:blipFill rotWithShape="1">
          <a:blip r:embed="rId24">
            <a:alphaModFix/>
          </a:blip>
          <a:srcRect/>
          <a:stretch/>
        </p:blipFill>
        <p:spPr>
          <a:xfrm>
            <a:off x="10284586" y="3041200"/>
            <a:ext cx="528000" cy="528000"/>
          </a:xfrm>
          <a:prstGeom prst="rect">
            <a:avLst/>
          </a:prstGeom>
          <a:noFill/>
          <a:ln>
            <a:noFill/>
          </a:ln>
        </p:spPr>
      </p:pic>
      <p:pic>
        <p:nvPicPr>
          <p:cNvPr id="963" name="Google Shape;963;p23"/>
          <p:cNvPicPr preferRelativeResize="0"/>
          <p:nvPr/>
        </p:nvPicPr>
        <p:blipFill rotWithShape="1">
          <a:blip r:embed="rId25">
            <a:alphaModFix/>
          </a:blip>
          <a:srcRect/>
          <a:stretch/>
        </p:blipFill>
        <p:spPr>
          <a:xfrm>
            <a:off x="10324527" y="2158355"/>
            <a:ext cx="409325" cy="339297"/>
          </a:xfrm>
          <a:prstGeom prst="rect">
            <a:avLst/>
          </a:prstGeom>
          <a:noFill/>
          <a:ln>
            <a:noFill/>
          </a:ln>
        </p:spPr>
      </p:pic>
      <p:pic>
        <p:nvPicPr>
          <p:cNvPr id="964" name="Google Shape;964;p23"/>
          <p:cNvPicPr preferRelativeResize="0"/>
          <p:nvPr/>
        </p:nvPicPr>
        <p:blipFill rotWithShape="1">
          <a:blip r:embed="rId26">
            <a:alphaModFix/>
          </a:blip>
          <a:srcRect/>
          <a:stretch/>
        </p:blipFill>
        <p:spPr>
          <a:xfrm>
            <a:off x="11140975" y="2109322"/>
            <a:ext cx="446650" cy="443753"/>
          </a:xfrm>
          <a:prstGeom prst="rect">
            <a:avLst/>
          </a:prstGeom>
          <a:noFill/>
          <a:ln>
            <a:noFill/>
          </a:ln>
        </p:spPr>
      </p:pic>
      <p:pic>
        <p:nvPicPr>
          <p:cNvPr id="965" name="Google Shape;965;p23" descr="No Jobs at Yorkshire Building Society | Glassdoor"/>
          <p:cNvPicPr preferRelativeResize="0"/>
          <p:nvPr/>
        </p:nvPicPr>
        <p:blipFill rotWithShape="1">
          <a:blip r:embed="rId27">
            <a:alphaModFix/>
          </a:blip>
          <a:srcRect/>
          <a:stretch/>
        </p:blipFill>
        <p:spPr>
          <a:xfrm>
            <a:off x="11114091" y="5011633"/>
            <a:ext cx="526671" cy="526671"/>
          </a:xfrm>
          <a:prstGeom prst="rect">
            <a:avLst/>
          </a:prstGeom>
          <a:noFill/>
          <a:ln>
            <a:noFill/>
          </a:ln>
        </p:spPr>
      </p:pic>
      <p:pic>
        <p:nvPicPr>
          <p:cNvPr id="966" name="Google Shape;966;p23"/>
          <p:cNvPicPr preferRelativeResize="0"/>
          <p:nvPr/>
        </p:nvPicPr>
        <p:blipFill rotWithShape="1">
          <a:blip r:embed="rId28">
            <a:alphaModFix/>
          </a:blip>
          <a:srcRect/>
          <a:stretch/>
        </p:blipFill>
        <p:spPr>
          <a:xfrm>
            <a:off x="9472825" y="5049155"/>
            <a:ext cx="446650" cy="442419"/>
          </a:xfrm>
          <a:prstGeom prst="rect">
            <a:avLst/>
          </a:prstGeom>
          <a:noFill/>
          <a:ln>
            <a:noFill/>
          </a:ln>
        </p:spPr>
      </p:pic>
      <p:pic>
        <p:nvPicPr>
          <p:cNvPr id="967" name="Google Shape;967;p23" descr="Home - TurkishBank UK"/>
          <p:cNvPicPr preferRelativeResize="0"/>
          <p:nvPr/>
        </p:nvPicPr>
        <p:blipFill rotWithShape="1">
          <a:blip r:embed="rId29">
            <a:alphaModFix/>
          </a:blip>
          <a:srcRect/>
          <a:stretch/>
        </p:blipFill>
        <p:spPr>
          <a:xfrm>
            <a:off x="8656111" y="5052567"/>
            <a:ext cx="409325" cy="444818"/>
          </a:xfrm>
          <a:prstGeom prst="rect">
            <a:avLst/>
          </a:prstGeom>
          <a:noFill/>
          <a:ln>
            <a:noFill/>
          </a:ln>
        </p:spPr>
      </p:pic>
      <p:pic>
        <p:nvPicPr>
          <p:cNvPr id="968" name="Google Shape;968;p23"/>
          <p:cNvPicPr preferRelativeResize="0"/>
          <p:nvPr/>
        </p:nvPicPr>
        <p:blipFill>
          <a:blip r:embed="rId30">
            <a:alphaModFix/>
          </a:blip>
          <a:stretch>
            <a:fillRect/>
          </a:stretch>
        </p:blipFill>
        <p:spPr>
          <a:xfrm>
            <a:off x="9405438" y="3108916"/>
            <a:ext cx="544077" cy="391063"/>
          </a:xfrm>
          <a:prstGeom prst="rect">
            <a:avLst/>
          </a:prstGeom>
          <a:noFill/>
          <a:ln>
            <a:noFill/>
          </a:ln>
        </p:spPr>
      </p:pic>
      <p:pic>
        <p:nvPicPr>
          <p:cNvPr id="969" name="Google Shape;969;p23"/>
          <p:cNvPicPr preferRelativeResize="0"/>
          <p:nvPr/>
        </p:nvPicPr>
        <p:blipFill rotWithShape="1">
          <a:blip r:embed="rId31">
            <a:alphaModFix/>
          </a:blip>
          <a:srcRect l="16325" t="15013" r="11820" b="10029"/>
          <a:stretch/>
        </p:blipFill>
        <p:spPr>
          <a:xfrm>
            <a:off x="11147625" y="3059160"/>
            <a:ext cx="474000" cy="494510"/>
          </a:xfrm>
          <a:prstGeom prst="rect">
            <a:avLst/>
          </a:prstGeom>
          <a:noFill/>
          <a:ln>
            <a:noFill/>
          </a:ln>
        </p:spPr>
      </p:pic>
      <p:pic>
        <p:nvPicPr>
          <p:cNvPr id="970" name="Google Shape;970;p23"/>
          <p:cNvPicPr preferRelativeResize="0"/>
          <p:nvPr/>
        </p:nvPicPr>
        <p:blipFill>
          <a:blip r:embed="rId32">
            <a:alphaModFix/>
          </a:blip>
          <a:stretch>
            <a:fillRect/>
          </a:stretch>
        </p:blipFill>
        <p:spPr>
          <a:xfrm>
            <a:off x="8637543" y="4161693"/>
            <a:ext cx="1301851" cy="232475"/>
          </a:xfrm>
          <a:prstGeom prst="rect">
            <a:avLst/>
          </a:prstGeom>
          <a:noFill/>
          <a:ln>
            <a:noFill/>
          </a:ln>
        </p:spPr>
      </p:pic>
      <p:pic>
        <p:nvPicPr>
          <p:cNvPr id="971" name="Google Shape;971;p23"/>
          <p:cNvPicPr preferRelativeResize="0"/>
          <p:nvPr/>
        </p:nvPicPr>
        <p:blipFill rotWithShape="1">
          <a:blip r:embed="rId33">
            <a:alphaModFix/>
          </a:blip>
          <a:srcRect t="30038" b="26815"/>
          <a:stretch/>
        </p:blipFill>
        <p:spPr>
          <a:xfrm>
            <a:off x="10306025" y="4130849"/>
            <a:ext cx="1250929" cy="303601"/>
          </a:xfrm>
          <a:prstGeom prst="rect">
            <a:avLst/>
          </a:prstGeom>
          <a:noFill/>
          <a:ln>
            <a:noFill/>
          </a:ln>
        </p:spPr>
      </p:pic>
      <p:sp>
        <p:nvSpPr>
          <p:cNvPr id="972" name="Google Shape;972;p23"/>
          <p:cNvSpPr txBox="1"/>
          <p:nvPr/>
        </p:nvSpPr>
        <p:spPr>
          <a:xfrm>
            <a:off x="10041435" y="1708154"/>
            <a:ext cx="1866900" cy="288300"/>
          </a:xfrm>
          <a:prstGeom prst="rect">
            <a:avLst/>
          </a:prstGeom>
          <a:noFill/>
          <a:ln>
            <a:noFill/>
          </a:ln>
        </p:spPr>
        <p:txBody>
          <a:bodyPr spcFirstLastPara="1" wrap="square" lIns="0" tIns="36000" rIns="216000" bIns="36000" anchor="t" anchorCtr="0">
            <a:spAutoFit/>
          </a:bodyPr>
          <a:lstStyle/>
          <a:p>
            <a:pPr marL="0" marR="0" lvl="0" indent="0" algn="r"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Investments</a:t>
            </a:r>
            <a:endParaRPr b="0" i="0" u="none" strike="noStrike" cap="none">
              <a:solidFill>
                <a:srgbClr val="003A42"/>
              </a:solidFill>
              <a:latin typeface="Lato Black"/>
              <a:ea typeface="Lato Black"/>
              <a:cs typeface="Lato Black"/>
              <a:sym typeface="Lato Black"/>
            </a:endParaRPr>
          </a:p>
        </p:txBody>
      </p:sp>
      <p:sp>
        <p:nvSpPr>
          <p:cNvPr id="973" name="Google Shape;973;p23"/>
          <p:cNvSpPr txBox="1"/>
          <p:nvPr/>
        </p:nvSpPr>
        <p:spPr>
          <a:xfrm>
            <a:off x="10041435" y="2676736"/>
            <a:ext cx="1866900" cy="288300"/>
          </a:xfrm>
          <a:prstGeom prst="rect">
            <a:avLst/>
          </a:prstGeom>
          <a:noFill/>
          <a:ln>
            <a:noFill/>
          </a:ln>
        </p:spPr>
        <p:txBody>
          <a:bodyPr spcFirstLastPara="1" wrap="square" lIns="0" tIns="36000" rIns="216000" bIns="36000" anchor="t" anchorCtr="0">
            <a:spAutoFit/>
          </a:bodyPr>
          <a:lstStyle/>
          <a:p>
            <a:pPr marL="0" marR="0" lvl="0" indent="0" algn="r"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Pensions</a:t>
            </a:r>
            <a:endParaRPr b="0" i="0" u="none" strike="noStrike" cap="none">
              <a:solidFill>
                <a:srgbClr val="003A42"/>
              </a:solidFill>
              <a:latin typeface="Lato Black"/>
              <a:ea typeface="Lato Black"/>
              <a:cs typeface="Lato Black"/>
              <a:sym typeface="Lato Black"/>
            </a:endParaRPr>
          </a:p>
        </p:txBody>
      </p:sp>
      <p:sp>
        <p:nvSpPr>
          <p:cNvPr id="974" name="Google Shape;974;p23"/>
          <p:cNvSpPr txBox="1"/>
          <p:nvPr/>
        </p:nvSpPr>
        <p:spPr>
          <a:xfrm>
            <a:off x="10041435" y="3645347"/>
            <a:ext cx="1866900" cy="288300"/>
          </a:xfrm>
          <a:prstGeom prst="rect">
            <a:avLst/>
          </a:prstGeom>
          <a:noFill/>
          <a:ln>
            <a:noFill/>
          </a:ln>
        </p:spPr>
        <p:txBody>
          <a:bodyPr spcFirstLastPara="1" wrap="square" lIns="0" tIns="36000" rIns="216000" bIns="36000" anchor="t" anchorCtr="0">
            <a:spAutoFit/>
          </a:bodyPr>
          <a:lstStyle/>
          <a:p>
            <a:pPr marL="0" marR="0" lvl="0" indent="0" algn="r"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Properties</a:t>
            </a:r>
            <a:endParaRPr b="0" i="0" u="none" strike="noStrike" cap="none">
              <a:solidFill>
                <a:srgbClr val="003A42"/>
              </a:solidFill>
              <a:latin typeface="Lato Black"/>
              <a:ea typeface="Lato Black"/>
              <a:cs typeface="Lato Black"/>
              <a:sym typeface="Lato Black"/>
            </a:endParaRPr>
          </a:p>
        </p:txBody>
      </p:sp>
      <p:sp>
        <p:nvSpPr>
          <p:cNvPr id="975" name="Google Shape;975;p23"/>
          <p:cNvSpPr txBox="1"/>
          <p:nvPr/>
        </p:nvSpPr>
        <p:spPr>
          <a:xfrm>
            <a:off x="10041435" y="4632722"/>
            <a:ext cx="1866900" cy="288300"/>
          </a:xfrm>
          <a:prstGeom prst="rect">
            <a:avLst/>
          </a:prstGeom>
          <a:noFill/>
          <a:ln>
            <a:noFill/>
          </a:ln>
        </p:spPr>
        <p:txBody>
          <a:bodyPr spcFirstLastPara="1" wrap="square" lIns="0" tIns="36000" rIns="216000" bIns="36000" anchor="t" anchorCtr="0">
            <a:spAutoFit/>
          </a:bodyPr>
          <a:lstStyle/>
          <a:p>
            <a:pPr marL="0" marR="0" lvl="0" indent="0" algn="r" rtl="0">
              <a:lnSpc>
                <a:spcPct val="130000"/>
              </a:lnSpc>
              <a:spcBef>
                <a:spcPts val="0"/>
              </a:spcBef>
              <a:spcAft>
                <a:spcPts val="1000"/>
              </a:spcAft>
              <a:buClr>
                <a:srgbClr val="000000"/>
              </a:buClr>
              <a:buSzPts val="1300"/>
              <a:buFont typeface="Arial"/>
              <a:buNone/>
            </a:pPr>
            <a:r>
              <a:rPr lang="en-US">
                <a:solidFill>
                  <a:srgbClr val="FEFFFF"/>
                </a:solidFill>
                <a:latin typeface="Lato Black"/>
                <a:ea typeface="Lato Black"/>
                <a:cs typeface="Lato Black"/>
                <a:sym typeface="Lato Black"/>
              </a:rPr>
              <a:t>Mortgages</a:t>
            </a:r>
            <a:endParaRPr b="0" i="0" u="none" strike="noStrike" cap="none">
              <a:solidFill>
                <a:srgbClr val="003A42"/>
              </a:solidFill>
              <a:latin typeface="Lato Black"/>
              <a:ea typeface="Lato Black"/>
              <a:cs typeface="Lato Black"/>
              <a:sym typeface="Lato Black"/>
            </a:endParaRPr>
          </a:p>
        </p:txBody>
      </p:sp>
      <p:sp>
        <p:nvSpPr>
          <p:cNvPr id="976" name="Google Shape;976;p23"/>
          <p:cNvSpPr txBox="1">
            <a:spLocks noGrp="1"/>
          </p:cNvSpPr>
          <p:nvPr>
            <p:ph type="title"/>
          </p:nvPr>
        </p:nvSpPr>
        <p:spPr>
          <a:xfrm>
            <a:off x="1432750"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2100"/>
              <a:buFont typeface="Lato Black"/>
              <a:buNone/>
              <a:defRPr sz="2100">
                <a:solidFill>
                  <a:schemeClr val="lt2"/>
                </a:solidFill>
                <a:latin typeface="Lato Black"/>
                <a:ea typeface="Lato Black"/>
                <a:cs typeface="Lato Black"/>
                <a:sym typeface="Lato Black"/>
              </a:defRPr>
            </a:lvl1pPr>
            <a:lvl2pPr lvl="1" algn="ctr" rtl="0">
              <a:spcBef>
                <a:spcPts val="0"/>
              </a:spcBef>
              <a:spcAft>
                <a:spcPts val="0"/>
              </a:spcAft>
              <a:buClr>
                <a:schemeClr val="lt2"/>
              </a:buClr>
              <a:buSzPts val="1400"/>
              <a:buNone/>
              <a:defRPr>
                <a:solidFill>
                  <a:schemeClr val="lt2"/>
                </a:solidFill>
              </a:defRPr>
            </a:lvl2pPr>
            <a:lvl3pPr lvl="2" algn="ctr" rtl="0">
              <a:spcBef>
                <a:spcPts val="0"/>
              </a:spcBef>
              <a:spcAft>
                <a:spcPts val="0"/>
              </a:spcAft>
              <a:buClr>
                <a:schemeClr val="lt2"/>
              </a:buClr>
              <a:buSzPts val="1400"/>
              <a:buNone/>
              <a:defRPr>
                <a:solidFill>
                  <a:schemeClr val="lt2"/>
                </a:solidFill>
              </a:defRPr>
            </a:lvl3pPr>
            <a:lvl4pPr lvl="3" algn="ctr" rtl="0">
              <a:spcBef>
                <a:spcPts val="0"/>
              </a:spcBef>
              <a:spcAft>
                <a:spcPts val="0"/>
              </a:spcAft>
              <a:buClr>
                <a:schemeClr val="lt2"/>
              </a:buClr>
              <a:buSzPts val="1400"/>
              <a:buNone/>
              <a:defRPr>
                <a:solidFill>
                  <a:schemeClr val="lt2"/>
                </a:solidFill>
              </a:defRPr>
            </a:lvl4pPr>
            <a:lvl5pPr lvl="4" algn="ctr" rtl="0">
              <a:spcBef>
                <a:spcPts val="0"/>
              </a:spcBef>
              <a:spcAft>
                <a:spcPts val="0"/>
              </a:spcAft>
              <a:buClr>
                <a:schemeClr val="lt2"/>
              </a:buClr>
              <a:buSzPts val="1400"/>
              <a:buNone/>
              <a:defRPr>
                <a:solidFill>
                  <a:schemeClr val="lt2"/>
                </a:solidFill>
              </a:defRPr>
            </a:lvl5pPr>
            <a:lvl6pPr lvl="5" algn="ctr" rtl="0">
              <a:spcBef>
                <a:spcPts val="0"/>
              </a:spcBef>
              <a:spcAft>
                <a:spcPts val="0"/>
              </a:spcAft>
              <a:buClr>
                <a:schemeClr val="lt2"/>
              </a:buClr>
              <a:buSzPts val="1400"/>
              <a:buNone/>
              <a:defRPr>
                <a:solidFill>
                  <a:schemeClr val="lt2"/>
                </a:solidFill>
              </a:defRPr>
            </a:lvl6pPr>
            <a:lvl7pPr lvl="6" algn="ctr" rtl="0">
              <a:spcBef>
                <a:spcPts val="0"/>
              </a:spcBef>
              <a:spcAft>
                <a:spcPts val="0"/>
              </a:spcAft>
              <a:buClr>
                <a:schemeClr val="lt2"/>
              </a:buClr>
              <a:buSzPts val="1400"/>
              <a:buNone/>
              <a:defRPr>
                <a:solidFill>
                  <a:schemeClr val="lt2"/>
                </a:solidFill>
              </a:defRPr>
            </a:lvl7pPr>
            <a:lvl8pPr lvl="7" algn="ctr" rtl="0">
              <a:spcBef>
                <a:spcPts val="0"/>
              </a:spcBef>
              <a:spcAft>
                <a:spcPts val="0"/>
              </a:spcAft>
              <a:buClr>
                <a:schemeClr val="lt2"/>
              </a:buClr>
              <a:buSzPts val="1400"/>
              <a:buNone/>
              <a:defRPr>
                <a:solidFill>
                  <a:schemeClr val="lt2"/>
                </a:solidFill>
              </a:defRPr>
            </a:lvl8pPr>
            <a:lvl9pPr lvl="8" algn="ctr" rtl="0">
              <a:spcBef>
                <a:spcPts val="0"/>
              </a:spcBef>
              <a:spcAft>
                <a:spcPts val="0"/>
              </a:spcAft>
              <a:buClr>
                <a:schemeClr val="lt2"/>
              </a:buClr>
              <a:buSzPts val="1400"/>
              <a:buNone/>
              <a:defRPr>
                <a:solidFill>
                  <a:schemeClr val="lt2"/>
                </a:solidFill>
              </a:defRPr>
            </a:lvl9pPr>
          </a:lstStyle>
          <a:p>
            <a:endParaRPr/>
          </a:p>
        </p:txBody>
      </p:sp>
      <p:pic>
        <p:nvPicPr>
          <p:cNvPr id="977" name="Google Shape;977;p23"/>
          <p:cNvPicPr preferRelativeResize="0"/>
          <p:nvPr/>
        </p:nvPicPr>
        <p:blipFill rotWithShape="1">
          <a:blip r:embed="rId34">
            <a:alphaModFix/>
          </a:blip>
          <a:srcRect/>
          <a:stretch/>
        </p:blipFill>
        <p:spPr>
          <a:xfrm>
            <a:off x="5426537" y="1726225"/>
            <a:ext cx="2310375" cy="44753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pen Data Infographic 01">
  <p:cSld name="CUSTOM_20">
    <p:spTree>
      <p:nvGrpSpPr>
        <p:cNvPr id="1" name="Shape 978"/>
        <p:cNvGrpSpPr/>
        <p:nvPr/>
      </p:nvGrpSpPr>
      <p:grpSpPr>
        <a:xfrm>
          <a:off x="0" y="0"/>
          <a:ext cx="0" cy="0"/>
          <a:chOff x="0" y="0"/>
          <a:chExt cx="0" cy="0"/>
        </a:xfrm>
      </p:grpSpPr>
      <p:sp>
        <p:nvSpPr>
          <p:cNvPr id="979" name="Google Shape;979;p24"/>
          <p:cNvSpPr/>
          <p:nvPr/>
        </p:nvSpPr>
        <p:spPr>
          <a:xfrm flipH="1">
            <a:off x="3505725" y="2006811"/>
            <a:ext cx="1329900" cy="1329900"/>
          </a:xfrm>
          <a:prstGeom prst="ellipse">
            <a:avLst/>
          </a:prstGeom>
          <a:solidFill>
            <a:srgbClr val="9661EE"/>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100" b="1">
                <a:solidFill>
                  <a:srgbClr val="FFFFFF"/>
                </a:solidFill>
                <a:latin typeface="Open Sans"/>
                <a:ea typeface="Open Sans"/>
                <a:cs typeface="Open Sans"/>
                <a:sym typeface="Open Sans"/>
              </a:rPr>
              <a:t>Payment Accounts</a:t>
            </a:r>
            <a:endParaRPr sz="1200" b="1">
              <a:solidFill>
                <a:srgbClr val="FFFFFF"/>
              </a:solidFill>
              <a:latin typeface="Open Sans"/>
              <a:ea typeface="Open Sans"/>
              <a:cs typeface="Open Sans"/>
              <a:sym typeface="Open Sans"/>
            </a:endParaRPr>
          </a:p>
        </p:txBody>
      </p:sp>
      <p:sp>
        <p:nvSpPr>
          <p:cNvPr id="980" name="Google Shape;980;p24"/>
          <p:cNvSpPr/>
          <p:nvPr/>
        </p:nvSpPr>
        <p:spPr>
          <a:xfrm>
            <a:off x="5578038" y="3874619"/>
            <a:ext cx="1918500" cy="1918500"/>
          </a:xfrm>
          <a:prstGeom prst="ellipse">
            <a:avLst/>
          </a:prstGeom>
          <a:noFill/>
          <a:ln w="19050" cap="rnd" cmpd="sng">
            <a:solidFill>
              <a:srgbClr val="616BEE"/>
            </a:solidFill>
            <a:prstDash val="solid"/>
            <a:round/>
            <a:headEnd type="none" w="sm" len="sm"/>
            <a:tailEnd type="none" w="sm" len="sm"/>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981" name="Google Shape;981;p24"/>
          <p:cNvSpPr/>
          <p:nvPr/>
        </p:nvSpPr>
        <p:spPr>
          <a:xfrm>
            <a:off x="8234827" y="1998359"/>
            <a:ext cx="1329900" cy="1329900"/>
          </a:xfrm>
          <a:prstGeom prst="ellipse">
            <a:avLst/>
          </a:prstGeom>
          <a:solidFill>
            <a:srgbClr val="9661EE"/>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Credit </a:t>
            </a:r>
            <a:br>
              <a:rPr lang="en-US" sz="1200" b="1">
                <a:solidFill>
                  <a:srgbClr val="FFFFFF"/>
                </a:solidFill>
                <a:latin typeface="Open Sans"/>
                <a:ea typeface="Open Sans"/>
                <a:cs typeface="Open Sans"/>
                <a:sym typeface="Open Sans"/>
              </a:rPr>
            </a:br>
            <a:r>
              <a:rPr lang="en-US" sz="1200" b="1">
                <a:solidFill>
                  <a:srgbClr val="FFFFFF"/>
                </a:solidFill>
                <a:latin typeface="Open Sans"/>
                <a:ea typeface="Open Sans"/>
                <a:cs typeface="Open Sans"/>
                <a:sym typeface="Open Sans"/>
              </a:rPr>
              <a:t>Cards</a:t>
            </a:r>
            <a:endParaRPr sz="1200" b="1">
              <a:solidFill>
                <a:srgbClr val="FFFFFF"/>
              </a:solidFill>
              <a:latin typeface="Open Sans"/>
              <a:ea typeface="Open Sans"/>
              <a:cs typeface="Open Sans"/>
              <a:sym typeface="Open Sans"/>
            </a:endParaRPr>
          </a:p>
        </p:txBody>
      </p:sp>
      <p:cxnSp>
        <p:nvCxnSpPr>
          <p:cNvPr id="982" name="Google Shape;982;p24"/>
          <p:cNvCxnSpPr>
            <a:stCxn id="980" idx="1"/>
            <a:endCxn id="979" idx="2"/>
          </p:cNvCxnSpPr>
          <p:nvPr/>
        </p:nvCxnSpPr>
        <p:spPr>
          <a:xfrm rot="5400000" flipH="1">
            <a:off x="4605446" y="2902027"/>
            <a:ext cx="1483800" cy="1023300"/>
          </a:xfrm>
          <a:prstGeom prst="bentConnector2">
            <a:avLst/>
          </a:prstGeom>
          <a:noFill/>
          <a:ln w="19050" cap="flat" cmpd="sng">
            <a:solidFill>
              <a:srgbClr val="9661EE"/>
            </a:solidFill>
            <a:prstDash val="solid"/>
            <a:miter lim="800000"/>
            <a:headEnd type="oval" w="med" len="med"/>
            <a:tailEnd type="oval" w="lg" len="lg"/>
          </a:ln>
        </p:spPr>
      </p:cxnSp>
      <p:cxnSp>
        <p:nvCxnSpPr>
          <p:cNvPr id="983" name="Google Shape;983;p24"/>
          <p:cNvCxnSpPr>
            <a:stCxn id="980" idx="7"/>
            <a:endCxn id="981" idx="2"/>
          </p:cNvCxnSpPr>
          <p:nvPr/>
        </p:nvCxnSpPr>
        <p:spPr>
          <a:xfrm rot="-5400000">
            <a:off x="6979030" y="2899927"/>
            <a:ext cx="1492200" cy="1019100"/>
          </a:xfrm>
          <a:prstGeom prst="bentConnector2">
            <a:avLst/>
          </a:prstGeom>
          <a:noFill/>
          <a:ln w="19050" cap="flat" cmpd="sng">
            <a:solidFill>
              <a:srgbClr val="9661EE"/>
            </a:solidFill>
            <a:prstDash val="solid"/>
            <a:miter lim="800000"/>
            <a:headEnd type="oval" w="med" len="med"/>
            <a:tailEnd type="oval" w="lg" len="lg"/>
          </a:ln>
        </p:spPr>
      </p:cxnSp>
      <p:sp>
        <p:nvSpPr>
          <p:cNvPr id="984" name="Google Shape;984;p24"/>
          <p:cNvSpPr/>
          <p:nvPr/>
        </p:nvSpPr>
        <p:spPr>
          <a:xfrm>
            <a:off x="5597420" y="3894908"/>
            <a:ext cx="1880400" cy="1880400"/>
          </a:xfrm>
          <a:prstGeom prst="ellipse">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a:solidFill>
                  <a:srgbClr val="9661EE"/>
                </a:solidFill>
                <a:latin typeface="Open Sans"/>
                <a:ea typeface="Open Sans"/>
                <a:cs typeface="Open Sans"/>
                <a:sym typeface="Open Sans"/>
              </a:rPr>
              <a:t>Open Banking</a:t>
            </a:r>
            <a:endParaRPr>
              <a:solidFill>
                <a:srgbClr val="9661EE"/>
              </a:solidFill>
            </a:endParaRPr>
          </a:p>
        </p:txBody>
      </p:sp>
      <p:sp>
        <p:nvSpPr>
          <p:cNvPr id="985" name="Google Shape;985;p24"/>
          <p:cNvSpPr txBox="1"/>
          <p:nvPr/>
        </p:nvSpPr>
        <p:spPr>
          <a:xfrm>
            <a:off x="2470500" y="356050"/>
            <a:ext cx="8134200" cy="769500"/>
          </a:xfrm>
          <a:prstGeom prst="rect">
            <a:avLst/>
          </a:prstGeom>
          <a:noFill/>
          <a:ln>
            <a:noFill/>
          </a:ln>
        </p:spPr>
        <p:txBody>
          <a:bodyPr spcFirstLastPara="1" wrap="square" lIns="0" tIns="192000" rIns="0" bIns="0" anchor="t" anchorCtr="0">
            <a:noAutofit/>
          </a:bodyPr>
          <a:lstStyle/>
          <a:p>
            <a:pPr marL="0" lvl="0" indent="0" algn="ctr" rtl="0">
              <a:spcBef>
                <a:spcPts val="0"/>
              </a:spcBef>
              <a:spcAft>
                <a:spcPts val="0"/>
              </a:spcAft>
              <a:buNone/>
            </a:pPr>
            <a:r>
              <a:rPr lang="en-US" sz="2100">
                <a:solidFill>
                  <a:srgbClr val="003A42"/>
                </a:solidFill>
                <a:latin typeface="Lato Black"/>
                <a:ea typeface="Lato Black"/>
                <a:cs typeface="Lato Black"/>
                <a:sym typeface="Lato Black"/>
              </a:rPr>
              <a:t>We believe that when you </a:t>
            </a:r>
            <a:r>
              <a:rPr lang="en-US" sz="2100">
                <a:solidFill>
                  <a:srgbClr val="00B8CB"/>
                </a:solidFill>
                <a:latin typeface="Lato Black"/>
                <a:ea typeface="Lato Black"/>
                <a:cs typeface="Lato Black"/>
                <a:sym typeface="Lato Black"/>
              </a:rPr>
              <a:t>Open Data, you Open Possibilities</a:t>
            </a:r>
            <a:endParaRPr sz="2100">
              <a:solidFill>
                <a:srgbClr val="003A42"/>
              </a:solidFill>
              <a:latin typeface="Lato Black"/>
              <a:ea typeface="Lato Black"/>
              <a:cs typeface="Lato Black"/>
              <a:sym typeface="Lato Black"/>
            </a:endParaRPr>
          </a:p>
        </p:txBody>
      </p:sp>
      <p:pic>
        <p:nvPicPr>
          <p:cNvPr id="986" name="Google Shape;986;p24"/>
          <p:cNvPicPr preferRelativeResize="0"/>
          <p:nvPr/>
        </p:nvPicPr>
        <p:blipFill rotWithShape="1">
          <a:blip r:embed="rId2">
            <a:alphaModFix/>
          </a:blip>
          <a:srcRect/>
          <a:stretch/>
        </p:blipFill>
        <p:spPr>
          <a:xfrm>
            <a:off x="3948475" y="2253238"/>
            <a:ext cx="444400" cy="444400"/>
          </a:xfrm>
          <a:prstGeom prst="rect">
            <a:avLst/>
          </a:prstGeom>
          <a:noFill/>
          <a:ln>
            <a:noFill/>
          </a:ln>
        </p:spPr>
      </p:pic>
      <p:pic>
        <p:nvPicPr>
          <p:cNvPr id="987" name="Google Shape;987;p24"/>
          <p:cNvPicPr preferRelativeResize="0"/>
          <p:nvPr/>
        </p:nvPicPr>
        <p:blipFill rotWithShape="1">
          <a:blip r:embed="rId3">
            <a:alphaModFix/>
          </a:blip>
          <a:srcRect/>
          <a:stretch/>
        </p:blipFill>
        <p:spPr>
          <a:xfrm>
            <a:off x="8677575" y="2253238"/>
            <a:ext cx="444400" cy="444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pen Data Infographic 02">
  <p:cSld name="CUSTOM_21">
    <p:spTree>
      <p:nvGrpSpPr>
        <p:cNvPr id="1" name="Shape 988"/>
        <p:cNvGrpSpPr/>
        <p:nvPr/>
      </p:nvGrpSpPr>
      <p:grpSpPr>
        <a:xfrm>
          <a:off x="0" y="0"/>
          <a:ext cx="0" cy="0"/>
          <a:chOff x="0" y="0"/>
          <a:chExt cx="0" cy="0"/>
        </a:xfrm>
      </p:grpSpPr>
      <p:sp>
        <p:nvSpPr>
          <p:cNvPr id="989" name="Google Shape;989;p25"/>
          <p:cNvSpPr/>
          <p:nvPr/>
        </p:nvSpPr>
        <p:spPr>
          <a:xfrm>
            <a:off x="9058747" y="3331943"/>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Insurance</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990" name="Google Shape;990;p25"/>
          <p:cNvSpPr/>
          <p:nvPr/>
        </p:nvSpPr>
        <p:spPr>
          <a:xfrm>
            <a:off x="8234827" y="4970328"/>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Wealth</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991" name="Google Shape;991;p25"/>
          <p:cNvSpPr/>
          <p:nvPr/>
        </p:nvSpPr>
        <p:spPr>
          <a:xfrm flipH="1">
            <a:off x="3505725" y="1702011"/>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100" b="1">
                <a:solidFill>
                  <a:srgbClr val="FFFFFF"/>
                </a:solidFill>
                <a:latin typeface="Open Sans"/>
                <a:ea typeface="Open Sans"/>
                <a:cs typeface="Open Sans"/>
                <a:sym typeface="Open Sans"/>
              </a:rPr>
              <a:t>Investments</a:t>
            </a:r>
            <a:endParaRPr sz="11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992" name="Google Shape;992;p25"/>
          <p:cNvSpPr/>
          <p:nvPr/>
        </p:nvSpPr>
        <p:spPr>
          <a:xfrm flipH="1">
            <a:off x="2686555" y="3340395"/>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Assets</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993" name="Google Shape;993;p25"/>
          <p:cNvSpPr/>
          <p:nvPr/>
        </p:nvSpPr>
        <p:spPr>
          <a:xfrm flipH="1">
            <a:off x="3510475" y="4978780"/>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Mortgages</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994" name="Google Shape;994;p25"/>
          <p:cNvSpPr/>
          <p:nvPr/>
        </p:nvSpPr>
        <p:spPr>
          <a:xfrm>
            <a:off x="5079050" y="2852425"/>
            <a:ext cx="2916900" cy="2916900"/>
          </a:xfrm>
          <a:prstGeom prst="ellipse">
            <a:avLst/>
          </a:prstGeom>
          <a:solidFill>
            <a:srgbClr val="FFFFFF"/>
          </a:solidFill>
          <a:ln w="19050" cap="rnd" cmpd="sng">
            <a:solidFill>
              <a:srgbClr val="07C39F"/>
            </a:solidFill>
            <a:prstDash val="solid"/>
            <a:round/>
            <a:headEnd type="none" w="sm" len="sm"/>
            <a:tailEnd type="none" w="sm" len="sm"/>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995" name="Google Shape;995;p25"/>
          <p:cNvSpPr/>
          <p:nvPr/>
        </p:nvSpPr>
        <p:spPr>
          <a:xfrm>
            <a:off x="5597420" y="3894908"/>
            <a:ext cx="1880400" cy="1880400"/>
          </a:xfrm>
          <a:prstGeom prst="ellipse">
            <a:avLst/>
          </a:prstGeom>
          <a:solidFill>
            <a:srgbClr val="9661EE"/>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a:solidFill>
                  <a:srgbClr val="FEFFFF"/>
                </a:solidFill>
                <a:latin typeface="Open Sans"/>
                <a:ea typeface="Open Sans"/>
                <a:cs typeface="Open Sans"/>
                <a:sym typeface="Open Sans"/>
              </a:rPr>
              <a:t>Open Banking</a:t>
            </a:r>
            <a:endParaRPr>
              <a:solidFill>
                <a:srgbClr val="FEFFFF"/>
              </a:solidFill>
            </a:endParaRPr>
          </a:p>
        </p:txBody>
      </p:sp>
      <p:sp>
        <p:nvSpPr>
          <p:cNvPr id="996" name="Google Shape;996;p25"/>
          <p:cNvSpPr/>
          <p:nvPr/>
        </p:nvSpPr>
        <p:spPr>
          <a:xfrm>
            <a:off x="8234827" y="1693559"/>
            <a:ext cx="1329900" cy="13299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Pensions</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cxnSp>
        <p:nvCxnSpPr>
          <p:cNvPr id="997" name="Google Shape;997;p25"/>
          <p:cNvCxnSpPr>
            <a:stCxn id="994" idx="5"/>
            <a:endCxn id="990" idx="2"/>
          </p:cNvCxnSpPr>
          <p:nvPr/>
        </p:nvCxnSpPr>
        <p:spPr>
          <a:xfrm rot="-5400000" flipH="1">
            <a:off x="7755230" y="5155705"/>
            <a:ext cx="293100" cy="666000"/>
          </a:xfrm>
          <a:prstGeom prst="bentConnector2">
            <a:avLst/>
          </a:prstGeom>
          <a:noFill/>
          <a:ln w="19050" cap="flat" cmpd="sng">
            <a:solidFill>
              <a:srgbClr val="07C39F"/>
            </a:solidFill>
            <a:prstDash val="solid"/>
            <a:miter lim="800000"/>
            <a:headEnd type="oval" w="med" len="med"/>
            <a:tailEnd type="oval" w="lg" len="lg"/>
          </a:ln>
        </p:spPr>
      </p:cxnSp>
      <p:cxnSp>
        <p:nvCxnSpPr>
          <p:cNvPr id="998" name="Google Shape;998;p25"/>
          <p:cNvCxnSpPr>
            <a:endCxn id="989" idx="2"/>
          </p:cNvCxnSpPr>
          <p:nvPr/>
        </p:nvCxnSpPr>
        <p:spPr>
          <a:xfrm rot="10800000" flipH="1">
            <a:off x="7972747" y="3996893"/>
            <a:ext cx="1086000" cy="3600"/>
          </a:xfrm>
          <a:prstGeom prst="straightConnector1">
            <a:avLst/>
          </a:prstGeom>
          <a:noFill/>
          <a:ln w="19050" cap="flat" cmpd="sng">
            <a:solidFill>
              <a:srgbClr val="07C39F"/>
            </a:solidFill>
            <a:prstDash val="solid"/>
            <a:miter lim="800000"/>
            <a:headEnd type="oval" w="med" len="med"/>
            <a:tailEnd type="oval" w="lg" len="lg"/>
          </a:ln>
        </p:spPr>
      </p:cxnSp>
      <p:cxnSp>
        <p:nvCxnSpPr>
          <p:cNvPr id="999" name="Google Shape;999;p25"/>
          <p:cNvCxnSpPr>
            <a:stCxn id="994" idx="1"/>
            <a:endCxn id="991" idx="2"/>
          </p:cNvCxnSpPr>
          <p:nvPr/>
        </p:nvCxnSpPr>
        <p:spPr>
          <a:xfrm rot="5400000" flipH="1">
            <a:off x="4714670" y="2488045"/>
            <a:ext cx="912600" cy="670500"/>
          </a:xfrm>
          <a:prstGeom prst="bentConnector2">
            <a:avLst/>
          </a:prstGeom>
          <a:noFill/>
          <a:ln w="19050" cap="flat" cmpd="sng">
            <a:solidFill>
              <a:srgbClr val="07C39F"/>
            </a:solidFill>
            <a:prstDash val="solid"/>
            <a:miter lim="800000"/>
            <a:headEnd type="oval" w="med" len="med"/>
            <a:tailEnd type="oval" w="lg" len="lg"/>
          </a:ln>
        </p:spPr>
      </p:cxnSp>
      <p:cxnSp>
        <p:nvCxnSpPr>
          <p:cNvPr id="1000" name="Google Shape;1000;p25"/>
          <p:cNvCxnSpPr>
            <a:stCxn id="994" idx="3"/>
            <a:endCxn id="993" idx="2"/>
          </p:cNvCxnSpPr>
          <p:nvPr/>
        </p:nvCxnSpPr>
        <p:spPr>
          <a:xfrm rot="5400000">
            <a:off x="5022620" y="5160055"/>
            <a:ext cx="301500" cy="665700"/>
          </a:xfrm>
          <a:prstGeom prst="bentConnector2">
            <a:avLst/>
          </a:prstGeom>
          <a:noFill/>
          <a:ln w="19050" cap="flat" cmpd="sng">
            <a:solidFill>
              <a:srgbClr val="07C39F"/>
            </a:solidFill>
            <a:prstDash val="solid"/>
            <a:miter lim="800000"/>
            <a:headEnd type="oval" w="med" len="med"/>
            <a:tailEnd type="oval" w="lg" len="lg"/>
          </a:ln>
        </p:spPr>
      </p:cxnSp>
      <p:cxnSp>
        <p:nvCxnSpPr>
          <p:cNvPr id="1001" name="Google Shape;1001;p25"/>
          <p:cNvCxnSpPr>
            <a:endCxn id="992" idx="2"/>
          </p:cNvCxnSpPr>
          <p:nvPr/>
        </p:nvCxnSpPr>
        <p:spPr>
          <a:xfrm flipH="1">
            <a:off x="4016455" y="4000245"/>
            <a:ext cx="1080300" cy="5100"/>
          </a:xfrm>
          <a:prstGeom prst="straightConnector1">
            <a:avLst/>
          </a:prstGeom>
          <a:noFill/>
          <a:ln w="19050" cap="flat" cmpd="sng">
            <a:solidFill>
              <a:srgbClr val="07C39F"/>
            </a:solidFill>
            <a:prstDash val="solid"/>
            <a:miter lim="800000"/>
            <a:headEnd type="oval" w="med" len="med"/>
            <a:tailEnd type="oval" w="lg" len="lg"/>
          </a:ln>
        </p:spPr>
      </p:cxnSp>
      <p:cxnSp>
        <p:nvCxnSpPr>
          <p:cNvPr id="1002" name="Google Shape;1002;p25"/>
          <p:cNvCxnSpPr>
            <a:stCxn id="994" idx="7"/>
            <a:endCxn id="996" idx="2"/>
          </p:cNvCxnSpPr>
          <p:nvPr/>
        </p:nvCxnSpPr>
        <p:spPr>
          <a:xfrm rot="-5400000">
            <a:off x="7441280" y="2486095"/>
            <a:ext cx="921000" cy="666000"/>
          </a:xfrm>
          <a:prstGeom prst="bentConnector2">
            <a:avLst/>
          </a:prstGeom>
          <a:noFill/>
          <a:ln w="19050" cap="flat" cmpd="sng">
            <a:solidFill>
              <a:srgbClr val="07C39F"/>
            </a:solidFill>
            <a:prstDash val="solid"/>
            <a:miter lim="800000"/>
            <a:headEnd type="oval" w="med" len="med"/>
            <a:tailEnd type="oval" w="lg" len="lg"/>
          </a:ln>
        </p:spPr>
      </p:cxnSp>
      <p:sp>
        <p:nvSpPr>
          <p:cNvPr id="1003" name="Google Shape;1003;p25"/>
          <p:cNvSpPr txBox="1"/>
          <p:nvPr/>
        </p:nvSpPr>
        <p:spPr>
          <a:xfrm>
            <a:off x="5649650" y="30891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07C39F"/>
                </a:solidFill>
                <a:latin typeface="Open Sans"/>
                <a:ea typeface="Open Sans"/>
                <a:cs typeface="Open Sans"/>
                <a:sym typeface="Open Sans"/>
              </a:rPr>
              <a:t>Open Finance</a:t>
            </a:r>
            <a:endParaRPr>
              <a:solidFill>
                <a:srgbClr val="07C39F"/>
              </a:solidFill>
            </a:endParaRPr>
          </a:p>
        </p:txBody>
      </p:sp>
      <p:sp>
        <p:nvSpPr>
          <p:cNvPr id="1004" name="Google Shape;1004;p25"/>
          <p:cNvSpPr txBox="1"/>
          <p:nvPr/>
        </p:nvSpPr>
        <p:spPr>
          <a:xfrm>
            <a:off x="2470500" y="356050"/>
            <a:ext cx="8134200" cy="769500"/>
          </a:xfrm>
          <a:prstGeom prst="rect">
            <a:avLst/>
          </a:prstGeom>
          <a:noFill/>
          <a:ln>
            <a:noFill/>
          </a:ln>
        </p:spPr>
        <p:txBody>
          <a:bodyPr spcFirstLastPara="1" wrap="square" lIns="0" tIns="192000" rIns="0" bIns="0" anchor="t" anchorCtr="0">
            <a:noAutofit/>
          </a:bodyPr>
          <a:lstStyle/>
          <a:p>
            <a:pPr marL="0" lvl="0" indent="0" algn="ctr" rtl="0">
              <a:spcBef>
                <a:spcPts val="0"/>
              </a:spcBef>
              <a:spcAft>
                <a:spcPts val="0"/>
              </a:spcAft>
              <a:buNone/>
            </a:pPr>
            <a:r>
              <a:rPr lang="en-US" sz="2100">
                <a:solidFill>
                  <a:srgbClr val="003A42"/>
                </a:solidFill>
                <a:latin typeface="Lato Black"/>
                <a:ea typeface="Lato Black"/>
                <a:cs typeface="Lato Black"/>
                <a:sym typeface="Lato Black"/>
              </a:rPr>
              <a:t>We believe that when you </a:t>
            </a:r>
            <a:r>
              <a:rPr lang="en-US" sz="2100">
                <a:solidFill>
                  <a:srgbClr val="00B8CB"/>
                </a:solidFill>
                <a:latin typeface="Lato Black"/>
                <a:ea typeface="Lato Black"/>
                <a:cs typeface="Lato Black"/>
                <a:sym typeface="Lato Black"/>
              </a:rPr>
              <a:t>Open Data, you Open Possibilities</a:t>
            </a:r>
            <a:endParaRPr sz="2100">
              <a:solidFill>
                <a:srgbClr val="003A42"/>
              </a:solidFill>
              <a:latin typeface="Lato Black"/>
              <a:ea typeface="Lato Black"/>
              <a:cs typeface="Lato Black"/>
              <a:sym typeface="Lato Black"/>
            </a:endParaRPr>
          </a:p>
        </p:txBody>
      </p:sp>
      <p:pic>
        <p:nvPicPr>
          <p:cNvPr id="1005" name="Google Shape;1005;p25"/>
          <p:cNvPicPr preferRelativeResize="0"/>
          <p:nvPr/>
        </p:nvPicPr>
        <p:blipFill rotWithShape="1">
          <a:blip r:embed="rId2">
            <a:alphaModFix/>
          </a:blip>
          <a:srcRect/>
          <a:stretch/>
        </p:blipFill>
        <p:spPr>
          <a:xfrm>
            <a:off x="3953225" y="1922600"/>
            <a:ext cx="444400" cy="444400"/>
          </a:xfrm>
          <a:prstGeom prst="rect">
            <a:avLst/>
          </a:prstGeom>
          <a:noFill/>
          <a:ln>
            <a:noFill/>
          </a:ln>
        </p:spPr>
      </p:pic>
      <p:pic>
        <p:nvPicPr>
          <p:cNvPr id="1006" name="Google Shape;1006;p25"/>
          <p:cNvPicPr preferRelativeResize="0"/>
          <p:nvPr/>
        </p:nvPicPr>
        <p:blipFill rotWithShape="1">
          <a:blip r:embed="rId3">
            <a:alphaModFix/>
          </a:blip>
          <a:srcRect/>
          <a:stretch/>
        </p:blipFill>
        <p:spPr>
          <a:xfrm>
            <a:off x="8677575" y="1922600"/>
            <a:ext cx="444400" cy="444400"/>
          </a:xfrm>
          <a:prstGeom prst="rect">
            <a:avLst/>
          </a:prstGeom>
          <a:noFill/>
          <a:ln>
            <a:noFill/>
          </a:ln>
        </p:spPr>
      </p:pic>
      <p:pic>
        <p:nvPicPr>
          <p:cNvPr id="1007" name="Google Shape;1007;p25"/>
          <p:cNvPicPr preferRelativeResize="0"/>
          <p:nvPr/>
        </p:nvPicPr>
        <p:blipFill rotWithShape="1">
          <a:blip r:embed="rId4">
            <a:alphaModFix/>
          </a:blip>
          <a:srcRect/>
          <a:stretch/>
        </p:blipFill>
        <p:spPr>
          <a:xfrm>
            <a:off x="3119931" y="3579688"/>
            <a:ext cx="444400" cy="444400"/>
          </a:xfrm>
          <a:prstGeom prst="rect">
            <a:avLst/>
          </a:prstGeom>
          <a:noFill/>
          <a:ln>
            <a:noFill/>
          </a:ln>
        </p:spPr>
      </p:pic>
      <p:pic>
        <p:nvPicPr>
          <p:cNvPr id="1008" name="Google Shape;1008;p25"/>
          <p:cNvPicPr preferRelativeResize="0"/>
          <p:nvPr/>
        </p:nvPicPr>
        <p:blipFill rotWithShape="1">
          <a:blip r:embed="rId5">
            <a:alphaModFix/>
          </a:blip>
          <a:srcRect/>
          <a:stretch/>
        </p:blipFill>
        <p:spPr>
          <a:xfrm>
            <a:off x="9501312" y="3579688"/>
            <a:ext cx="444400" cy="444400"/>
          </a:xfrm>
          <a:prstGeom prst="rect">
            <a:avLst/>
          </a:prstGeom>
          <a:noFill/>
          <a:ln>
            <a:noFill/>
          </a:ln>
        </p:spPr>
      </p:pic>
      <p:pic>
        <p:nvPicPr>
          <p:cNvPr id="1009" name="Google Shape;1009;p25"/>
          <p:cNvPicPr preferRelativeResize="0"/>
          <p:nvPr/>
        </p:nvPicPr>
        <p:blipFill rotWithShape="1">
          <a:blip r:embed="rId6">
            <a:alphaModFix/>
          </a:blip>
          <a:srcRect/>
          <a:stretch/>
        </p:blipFill>
        <p:spPr>
          <a:xfrm>
            <a:off x="3953231" y="5200333"/>
            <a:ext cx="444400" cy="444400"/>
          </a:xfrm>
          <a:prstGeom prst="rect">
            <a:avLst/>
          </a:prstGeom>
          <a:noFill/>
          <a:ln>
            <a:noFill/>
          </a:ln>
        </p:spPr>
      </p:pic>
      <p:pic>
        <p:nvPicPr>
          <p:cNvPr id="1010" name="Google Shape;1010;p25"/>
          <p:cNvPicPr preferRelativeResize="0"/>
          <p:nvPr/>
        </p:nvPicPr>
        <p:blipFill rotWithShape="1">
          <a:blip r:embed="rId7">
            <a:alphaModFix/>
          </a:blip>
          <a:srcRect/>
          <a:stretch/>
        </p:blipFill>
        <p:spPr>
          <a:xfrm>
            <a:off x="8658643" y="5200333"/>
            <a:ext cx="444400" cy="444400"/>
          </a:xfrm>
          <a:prstGeom prst="rect">
            <a:avLst/>
          </a:prstGeom>
          <a:noFill/>
          <a:ln>
            <a:noFill/>
          </a:ln>
        </p:spPr>
      </p:pic>
      <p:pic>
        <p:nvPicPr>
          <p:cNvPr id="1011" name="Google Shape;1011;p25"/>
          <p:cNvPicPr preferRelativeResize="0"/>
          <p:nvPr/>
        </p:nvPicPr>
        <p:blipFill rotWithShape="1">
          <a:blip r:embed="rId8">
            <a:alphaModFix/>
          </a:blip>
          <a:srcRect/>
          <a:stretch/>
        </p:blipFill>
        <p:spPr>
          <a:xfrm>
            <a:off x="6221850" y="4309095"/>
            <a:ext cx="293100" cy="293100"/>
          </a:xfrm>
          <a:prstGeom prst="rect">
            <a:avLst/>
          </a:prstGeom>
          <a:noFill/>
          <a:ln>
            <a:noFill/>
          </a:ln>
        </p:spPr>
      </p:pic>
      <p:pic>
        <p:nvPicPr>
          <p:cNvPr id="1012" name="Google Shape;1012;p25"/>
          <p:cNvPicPr preferRelativeResize="0"/>
          <p:nvPr/>
        </p:nvPicPr>
        <p:blipFill rotWithShape="1">
          <a:blip r:embed="rId9">
            <a:alphaModFix/>
          </a:blip>
          <a:srcRect/>
          <a:stretch/>
        </p:blipFill>
        <p:spPr>
          <a:xfrm>
            <a:off x="6560260" y="4309095"/>
            <a:ext cx="293100" cy="293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AC44-38F5-9552-6508-9A2C3E4A52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32EA24-3ABF-2A83-B09F-9DA254695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15F017-90CF-D818-7B32-54D2B6807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8A10F3-D2AA-547D-E5AF-3AD0B23FAE18}"/>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6" name="Footer Placeholder 5">
            <a:extLst>
              <a:ext uri="{FF2B5EF4-FFF2-40B4-BE49-F238E27FC236}">
                <a16:creationId xmlns:a16="http://schemas.microsoft.com/office/drawing/2014/main" id="{65B606B8-6D41-93F2-479B-CDADCC9BB5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C786FC-D093-27E6-20FF-3B3698E1461B}"/>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861199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pen Data Infographic 03">
  <p:cSld name="CUSTOM_22">
    <p:spTree>
      <p:nvGrpSpPr>
        <p:cNvPr id="1" name="Shape 1013"/>
        <p:cNvGrpSpPr/>
        <p:nvPr/>
      </p:nvGrpSpPr>
      <p:grpSpPr>
        <a:xfrm>
          <a:off x="0" y="0"/>
          <a:ext cx="0" cy="0"/>
          <a:chOff x="0" y="0"/>
          <a:chExt cx="0" cy="0"/>
        </a:xfrm>
      </p:grpSpPr>
      <p:sp>
        <p:nvSpPr>
          <p:cNvPr id="1014" name="Google Shape;1014;p26"/>
          <p:cNvSpPr/>
          <p:nvPr/>
        </p:nvSpPr>
        <p:spPr>
          <a:xfrm>
            <a:off x="9058747" y="3159787"/>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Retail</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1015" name="Google Shape;1015;p26"/>
          <p:cNvSpPr/>
          <p:nvPr/>
        </p:nvSpPr>
        <p:spPr>
          <a:xfrm>
            <a:off x="8234827" y="4798172"/>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l" rtl="0">
              <a:spcBef>
                <a:spcPts val="0"/>
              </a:spcBef>
              <a:spcAft>
                <a:spcPts val="0"/>
              </a:spcAft>
              <a:buNone/>
            </a:pP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And Many More</a:t>
            </a:r>
            <a:endParaRPr sz="1200" b="1">
              <a:solidFill>
                <a:srgbClr val="FFFFFF"/>
              </a:solidFill>
              <a:latin typeface="Open Sans"/>
              <a:ea typeface="Open Sans"/>
              <a:cs typeface="Open Sans"/>
              <a:sym typeface="Open Sans"/>
            </a:endParaRPr>
          </a:p>
        </p:txBody>
      </p:sp>
      <p:sp>
        <p:nvSpPr>
          <p:cNvPr id="1016" name="Google Shape;1016;p26"/>
          <p:cNvSpPr/>
          <p:nvPr/>
        </p:nvSpPr>
        <p:spPr>
          <a:xfrm flipH="1">
            <a:off x="3505725" y="1529855"/>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Utility</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1017" name="Google Shape;1017;p26"/>
          <p:cNvSpPr/>
          <p:nvPr/>
        </p:nvSpPr>
        <p:spPr>
          <a:xfrm flipH="1">
            <a:off x="2686555" y="3168239"/>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Telco</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1018" name="Google Shape;1018;p26"/>
          <p:cNvSpPr/>
          <p:nvPr/>
        </p:nvSpPr>
        <p:spPr>
          <a:xfrm flipH="1">
            <a:off x="3510475" y="4806624"/>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Location</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sp>
        <p:nvSpPr>
          <p:cNvPr id="1019" name="Google Shape;1019;p26"/>
          <p:cNvSpPr/>
          <p:nvPr/>
        </p:nvSpPr>
        <p:spPr>
          <a:xfrm>
            <a:off x="4597737" y="1875782"/>
            <a:ext cx="3897900" cy="3897900"/>
          </a:xfrm>
          <a:prstGeom prst="ellipse">
            <a:avLst/>
          </a:prstGeom>
          <a:solidFill>
            <a:srgbClr val="FFFFFF"/>
          </a:solidFill>
          <a:ln w="19050" cap="rnd" cmpd="sng">
            <a:solidFill>
              <a:srgbClr val="00B8CB"/>
            </a:solidFill>
            <a:prstDash val="solid"/>
            <a:round/>
            <a:headEnd type="none" w="sm" len="sm"/>
            <a:tailEnd type="none" w="sm" len="sm"/>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020" name="Google Shape;1020;p26"/>
          <p:cNvSpPr/>
          <p:nvPr/>
        </p:nvSpPr>
        <p:spPr>
          <a:xfrm>
            <a:off x="8234827" y="1521403"/>
            <a:ext cx="1329900" cy="13299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1200" b="1">
                <a:solidFill>
                  <a:srgbClr val="FFFFFF"/>
                </a:solidFill>
                <a:latin typeface="Open Sans"/>
                <a:ea typeface="Open Sans"/>
                <a:cs typeface="Open Sans"/>
                <a:sym typeface="Open Sans"/>
              </a:rPr>
              <a:t>Healthcare</a:t>
            </a:r>
            <a:endParaRPr sz="12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cxnSp>
        <p:nvCxnSpPr>
          <p:cNvPr id="1021" name="Google Shape;1021;p26"/>
          <p:cNvCxnSpPr>
            <a:stCxn id="1019" idx="5"/>
            <a:endCxn id="1015" idx="2"/>
          </p:cNvCxnSpPr>
          <p:nvPr/>
        </p:nvCxnSpPr>
        <p:spPr>
          <a:xfrm rot="-5400000" flipH="1">
            <a:off x="7949553" y="5178098"/>
            <a:ext cx="260400" cy="309900"/>
          </a:xfrm>
          <a:prstGeom prst="bentConnector2">
            <a:avLst/>
          </a:prstGeom>
          <a:noFill/>
          <a:ln w="19050" cap="flat" cmpd="sng">
            <a:solidFill>
              <a:srgbClr val="00B8CB"/>
            </a:solidFill>
            <a:prstDash val="solid"/>
            <a:miter lim="800000"/>
            <a:headEnd type="oval" w="med" len="med"/>
            <a:tailEnd type="oval" w="lg" len="lg"/>
          </a:ln>
        </p:spPr>
      </p:cxnSp>
      <p:cxnSp>
        <p:nvCxnSpPr>
          <p:cNvPr id="1022" name="Google Shape;1022;p26"/>
          <p:cNvCxnSpPr>
            <a:stCxn id="1019" idx="6"/>
            <a:endCxn id="1014" idx="2"/>
          </p:cNvCxnSpPr>
          <p:nvPr/>
        </p:nvCxnSpPr>
        <p:spPr>
          <a:xfrm>
            <a:off x="8495637" y="3824732"/>
            <a:ext cx="563100" cy="0"/>
          </a:xfrm>
          <a:prstGeom prst="straightConnector1">
            <a:avLst/>
          </a:prstGeom>
          <a:noFill/>
          <a:ln w="19050" cap="flat" cmpd="sng">
            <a:solidFill>
              <a:srgbClr val="00B8CB"/>
            </a:solidFill>
            <a:prstDash val="solid"/>
            <a:miter lim="800000"/>
            <a:headEnd type="oval" w="med" len="med"/>
            <a:tailEnd type="oval" w="lg" len="lg"/>
          </a:ln>
        </p:spPr>
      </p:cxnSp>
      <p:cxnSp>
        <p:nvCxnSpPr>
          <p:cNvPr id="1023" name="Google Shape;1023;p26"/>
          <p:cNvCxnSpPr>
            <a:stCxn id="1019" idx="1"/>
            <a:endCxn id="1016" idx="2"/>
          </p:cNvCxnSpPr>
          <p:nvPr/>
        </p:nvCxnSpPr>
        <p:spPr>
          <a:xfrm rot="5400000" flipH="1">
            <a:off x="4876222" y="2154266"/>
            <a:ext cx="251700" cy="333000"/>
          </a:xfrm>
          <a:prstGeom prst="bentConnector2">
            <a:avLst/>
          </a:prstGeom>
          <a:noFill/>
          <a:ln w="19050" cap="flat" cmpd="sng">
            <a:solidFill>
              <a:srgbClr val="00B8CB"/>
            </a:solidFill>
            <a:prstDash val="solid"/>
            <a:miter lim="800000"/>
            <a:headEnd type="oval" w="med" len="med"/>
            <a:tailEnd type="oval" w="lg" len="lg"/>
          </a:ln>
        </p:spPr>
      </p:cxnSp>
      <p:cxnSp>
        <p:nvCxnSpPr>
          <p:cNvPr id="1024" name="Google Shape;1024;p26"/>
          <p:cNvCxnSpPr>
            <a:stCxn id="1019" idx="3"/>
            <a:endCxn id="1018" idx="2"/>
          </p:cNvCxnSpPr>
          <p:nvPr/>
        </p:nvCxnSpPr>
        <p:spPr>
          <a:xfrm rot="5400000">
            <a:off x="4870072" y="5173148"/>
            <a:ext cx="268800" cy="328200"/>
          </a:xfrm>
          <a:prstGeom prst="bentConnector2">
            <a:avLst/>
          </a:prstGeom>
          <a:noFill/>
          <a:ln w="19050" cap="flat" cmpd="sng">
            <a:solidFill>
              <a:srgbClr val="00B8CB"/>
            </a:solidFill>
            <a:prstDash val="solid"/>
            <a:miter lim="800000"/>
            <a:headEnd type="oval" w="med" len="med"/>
            <a:tailEnd type="oval" w="lg" len="lg"/>
          </a:ln>
        </p:spPr>
      </p:cxnSp>
      <p:cxnSp>
        <p:nvCxnSpPr>
          <p:cNvPr id="1025" name="Google Shape;1025;p26"/>
          <p:cNvCxnSpPr>
            <a:stCxn id="1019" idx="2"/>
            <a:endCxn id="1017" idx="2"/>
          </p:cNvCxnSpPr>
          <p:nvPr/>
        </p:nvCxnSpPr>
        <p:spPr>
          <a:xfrm flipH="1">
            <a:off x="4016337" y="3824732"/>
            <a:ext cx="581400" cy="8400"/>
          </a:xfrm>
          <a:prstGeom prst="straightConnector1">
            <a:avLst/>
          </a:prstGeom>
          <a:noFill/>
          <a:ln w="19050" cap="flat" cmpd="sng">
            <a:solidFill>
              <a:srgbClr val="00B8CB"/>
            </a:solidFill>
            <a:prstDash val="solid"/>
            <a:miter lim="800000"/>
            <a:headEnd type="oval" w="med" len="med"/>
            <a:tailEnd type="oval" w="lg" len="lg"/>
          </a:ln>
        </p:spPr>
      </p:cxnSp>
      <p:cxnSp>
        <p:nvCxnSpPr>
          <p:cNvPr id="1026" name="Google Shape;1026;p26"/>
          <p:cNvCxnSpPr>
            <a:stCxn id="1019" idx="7"/>
            <a:endCxn id="1020" idx="2"/>
          </p:cNvCxnSpPr>
          <p:nvPr/>
        </p:nvCxnSpPr>
        <p:spPr>
          <a:xfrm rot="-5400000">
            <a:off x="7949553" y="2161466"/>
            <a:ext cx="260400" cy="309900"/>
          </a:xfrm>
          <a:prstGeom prst="bentConnector2">
            <a:avLst/>
          </a:prstGeom>
          <a:noFill/>
          <a:ln w="19050" cap="flat" cmpd="sng">
            <a:solidFill>
              <a:srgbClr val="00B8CB"/>
            </a:solidFill>
            <a:prstDash val="solid"/>
            <a:miter lim="800000"/>
            <a:headEnd type="oval" w="med" len="med"/>
            <a:tailEnd type="oval" w="lg" len="lg"/>
          </a:ln>
        </p:spPr>
      </p:cxnSp>
      <p:sp>
        <p:nvSpPr>
          <p:cNvPr id="1027" name="Google Shape;1027;p26"/>
          <p:cNvSpPr txBox="1"/>
          <p:nvPr/>
        </p:nvSpPr>
        <p:spPr>
          <a:xfrm>
            <a:off x="2470500" y="356050"/>
            <a:ext cx="8134200" cy="769500"/>
          </a:xfrm>
          <a:prstGeom prst="rect">
            <a:avLst/>
          </a:prstGeom>
          <a:noFill/>
          <a:ln>
            <a:noFill/>
          </a:ln>
        </p:spPr>
        <p:txBody>
          <a:bodyPr spcFirstLastPara="1" wrap="square" lIns="0" tIns="192000" rIns="0" bIns="0" anchor="t" anchorCtr="0">
            <a:noAutofit/>
          </a:bodyPr>
          <a:lstStyle/>
          <a:p>
            <a:pPr marL="0" lvl="0" indent="0" algn="ctr" rtl="0">
              <a:spcBef>
                <a:spcPts val="0"/>
              </a:spcBef>
              <a:spcAft>
                <a:spcPts val="0"/>
              </a:spcAft>
              <a:buNone/>
            </a:pPr>
            <a:r>
              <a:rPr lang="en-US" sz="2100">
                <a:solidFill>
                  <a:srgbClr val="003A42"/>
                </a:solidFill>
                <a:latin typeface="Lato Black"/>
                <a:ea typeface="Lato Black"/>
                <a:cs typeface="Lato Black"/>
                <a:sym typeface="Lato Black"/>
              </a:rPr>
              <a:t>We believe that when you </a:t>
            </a:r>
            <a:r>
              <a:rPr lang="en-US" sz="2100">
                <a:solidFill>
                  <a:srgbClr val="00B8CB"/>
                </a:solidFill>
                <a:latin typeface="Lato Black"/>
                <a:ea typeface="Lato Black"/>
                <a:cs typeface="Lato Black"/>
                <a:sym typeface="Lato Black"/>
              </a:rPr>
              <a:t>Open Data, you Open Possibilities</a:t>
            </a:r>
            <a:endParaRPr sz="2100">
              <a:solidFill>
                <a:srgbClr val="003A42"/>
              </a:solidFill>
              <a:latin typeface="Lato Black"/>
              <a:ea typeface="Lato Black"/>
              <a:cs typeface="Lato Black"/>
              <a:sym typeface="Lato Black"/>
            </a:endParaRPr>
          </a:p>
          <a:p>
            <a:pPr marL="0" lvl="0" indent="0" algn="ctr" rtl="0">
              <a:spcBef>
                <a:spcPts val="0"/>
              </a:spcBef>
              <a:spcAft>
                <a:spcPts val="0"/>
              </a:spcAft>
              <a:buNone/>
            </a:pPr>
            <a:endParaRPr sz="2100">
              <a:solidFill>
                <a:srgbClr val="003A42"/>
              </a:solidFill>
              <a:latin typeface="Lato Black"/>
              <a:ea typeface="Lato Black"/>
              <a:cs typeface="Lato Black"/>
              <a:sym typeface="Lato Black"/>
            </a:endParaRPr>
          </a:p>
        </p:txBody>
      </p:sp>
      <p:sp>
        <p:nvSpPr>
          <p:cNvPr id="1028" name="Google Shape;1028;p26"/>
          <p:cNvSpPr/>
          <p:nvPr/>
        </p:nvSpPr>
        <p:spPr>
          <a:xfrm>
            <a:off x="5079050" y="2852425"/>
            <a:ext cx="2916900" cy="2916900"/>
          </a:xfrm>
          <a:prstGeom prst="ellipse">
            <a:avLst/>
          </a:prstGeom>
          <a:solidFill>
            <a:srgbClr val="07C39F"/>
          </a:solidFill>
          <a:ln>
            <a:noFill/>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029" name="Google Shape;1029;p26"/>
          <p:cNvSpPr/>
          <p:nvPr/>
        </p:nvSpPr>
        <p:spPr>
          <a:xfrm>
            <a:off x="5597420" y="3894908"/>
            <a:ext cx="1880400" cy="1880400"/>
          </a:xfrm>
          <a:prstGeom prst="ellipse">
            <a:avLst/>
          </a:prstGeom>
          <a:solidFill>
            <a:srgbClr val="9661EE"/>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a:solidFill>
                  <a:srgbClr val="FEFFFF"/>
                </a:solidFill>
                <a:latin typeface="Open Sans"/>
                <a:ea typeface="Open Sans"/>
                <a:cs typeface="Open Sans"/>
                <a:sym typeface="Open Sans"/>
              </a:rPr>
              <a:t>Open Banking</a:t>
            </a:r>
            <a:endParaRPr>
              <a:solidFill>
                <a:srgbClr val="FEFFFF"/>
              </a:solidFill>
            </a:endParaRPr>
          </a:p>
        </p:txBody>
      </p:sp>
      <p:sp>
        <p:nvSpPr>
          <p:cNvPr id="1030" name="Google Shape;1030;p26"/>
          <p:cNvSpPr txBox="1"/>
          <p:nvPr/>
        </p:nvSpPr>
        <p:spPr>
          <a:xfrm>
            <a:off x="5649650" y="30891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FFFFFF"/>
                </a:solidFill>
                <a:latin typeface="Open Sans"/>
                <a:ea typeface="Open Sans"/>
                <a:cs typeface="Open Sans"/>
                <a:sym typeface="Open Sans"/>
              </a:rPr>
              <a:t>Open Finance</a:t>
            </a:r>
            <a:endParaRPr>
              <a:solidFill>
                <a:srgbClr val="FFFFFF"/>
              </a:solidFill>
            </a:endParaRPr>
          </a:p>
        </p:txBody>
      </p:sp>
      <p:sp>
        <p:nvSpPr>
          <p:cNvPr id="1031" name="Google Shape;1031;p26"/>
          <p:cNvSpPr txBox="1"/>
          <p:nvPr/>
        </p:nvSpPr>
        <p:spPr>
          <a:xfrm>
            <a:off x="5649750" y="20800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00B8CB"/>
                </a:solidFill>
                <a:latin typeface="Open Sans"/>
                <a:ea typeface="Open Sans"/>
                <a:cs typeface="Open Sans"/>
                <a:sym typeface="Open Sans"/>
              </a:rPr>
              <a:t>Open Data</a:t>
            </a:r>
            <a:endParaRPr>
              <a:solidFill>
                <a:srgbClr val="00B8CB"/>
              </a:solidFill>
            </a:endParaRPr>
          </a:p>
        </p:txBody>
      </p:sp>
      <p:pic>
        <p:nvPicPr>
          <p:cNvPr id="1032" name="Google Shape;1032;p26"/>
          <p:cNvPicPr preferRelativeResize="0"/>
          <p:nvPr/>
        </p:nvPicPr>
        <p:blipFill>
          <a:blip r:embed="rId2">
            <a:alphaModFix/>
          </a:blip>
          <a:stretch>
            <a:fillRect/>
          </a:stretch>
        </p:blipFill>
        <p:spPr>
          <a:xfrm>
            <a:off x="3953225" y="1750525"/>
            <a:ext cx="444400" cy="444400"/>
          </a:xfrm>
          <a:prstGeom prst="rect">
            <a:avLst/>
          </a:prstGeom>
          <a:noFill/>
          <a:ln>
            <a:noFill/>
          </a:ln>
        </p:spPr>
      </p:pic>
      <p:pic>
        <p:nvPicPr>
          <p:cNvPr id="1033" name="Google Shape;1033;p26"/>
          <p:cNvPicPr preferRelativeResize="0"/>
          <p:nvPr/>
        </p:nvPicPr>
        <p:blipFill rotWithShape="1">
          <a:blip r:embed="rId3">
            <a:alphaModFix/>
          </a:blip>
          <a:srcRect/>
          <a:stretch/>
        </p:blipFill>
        <p:spPr>
          <a:xfrm>
            <a:off x="8657000" y="1750525"/>
            <a:ext cx="444400" cy="444400"/>
          </a:xfrm>
          <a:prstGeom prst="rect">
            <a:avLst/>
          </a:prstGeom>
          <a:noFill/>
          <a:ln>
            <a:noFill/>
          </a:ln>
        </p:spPr>
      </p:pic>
      <p:pic>
        <p:nvPicPr>
          <p:cNvPr id="1034" name="Google Shape;1034;p26"/>
          <p:cNvPicPr preferRelativeResize="0"/>
          <p:nvPr/>
        </p:nvPicPr>
        <p:blipFill rotWithShape="1">
          <a:blip r:embed="rId4">
            <a:alphaModFix/>
          </a:blip>
          <a:srcRect/>
          <a:stretch/>
        </p:blipFill>
        <p:spPr>
          <a:xfrm>
            <a:off x="3102900" y="3414475"/>
            <a:ext cx="444400" cy="444400"/>
          </a:xfrm>
          <a:prstGeom prst="rect">
            <a:avLst/>
          </a:prstGeom>
          <a:noFill/>
          <a:ln>
            <a:noFill/>
          </a:ln>
        </p:spPr>
      </p:pic>
      <p:pic>
        <p:nvPicPr>
          <p:cNvPr id="1035" name="Google Shape;1035;p26"/>
          <p:cNvPicPr preferRelativeResize="0"/>
          <p:nvPr/>
        </p:nvPicPr>
        <p:blipFill rotWithShape="1">
          <a:blip r:embed="rId5">
            <a:alphaModFix/>
          </a:blip>
          <a:srcRect/>
          <a:stretch/>
        </p:blipFill>
        <p:spPr>
          <a:xfrm>
            <a:off x="9499200" y="3401913"/>
            <a:ext cx="444400" cy="444400"/>
          </a:xfrm>
          <a:prstGeom prst="rect">
            <a:avLst/>
          </a:prstGeom>
          <a:noFill/>
          <a:ln>
            <a:noFill/>
          </a:ln>
        </p:spPr>
      </p:pic>
      <p:pic>
        <p:nvPicPr>
          <p:cNvPr id="1036" name="Google Shape;1036;p26"/>
          <p:cNvPicPr preferRelativeResize="0"/>
          <p:nvPr/>
        </p:nvPicPr>
        <p:blipFill rotWithShape="1">
          <a:blip r:embed="rId6">
            <a:alphaModFix/>
          </a:blip>
          <a:srcRect/>
          <a:stretch/>
        </p:blipFill>
        <p:spPr>
          <a:xfrm>
            <a:off x="3948925" y="5072125"/>
            <a:ext cx="444400" cy="444400"/>
          </a:xfrm>
          <a:prstGeom prst="rect">
            <a:avLst/>
          </a:prstGeom>
          <a:noFill/>
          <a:ln>
            <a:noFill/>
          </a:ln>
        </p:spPr>
      </p:pic>
      <p:pic>
        <p:nvPicPr>
          <p:cNvPr id="1037" name="Google Shape;1037;p26"/>
          <p:cNvPicPr preferRelativeResize="0"/>
          <p:nvPr/>
        </p:nvPicPr>
        <p:blipFill rotWithShape="1">
          <a:blip r:embed="rId7">
            <a:alphaModFix/>
          </a:blip>
          <a:srcRect/>
          <a:stretch/>
        </p:blipFill>
        <p:spPr>
          <a:xfrm>
            <a:off x="6221850" y="4309095"/>
            <a:ext cx="293100" cy="293100"/>
          </a:xfrm>
          <a:prstGeom prst="rect">
            <a:avLst/>
          </a:prstGeom>
          <a:noFill/>
          <a:ln>
            <a:noFill/>
          </a:ln>
        </p:spPr>
      </p:pic>
      <p:pic>
        <p:nvPicPr>
          <p:cNvPr id="1038" name="Google Shape;1038;p26"/>
          <p:cNvPicPr preferRelativeResize="0"/>
          <p:nvPr/>
        </p:nvPicPr>
        <p:blipFill rotWithShape="1">
          <a:blip r:embed="rId8">
            <a:alphaModFix/>
          </a:blip>
          <a:srcRect/>
          <a:stretch/>
        </p:blipFill>
        <p:spPr>
          <a:xfrm>
            <a:off x="6560260" y="4309095"/>
            <a:ext cx="293100" cy="293100"/>
          </a:xfrm>
          <a:prstGeom prst="rect">
            <a:avLst/>
          </a:prstGeom>
          <a:noFill/>
          <a:ln>
            <a:noFill/>
          </a:ln>
        </p:spPr>
      </p:pic>
      <p:pic>
        <p:nvPicPr>
          <p:cNvPr id="1039" name="Google Shape;1039;p26"/>
          <p:cNvPicPr preferRelativeResize="0"/>
          <p:nvPr/>
        </p:nvPicPr>
        <p:blipFill rotWithShape="1">
          <a:blip r:embed="rId9">
            <a:alphaModFix/>
          </a:blip>
          <a:srcRect/>
          <a:stretch/>
        </p:blipFill>
        <p:spPr>
          <a:xfrm>
            <a:off x="5477113" y="3524473"/>
            <a:ext cx="313369" cy="313357"/>
          </a:xfrm>
          <a:prstGeom prst="rect">
            <a:avLst/>
          </a:prstGeom>
          <a:noFill/>
          <a:ln>
            <a:noFill/>
          </a:ln>
        </p:spPr>
      </p:pic>
      <p:pic>
        <p:nvPicPr>
          <p:cNvPr id="1040" name="Google Shape;1040;p26"/>
          <p:cNvPicPr preferRelativeResize="0"/>
          <p:nvPr/>
        </p:nvPicPr>
        <p:blipFill rotWithShape="1">
          <a:blip r:embed="rId10">
            <a:alphaModFix/>
          </a:blip>
          <a:srcRect/>
          <a:stretch/>
        </p:blipFill>
        <p:spPr>
          <a:xfrm>
            <a:off x="5842919" y="3524473"/>
            <a:ext cx="313369" cy="313357"/>
          </a:xfrm>
          <a:prstGeom prst="rect">
            <a:avLst/>
          </a:prstGeom>
          <a:noFill/>
          <a:ln>
            <a:noFill/>
          </a:ln>
        </p:spPr>
      </p:pic>
      <p:pic>
        <p:nvPicPr>
          <p:cNvPr id="1041" name="Google Shape;1041;p26"/>
          <p:cNvPicPr preferRelativeResize="0"/>
          <p:nvPr/>
        </p:nvPicPr>
        <p:blipFill rotWithShape="1">
          <a:blip r:embed="rId11">
            <a:alphaModFix/>
          </a:blip>
          <a:srcRect/>
          <a:stretch/>
        </p:blipFill>
        <p:spPr>
          <a:xfrm>
            <a:off x="6207918" y="3524464"/>
            <a:ext cx="313369" cy="313357"/>
          </a:xfrm>
          <a:prstGeom prst="rect">
            <a:avLst/>
          </a:prstGeom>
          <a:noFill/>
          <a:ln>
            <a:noFill/>
          </a:ln>
        </p:spPr>
      </p:pic>
      <p:pic>
        <p:nvPicPr>
          <p:cNvPr id="1042" name="Google Shape;1042;p26"/>
          <p:cNvPicPr preferRelativeResize="0"/>
          <p:nvPr/>
        </p:nvPicPr>
        <p:blipFill rotWithShape="1">
          <a:blip r:embed="rId12">
            <a:alphaModFix/>
          </a:blip>
          <a:srcRect/>
          <a:stretch/>
        </p:blipFill>
        <p:spPr>
          <a:xfrm>
            <a:off x="6937895" y="3499599"/>
            <a:ext cx="313369" cy="313357"/>
          </a:xfrm>
          <a:prstGeom prst="rect">
            <a:avLst/>
          </a:prstGeom>
          <a:noFill/>
          <a:ln>
            <a:noFill/>
          </a:ln>
        </p:spPr>
      </p:pic>
      <p:pic>
        <p:nvPicPr>
          <p:cNvPr id="1043" name="Google Shape;1043;p26"/>
          <p:cNvPicPr preferRelativeResize="0"/>
          <p:nvPr/>
        </p:nvPicPr>
        <p:blipFill rotWithShape="1">
          <a:blip r:embed="rId13">
            <a:alphaModFix/>
          </a:blip>
          <a:srcRect/>
          <a:stretch/>
        </p:blipFill>
        <p:spPr>
          <a:xfrm>
            <a:off x="6572905" y="3490245"/>
            <a:ext cx="313369" cy="313357"/>
          </a:xfrm>
          <a:prstGeom prst="rect">
            <a:avLst/>
          </a:prstGeom>
          <a:noFill/>
          <a:ln>
            <a:noFill/>
          </a:ln>
        </p:spPr>
      </p:pic>
      <p:pic>
        <p:nvPicPr>
          <p:cNvPr id="1044" name="Google Shape;1044;p26"/>
          <p:cNvPicPr preferRelativeResize="0"/>
          <p:nvPr/>
        </p:nvPicPr>
        <p:blipFill rotWithShape="1">
          <a:blip r:embed="rId14">
            <a:alphaModFix/>
          </a:blip>
          <a:srcRect/>
          <a:stretch/>
        </p:blipFill>
        <p:spPr>
          <a:xfrm>
            <a:off x="7302868" y="3508982"/>
            <a:ext cx="313369" cy="31335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pen Data Infographic 04">
  <p:cSld name="CUSTOM_23">
    <p:spTree>
      <p:nvGrpSpPr>
        <p:cNvPr id="1" name="Shape 1045"/>
        <p:cNvGrpSpPr/>
        <p:nvPr/>
      </p:nvGrpSpPr>
      <p:grpSpPr>
        <a:xfrm>
          <a:off x="0" y="0"/>
          <a:ext cx="0" cy="0"/>
          <a:chOff x="0" y="0"/>
          <a:chExt cx="0" cy="0"/>
        </a:xfrm>
      </p:grpSpPr>
      <p:sp>
        <p:nvSpPr>
          <p:cNvPr id="1046" name="Google Shape;1046;p27"/>
          <p:cNvSpPr/>
          <p:nvPr/>
        </p:nvSpPr>
        <p:spPr>
          <a:xfrm>
            <a:off x="4597737" y="1875782"/>
            <a:ext cx="3897900" cy="3897900"/>
          </a:xfrm>
          <a:prstGeom prst="ellipse">
            <a:avLst/>
          </a:prstGeom>
          <a:solidFill>
            <a:srgbClr val="00B8CB"/>
          </a:solidFill>
          <a:ln w="19050" cap="rnd" cmpd="sng">
            <a:solidFill>
              <a:srgbClr val="00B8CB"/>
            </a:solidFill>
            <a:prstDash val="solid"/>
            <a:round/>
            <a:headEnd type="none" w="sm" len="sm"/>
            <a:tailEnd type="none" w="sm" len="sm"/>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047" name="Google Shape;1047;p27"/>
          <p:cNvSpPr txBox="1"/>
          <p:nvPr/>
        </p:nvSpPr>
        <p:spPr>
          <a:xfrm>
            <a:off x="2470500" y="356050"/>
            <a:ext cx="8134200" cy="769500"/>
          </a:xfrm>
          <a:prstGeom prst="rect">
            <a:avLst/>
          </a:prstGeom>
          <a:noFill/>
          <a:ln>
            <a:noFill/>
          </a:ln>
        </p:spPr>
        <p:txBody>
          <a:bodyPr spcFirstLastPara="1" wrap="square" lIns="0" tIns="192000" rIns="0" bIns="0" anchor="t" anchorCtr="0">
            <a:noAutofit/>
          </a:bodyPr>
          <a:lstStyle/>
          <a:p>
            <a:pPr marL="0" lvl="0" indent="0" algn="ctr" rtl="0">
              <a:spcBef>
                <a:spcPts val="0"/>
              </a:spcBef>
              <a:spcAft>
                <a:spcPts val="0"/>
              </a:spcAft>
              <a:buNone/>
            </a:pPr>
            <a:r>
              <a:rPr lang="en-US" sz="2100">
                <a:solidFill>
                  <a:srgbClr val="003A42"/>
                </a:solidFill>
                <a:latin typeface="Lato Black"/>
                <a:ea typeface="Lato Black"/>
                <a:cs typeface="Lato Black"/>
                <a:sym typeface="Lato Black"/>
              </a:rPr>
              <a:t>We believe that when you </a:t>
            </a:r>
            <a:r>
              <a:rPr lang="en-US" sz="2100">
                <a:solidFill>
                  <a:srgbClr val="00B8CB"/>
                </a:solidFill>
                <a:latin typeface="Lato Black"/>
                <a:ea typeface="Lato Black"/>
                <a:cs typeface="Lato Black"/>
                <a:sym typeface="Lato Black"/>
              </a:rPr>
              <a:t>Open Data, you Open Possibilities</a:t>
            </a:r>
            <a:endParaRPr sz="2100">
              <a:solidFill>
                <a:srgbClr val="003A42"/>
              </a:solidFill>
              <a:latin typeface="Lato Black"/>
              <a:ea typeface="Lato Black"/>
              <a:cs typeface="Lato Black"/>
              <a:sym typeface="Lato Black"/>
            </a:endParaRPr>
          </a:p>
        </p:txBody>
      </p:sp>
      <p:sp>
        <p:nvSpPr>
          <p:cNvPr id="1048" name="Google Shape;1048;p27"/>
          <p:cNvSpPr/>
          <p:nvPr/>
        </p:nvSpPr>
        <p:spPr>
          <a:xfrm>
            <a:off x="5079050" y="2852425"/>
            <a:ext cx="2916900" cy="2916900"/>
          </a:xfrm>
          <a:prstGeom prst="ellipse">
            <a:avLst/>
          </a:prstGeom>
          <a:solidFill>
            <a:srgbClr val="07C39F"/>
          </a:solidFill>
          <a:ln>
            <a:noFill/>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049" name="Google Shape;1049;p27"/>
          <p:cNvSpPr/>
          <p:nvPr/>
        </p:nvSpPr>
        <p:spPr>
          <a:xfrm>
            <a:off x="5597420" y="3894908"/>
            <a:ext cx="1880400" cy="1880400"/>
          </a:xfrm>
          <a:prstGeom prst="ellipse">
            <a:avLst/>
          </a:prstGeom>
          <a:solidFill>
            <a:srgbClr val="9661EE"/>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a:solidFill>
                  <a:srgbClr val="FEFFFF"/>
                </a:solidFill>
                <a:latin typeface="Open Sans"/>
                <a:ea typeface="Open Sans"/>
                <a:cs typeface="Open Sans"/>
                <a:sym typeface="Open Sans"/>
              </a:rPr>
              <a:t>Open Banking</a:t>
            </a:r>
            <a:endParaRPr>
              <a:solidFill>
                <a:srgbClr val="FEFFFF"/>
              </a:solidFill>
            </a:endParaRPr>
          </a:p>
        </p:txBody>
      </p:sp>
      <p:sp>
        <p:nvSpPr>
          <p:cNvPr id="1050" name="Google Shape;1050;p27"/>
          <p:cNvSpPr txBox="1"/>
          <p:nvPr/>
        </p:nvSpPr>
        <p:spPr>
          <a:xfrm>
            <a:off x="5649650" y="30891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FFFFFF"/>
                </a:solidFill>
                <a:latin typeface="Open Sans"/>
                <a:ea typeface="Open Sans"/>
                <a:cs typeface="Open Sans"/>
                <a:sym typeface="Open Sans"/>
              </a:rPr>
              <a:t>Open Finance</a:t>
            </a:r>
            <a:endParaRPr>
              <a:solidFill>
                <a:srgbClr val="FFFFFF"/>
              </a:solidFill>
            </a:endParaRPr>
          </a:p>
        </p:txBody>
      </p:sp>
      <p:sp>
        <p:nvSpPr>
          <p:cNvPr id="1051" name="Google Shape;1051;p27"/>
          <p:cNvSpPr txBox="1"/>
          <p:nvPr/>
        </p:nvSpPr>
        <p:spPr>
          <a:xfrm>
            <a:off x="5649750" y="20800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FEFFFF"/>
                </a:solidFill>
                <a:latin typeface="Open Sans"/>
                <a:ea typeface="Open Sans"/>
                <a:cs typeface="Open Sans"/>
                <a:sym typeface="Open Sans"/>
              </a:rPr>
              <a:t>Open Data</a:t>
            </a:r>
            <a:endParaRPr>
              <a:solidFill>
                <a:srgbClr val="FEFFFF"/>
              </a:solidFill>
            </a:endParaRPr>
          </a:p>
        </p:txBody>
      </p:sp>
      <p:pic>
        <p:nvPicPr>
          <p:cNvPr id="1052" name="Google Shape;1052;p27"/>
          <p:cNvPicPr preferRelativeResize="0"/>
          <p:nvPr/>
        </p:nvPicPr>
        <p:blipFill rotWithShape="1">
          <a:blip r:embed="rId2">
            <a:alphaModFix/>
          </a:blip>
          <a:srcRect/>
          <a:stretch/>
        </p:blipFill>
        <p:spPr>
          <a:xfrm>
            <a:off x="6221850" y="4309095"/>
            <a:ext cx="293100" cy="293100"/>
          </a:xfrm>
          <a:prstGeom prst="rect">
            <a:avLst/>
          </a:prstGeom>
          <a:noFill/>
          <a:ln>
            <a:noFill/>
          </a:ln>
        </p:spPr>
      </p:pic>
      <p:pic>
        <p:nvPicPr>
          <p:cNvPr id="1053" name="Google Shape;1053;p27"/>
          <p:cNvPicPr preferRelativeResize="0"/>
          <p:nvPr/>
        </p:nvPicPr>
        <p:blipFill rotWithShape="1">
          <a:blip r:embed="rId3">
            <a:alphaModFix/>
          </a:blip>
          <a:srcRect/>
          <a:stretch/>
        </p:blipFill>
        <p:spPr>
          <a:xfrm>
            <a:off x="6560260" y="4309095"/>
            <a:ext cx="293100" cy="293100"/>
          </a:xfrm>
          <a:prstGeom prst="rect">
            <a:avLst/>
          </a:prstGeom>
          <a:noFill/>
          <a:ln>
            <a:noFill/>
          </a:ln>
        </p:spPr>
      </p:pic>
      <p:pic>
        <p:nvPicPr>
          <p:cNvPr id="1054" name="Google Shape;1054;p27"/>
          <p:cNvPicPr preferRelativeResize="0"/>
          <p:nvPr/>
        </p:nvPicPr>
        <p:blipFill rotWithShape="1">
          <a:blip r:embed="rId4">
            <a:alphaModFix/>
          </a:blip>
          <a:srcRect/>
          <a:stretch/>
        </p:blipFill>
        <p:spPr>
          <a:xfrm>
            <a:off x="5477113" y="3524473"/>
            <a:ext cx="313369" cy="313357"/>
          </a:xfrm>
          <a:prstGeom prst="rect">
            <a:avLst/>
          </a:prstGeom>
          <a:noFill/>
          <a:ln>
            <a:noFill/>
          </a:ln>
        </p:spPr>
      </p:pic>
      <p:pic>
        <p:nvPicPr>
          <p:cNvPr id="1055" name="Google Shape;1055;p27"/>
          <p:cNvPicPr preferRelativeResize="0"/>
          <p:nvPr/>
        </p:nvPicPr>
        <p:blipFill rotWithShape="1">
          <a:blip r:embed="rId5">
            <a:alphaModFix/>
          </a:blip>
          <a:srcRect/>
          <a:stretch/>
        </p:blipFill>
        <p:spPr>
          <a:xfrm>
            <a:off x="5842919" y="3524473"/>
            <a:ext cx="313369" cy="313357"/>
          </a:xfrm>
          <a:prstGeom prst="rect">
            <a:avLst/>
          </a:prstGeom>
          <a:noFill/>
          <a:ln>
            <a:noFill/>
          </a:ln>
        </p:spPr>
      </p:pic>
      <p:pic>
        <p:nvPicPr>
          <p:cNvPr id="1056" name="Google Shape;1056;p27"/>
          <p:cNvPicPr preferRelativeResize="0"/>
          <p:nvPr/>
        </p:nvPicPr>
        <p:blipFill rotWithShape="1">
          <a:blip r:embed="rId6">
            <a:alphaModFix/>
          </a:blip>
          <a:srcRect/>
          <a:stretch/>
        </p:blipFill>
        <p:spPr>
          <a:xfrm>
            <a:off x="6207918" y="3524464"/>
            <a:ext cx="313369" cy="313357"/>
          </a:xfrm>
          <a:prstGeom prst="rect">
            <a:avLst/>
          </a:prstGeom>
          <a:noFill/>
          <a:ln>
            <a:noFill/>
          </a:ln>
        </p:spPr>
      </p:pic>
      <p:pic>
        <p:nvPicPr>
          <p:cNvPr id="1057" name="Google Shape;1057;p27"/>
          <p:cNvPicPr preferRelativeResize="0"/>
          <p:nvPr/>
        </p:nvPicPr>
        <p:blipFill rotWithShape="1">
          <a:blip r:embed="rId7">
            <a:alphaModFix/>
          </a:blip>
          <a:srcRect/>
          <a:stretch/>
        </p:blipFill>
        <p:spPr>
          <a:xfrm>
            <a:off x="6937895" y="3499599"/>
            <a:ext cx="313369" cy="313357"/>
          </a:xfrm>
          <a:prstGeom prst="rect">
            <a:avLst/>
          </a:prstGeom>
          <a:noFill/>
          <a:ln>
            <a:noFill/>
          </a:ln>
        </p:spPr>
      </p:pic>
      <p:pic>
        <p:nvPicPr>
          <p:cNvPr id="1058" name="Google Shape;1058;p27"/>
          <p:cNvPicPr preferRelativeResize="0"/>
          <p:nvPr/>
        </p:nvPicPr>
        <p:blipFill rotWithShape="1">
          <a:blip r:embed="rId8">
            <a:alphaModFix/>
          </a:blip>
          <a:srcRect/>
          <a:stretch/>
        </p:blipFill>
        <p:spPr>
          <a:xfrm>
            <a:off x="6572905" y="3490245"/>
            <a:ext cx="313369" cy="313357"/>
          </a:xfrm>
          <a:prstGeom prst="rect">
            <a:avLst/>
          </a:prstGeom>
          <a:noFill/>
          <a:ln>
            <a:noFill/>
          </a:ln>
        </p:spPr>
      </p:pic>
      <p:pic>
        <p:nvPicPr>
          <p:cNvPr id="1059" name="Google Shape;1059;p27"/>
          <p:cNvPicPr preferRelativeResize="0"/>
          <p:nvPr/>
        </p:nvPicPr>
        <p:blipFill rotWithShape="1">
          <a:blip r:embed="rId9">
            <a:alphaModFix/>
          </a:blip>
          <a:srcRect/>
          <a:stretch/>
        </p:blipFill>
        <p:spPr>
          <a:xfrm>
            <a:off x="7302868" y="3508982"/>
            <a:ext cx="313369" cy="313357"/>
          </a:xfrm>
          <a:prstGeom prst="rect">
            <a:avLst/>
          </a:prstGeom>
          <a:noFill/>
          <a:ln>
            <a:noFill/>
          </a:ln>
        </p:spPr>
      </p:pic>
      <p:pic>
        <p:nvPicPr>
          <p:cNvPr id="1060" name="Google Shape;1060;p27"/>
          <p:cNvPicPr preferRelativeResize="0"/>
          <p:nvPr/>
        </p:nvPicPr>
        <p:blipFill>
          <a:blip r:embed="rId10">
            <a:alphaModFix/>
          </a:blip>
          <a:stretch>
            <a:fillRect/>
          </a:stretch>
        </p:blipFill>
        <p:spPr>
          <a:xfrm>
            <a:off x="5732000" y="2480279"/>
            <a:ext cx="293100" cy="293092"/>
          </a:xfrm>
          <a:prstGeom prst="rect">
            <a:avLst/>
          </a:prstGeom>
          <a:noFill/>
          <a:ln>
            <a:noFill/>
          </a:ln>
        </p:spPr>
      </p:pic>
      <p:pic>
        <p:nvPicPr>
          <p:cNvPr id="1061" name="Google Shape;1061;p27"/>
          <p:cNvPicPr preferRelativeResize="0"/>
          <p:nvPr/>
        </p:nvPicPr>
        <p:blipFill rotWithShape="1">
          <a:blip r:embed="rId11">
            <a:alphaModFix/>
          </a:blip>
          <a:srcRect/>
          <a:stretch/>
        </p:blipFill>
        <p:spPr>
          <a:xfrm>
            <a:off x="6069628" y="2480279"/>
            <a:ext cx="293100" cy="293092"/>
          </a:xfrm>
          <a:prstGeom prst="rect">
            <a:avLst/>
          </a:prstGeom>
          <a:noFill/>
          <a:ln>
            <a:noFill/>
          </a:ln>
        </p:spPr>
      </p:pic>
      <p:pic>
        <p:nvPicPr>
          <p:cNvPr id="1062" name="Google Shape;1062;p27"/>
          <p:cNvPicPr preferRelativeResize="0"/>
          <p:nvPr/>
        </p:nvPicPr>
        <p:blipFill rotWithShape="1">
          <a:blip r:embed="rId12">
            <a:alphaModFix/>
          </a:blip>
          <a:srcRect/>
          <a:stretch/>
        </p:blipFill>
        <p:spPr>
          <a:xfrm>
            <a:off x="6407271" y="2480279"/>
            <a:ext cx="293100" cy="293092"/>
          </a:xfrm>
          <a:prstGeom prst="rect">
            <a:avLst/>
          </a:prstGeom>
          <a:noFill/>
          <a:ln>
            <a:noFill/>
          </a:ln>
        </p:spPr>
      </p:pic>
      <p:pic>
        <p:nvPicPr>
          <p:cNvPr id="1063" name="Google Shape;1063;p27"/>
          <p:cNvPicPr preferRelativeResize="0"/>
          <p:nvPr/>
        </p:nvPicPr>
        <p:blipFill rotWithShape="1">
          <a:blip r:embed="rId13">
            <a:alphaModFix/>
          </a:blip>
          <a:srcRect/>
          <a:stretch/>
        </p:blipFill>
        <p:spPr>
          <a:xfrm>
            <a:off x="7068246" y="2480271"/>
            <a:ext cx="293100" cy="293092"/>
          </a:xfrm>
          <a:prstGeom prst="rect">
            <a:avLst/>
          </a:prstGeom>
          <a:noFill/>
          <a:ln>
            <a:noFill/>
          </a:ln>
        </p:spPr>
      </p:pic>
      <p:pic>
        <p:nvPicPr>
          <p:cNvPr id="1064" name="Google Shape;1064;p27"/>
          <p:cNvPicPr preferRelativeResize="0"/>
          <p:nvPr/>
        </p:nvPicPr>
        <p:blipFill rotWithShape="1">
          <a:blip r:embed="rId14">
            <a:alphaModFix/>
          </a:blip>
          <a:srcRect/>
          <a:stretch/>
        </p:blipFill>
        <p:spPr>
          <a:xfrm>
            <a:off x="6750125" y="2480279"/>
            <a:ext cx="293100" cy="29309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vailable APIs, Widgets &amp; White Label">
  <p:cSld name="CUSTOM_44">
    <p:spTree>
      <p:nvGrpSpPr>
        <p:cNvPr id="1" name="Shape 1065"/>
        <p:cNvGrpSpPr/>
        <p:nvPr/>
      </p:nvGrpSpPr>
      <p:grpSpPr>
        <a:xfrm>
          <a:off x="0" y="0"/>
          <a:ext cx="0" cy="0"/>
          <a:chOff x="0" y="0"/>
          <a:chExt cx="0" cy="0"/>
        </a:xfrm>
      </p:grpSpPr>
      <p:sp>
        <p:nvSpPr>
          <p:cNvPr id="1066" name="Google Shape;1066;p28"/>
          <p:cNvSpPr txBox="1"/>
          <p:nvPr/>
        </p:nvSpPr>
        <p:spPr>
          <a:xfrm>
            <a:off x="1095376" y="2363550"/>
            <a:ext cx="1672500" cy="2257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3A42"/>
              </a:buClr>
              <a:buSzPts val="1500"/>
              <a:buFont typeface="Arial"/>
              <a:buNone/>
            </a:pPr>
            <a:r>
              <a:rPr lang="en-US" sz="1800" b="1" i="0" u="none" strike="noStrike" cap="none">
                <a:solidFill>
                  <a:srgbClr val="003742"/>
                </a:solidFill>
                <a:latin typeface="Lato Black"/>
                <a:ea typeface="Lato Black"/>
                <a:cs typeface="Lato Black"/>
                <a:sym typeface="Lato Black"/>
              </a:rPr>
              <a:t>Built for today, ready for tomorrow</a:t>
            </a:r>
            <a:endParaRPr sz="1800" b="1" i="0" u="none" strike="noStrike" cap="none">
              <a:solidFill>
                <a:srgbClr val="003742"/>
              </a:solidFill>
              <a:latin typeface="Lato Black"/>
              <a:ea typeface="Lato Black"/>
              <a:cs typeface="Lato Black"/>
              <a:sym typeface="Lato Black"/>
            </a:endParaRPr>
          </a:p>
          <a:p>
            <a:pPr marL="0" marR="0" lvl="0" indent="0" algn="l" rtl="0">
              <a:lnSpc>
                <a:spcPct val="100000"/>
              </a:lnSpc>
              <a:spcBef>
                <a:spcPts val="1300"/>
              </a:spcBef>
              <a:spcAft>
                <a:spcPts val="0"/>
              </a:spcAft>
              <a:buClr>
                <a:srgbClr val="003A42"/>
              </a:buClr>
              <a:buSzPts val="1500"/>
              <a:buFont typeface="Arial"/>
              <a:buNone/>
            </a:pPr>
            <a:endParaRPr sz="2100" b="1">
              <a:solidFill>
                <a:srgbClr val="003742"/>
              </a:solidFill>
              <a:latin typeface="Lato Black"/>
              <a:ea typeface="Lato Black"/>
              <a:cs typeface="Lato Black"/>
              <a:sym typeface="Lato Black"/>
            </a:endParaRPr>
          </a:p>
          <a:p>
            <a:pPr marL="0" marR="0" lvl="0" indent="0" algn="l" rtl="0">
              <a:lnSpc>
                <a:spcPct val="100000"/>
              </a:lnSpc>
              <a:spcBef>
                <a:spcPts val="1300"/>
              </a:spcBef>
              <a:spcAft>
                <a:spcPts val="1300"/>
              </a:spcAft>
              <a:buClr>
                <a:srgbClr val="003A42"/>
              </a:buClr>
              <a:buSzPts val="1500"/>
              <a:buFont typeface="Arial"/>
              <a:buNone/>
            </a:pPr>
            <a:r>
              <a:rPr lang="en-US" b="1">
                <a:solidFill>
                  <a:srgbClr val="003742"/>
                </a:solidFill>
                <a:latin typeface="Lato"/>
                <a:ea typeface="Lato"/>
                <a:cs typeface="Lato"/>
                <a:sym typeface="Lato"/>
              </a:rPr>
              <a:t>Supported with widgets and webhooks</a:t>
            </a:r>
            <a:endParaRPr b="1">
              <a:solidFill>
                <a:srgbClr val="003742"/>
              </a:solidFill>
              <a:latin typeface="Lato"/>
              <a:ea typeface="Lato"/>
              <a:cs typeface="Lato"/>
              <a:sym typeface="Lato"/>
            </a:endParaRPr>
          </a:p>
        </p:txBody>
      </p:sp>
      <p:cxnSp>
        <p:nvCxnSpPr>
          <p:cNvPr id="1067" name="Google Shape;1067;p28"/>
          <p:cNvCxnSpPr/>
          <p:nvPr/>
        </p:nvCxnSpPr>
        <p:spPr>
          <a:xfrm>
            <a:off x="3985951" y="3100205"/>
            <a:ext cx="0" cy="0"/>
          </a:xfrm>
          <a:prstGeom prst="straightConnector1">
            <a:avLst/>
          </a:prstGeom>
          <a:noFill/>
          <a:ln w="19050" cap="flat" cmpd="sng">
            <a:solidFill>
              <a:srgbClr val="07424B"/>
            </a:solidFill>
            <a:prstDash val="solid"/>
            <a:miter lim="800000"/>
            <a:headEnd type="none" w="sm" len="sm"/>
            <a:tailEnd type="none" w="sm" len="sm"/>
          </a:ln>
        </p:spPr>
      </p:cxnSp>
      <p:cxnSp>
        <p:nvCxnSpPr>
          <p:cNvPr id="1068" name="Google Shape;1068;p28"/>
          <p:cNvCxnSpPr/>
          <p:nvPr/>
        </p:nvCxnSpPr>
        <p:spPr>
          <a:xfrm>
            <a:off x="2831864" y="2978105"/>
            <a:ext cx="0" cy="0"/>
          </a:xfrm>
          <a:prstGeom prst="straightConnector1">
            <a:avLst/>
          </a:prstGeom>
          <a:noFill/>
          <a:ln w="19050" cap="flat" cmpd="sng">
            <a:solidFill>
              <a:srgbClr val="4BDACA"/>
            </a:solidFill>
            <a:prstDash val="solid"/>
            <a:miter lim="800000"/>
            <a:headEnd type="none" w="sm" len="sm"/>
            <a:tailEnd type="none" w="sm" len="sm"/>
          </a:ln>
        </p:spPr>
      </p:cxnSp>
      <p:cxnSp>
        <p:nvCxnSpPr>
          <p:cNvPr id="1069" name="Google Shape;1069;p28"/>
          <p:cNvCxnSpPr/>
          <p:nvPr/>
        </p:nvCxnSpPr>
        <p:spPr>
          <a:xfrm>
            <a:off x="6582429" y="2966436"/>
            <a:ext cx="0" cy="0"/>
          </a:xfrm>
          <a:prstGeom prst="straightConnector1">
            <a:avLst/>
          </a:prstGeom>
          <a:noFill/>
          <a:ln w="19050" cap="flat" cmpd="sng">
            <a:solidFill>
              <a:srgbClr val="07424B"/>
            </a:solidFill>
            <a:prstDash val="solid"/>
            <a:miter lim="800000"/>
            <a:headEnd type="none" w="sm" len="sm"/>
            <a:tailEnd type="none" w="sm" len="sm"/>
          </a:ln>
        </p:spPr>
      </p:cxnSp>
      <p:cxnSp>
        <p:nvCxnSpPr>
          <p:cNvPr id="1070" name="Google Shape;1070;p28"/>
          <p:cNvCxnSpPr/>
          <p:nvPr/>
        </p:nvCxnSpPr>
        <p:spPr>
          <a:xfrm>
            <a:off x="5723113" y="4519245"/>
            <a:ext cx="0" cy="0"/>
          </a:xfrm>
          <a:prstGeom prst="straightConnector1">
            <a:avLst/>
          </a:prstGeom>
          <a:noFill/>
          <a:ln w="19050" cap="flat" cmpd="sng">
            <a:solidFill>
              <a:srgbClr val="01A5B8"/>
            </a:solidFill>
            <a:prstDash val="solid"/>
            <a:miter lim="800000"/>
            <a:headEnd type="none" w="sm" len="sm"/>
            <a:tailEnd type="none" w="sm" len="sm"/>
          </a:ln>
        </p:spPr>
      </p:cxnSp>
      <p:cxnSp>
        <p:nvCxnSpPr>
          <p:cNvPr id="1071" name="Google Shape;1071;p28"/>
          <p:cNvCxnSpPr/>
          <p:nvPr/>
        </p:nvCxnSpPr>
        <p:spPr>
          <a:xfrm>
            <a:off x="4865296" y="4385476"/>
            <a:ext cx="0" cy="0"/>
          </a:xfrm>
          <a:prstGeom prst="straightConnector1">
            <a:avLst/>
          </a:prstGeom>
          <a:noFill/>
          <a:ln w="19050" cap="flat" cmpd="sng">
            <a:solidFill>
              <a:srgbClr val="FF7900"/>
            </a:solidFill>
            <a:prstDash val="solid"/>
            <a:miter lim="800000"/>
            <a:headEnd type="none" w="sm" len="sm"/>
            <a:tailEnd type="none" w="sm" len="sm"/>
          </a:ln>
        </p:spPr>
      </p:cxnSp>
      <p:cxnSp>
        <p:nvCxnSpPr>
          <p:cNvPr id="1072" name="Google Shape;1072;p28"/>
          <p:cNvCxnSpPr/>
          <p:nvPr/>
        </p:nvCxnSpPr>
        <p:spPr>
          <a:xfrm>
            <a:off x="8319593" y="4385476"/>
            <a:ext cx="0" cy="0"/>
          </a:xfrm>
          <a:prstGeom prst="straightConnector1">
            <a:avLst/>
          </a:prstGeom>
          <a:noFill/>
          <a:ln w="19050" cap="flat" cmpd="sng">
            <a:solidFill>
              <a:srgbClr val="01A5B8"/>
            </a:solidFill>
            <a:prstDash val="solid"/>
            <a:miter lim="800000"/>
            <a:headEnd type="none" w="sm" len="sm"/>
            <a:tailEnd type="none" w="sm" len="sm"/>
          </a:ln>
        </p:spPr>
      </p:cxnSp>
      <p:pic>
        <p:nvPicPr>
          <p:cNvPr id="1073" name="Google Shape;1073;p28"/>
          <p:cNvPicPr preferRelativeResize="0"/>
          <p:nvPr/>
        </p:nvPicPr>
        <p:blipFill rotWithShape="1">
          <a:blip r:embed="rId2">
            <a:alphaModFix/>
          </a:blip>
          <a:srcRect/>
          <a:stretch/>
        </p:blipFill>
        <p:spPr>
          <a:xfrm>
            <a:off x="2909767" y="4228500"/>
            <a:ext cx="1477606" cy="1354475"/>
          </a:xfrm>
          <a:prstGeom prst="rect">
            <a:avLst/>
          </a:prstGeom>
          <a:noFill/>
          <a:ln>
            <a:noFill/>
          </a:ln>
        </p:spPr>
      </p:pic>
      <p:pic>
        <p:nvPicPr>
          <p:cNvPr id="1074" name="Google Shape;1074;p28"/>
          <p:cNvPicPr preferRelativeResize="0"/>
          <p:nvPr/>
        </p:nvPicPr>
        <p:blipFill rotWithShape="1">
          <a:blip r:embed="rId3">
            <a:alphaModFix/>
          </a:blip>
          <a:srcRect/>
          <a:stretch/>
        </p:blipFill>
        <p:spPr>
          <a:xfrm>
            <a:off x="2909767" y="1430352"/>
            <a:ext cx="1477606" cy="1354475"/>
          </a:xfrm>
          <a:prstGeom prst="rect">
            <a:avLst/>
          </a:prstGeom>
          <a:noFill/>
          <a:ln>
            <a:noFill/>
          </a:ln>
        </p:spPr>
      </p:pic>
      <p:pic>
        <p:nvPicPr>
          <p:cNvPr id="1075" name="Google Shape;1075;p28"/>
          <p:cNvPicPr preferRelativeResize="0"/>
          <p:nvPr/>
        </p:nvPicPr>
        <p:blipFill rotWithShape="1">
          <a:blip r:embed="rId4">
            <a:alphaModFix/>
          </a:blip>
          <a:srcRect/>
          <a:stretch/>
        </p:blipFill>
        <p:spPr>
          <a:xfrm>
            <a:off x="2895940" y="2815277"/>
            <a:ext cx="1505256" cy="1379835"/>
          </a:xfrm>
          <a:prstGeom prst="rect">
            <a:avLst/>
          </a:prstGeom>
          <a:noFill/>
          <a:ln>
            <a:noFill/>
          </a:ln>
        </p:spPr>
      </p:pic>
      <p:pic>
        <p:nvPicPr>
          <p:cNvPr id="1076" name="Google Shape;1076;p28"/>
          <p:cNvPicPr preferRelativeResize="0"/>
          <p:nvPr/>
        </p:nvPicPr>
        <p:blipFill rotWithShape="1">
          <a:blip r:embed="rId2">
            <a:alphaModFix/>
          </a:blip>
          <a:srcRect/>
          <a:stretch/>
        </p:blipFill>
        <p:spPr>
          <a:xfrm>
            <a:off x="4150431" y="2120740"/>
            <a:ext cx="1477606" cy="1354475"/>
          </a:xfrm>
          <a:prstGeom prst="rect">
            <a:avLst/>
          </a:prstGeom>
          <a:noFill/>
          <a:ln>
            <a:noFill/>
          </a:ln>
        </p:spPr>
      </p:pic>
      <p:pic>
        <p:nvPicPr>
          <p:cNvPr id="1077" name="Google Shape;1077;p28" descr="Shape&#10;&#10;Description automatically generated"/>
          <p:cNvPicPr preferRelativeResize="0"/>
          <p:nvPr/>
        </p:nvPicPr>
        <p:blipFill rotWithShape="1">
          <a:blip r:embed="rId3">
            <a:alphaModFix/>
          </a:blip>
          <a:srcRect/>
          <a:stretch/>
        </p:blipFill>
        <p:spPr>
          <a:xfrm>
            <a:off x="4136604" y="3498077"/>
            <a:ext cx="1505256" cy="1379835"/>
          </a:xfrm>
          <a:prstGeom prst="rect">
            <a:avLst/>
          </a:prstGeom>
          <a:noFill/>
          <a:ln>
            <a:noFill/>
          </a:ln>
        </p:spPr>
      </p:pic>
      <p:pic>
        <p:nvPicPr>
          <p:cNvPr id="1078" name="Google Shape;1078;p28"/>
          <p:cNvPicPr preferRelativeResize="0"/>
          <p:nvPr/>
        </p:nvPicPr>
        <p:blipFill rotWithShape="1">
          <a:blip r:embed="rId2">
            <a:alphaModFix/>
          </a:blip>
          <a:srcRect/>
          <a:stretch/>
        </p:blipFill>
        <p:spPr>
          <a:xfrm>
            <a:off x="5380860" y="4213325"/>
            <a:ext cx="1477606" cy="1354475"/>
          </a:xfrm>
          <a:prstGeom prst="rect">
            <a:avLst/>
          </a:prstGeom>
          <a:noFill/>
          <a:ln>
            <a:noFill/>
          </a:ln>
        </p:spPr>
      </p:pic>
      <p:pic>
        <p:nvPicPr>
          <p:cNvPr id="1079" name="Google Shape;1079;p28"/>
          <p:cNvPicPr preferRelativeResize="0"/>
          <p:nvPr/>
        </p:nvPicPr>
        <p:blipFill rotWithShape="1">
          <a:blip r:embed="rId3">
            <a:alphaModFix/>
          </a:blip>
          <a:srcRect/>
          <a:stretch/>
        </p:blipFill>
        <p:spPr>
          <a:xfrm>
            <a:off x="5380860" y="1430352"/>
            <a:ext cx="1477606" cy="1354475"/>
          </a:xfrm>
          <a:prstGeom prst="rect">
            <a:avLst/>
          </a:prstGeom>
          <a:noFill/>
          <a:ln>
            <a:noFill/>
          </a:ln>
        </p:spPr>
      </p:pic>
      <p:pic>
        <p:nvPicPr>
          <p:cNvPr id="1080" name="Google Shape;1080;p28"/>
          <p:cNvPicPr preferRelativeResize="0"/>
          <p:nvPr/>
        </p:nvPicPr>
        <p:blipFill rotWithShape="1">
          <a:blip r:embed="rId4">
            <a:alphaModFix/>
          </a:blip>
          <a:srcRect/>
          <a:stretch/>
        </p:blipFill>
        <p:spPr>
          <a:xfrm>
            <a:off x="5367033" y="2815277"/>
            <a:ext cx="1505256" cy="1379835"/>
          </a:xfrm>
          <a:prstGeom prst="rect">
            <a:avLst/>
          </a:prstGeom>
          <a:noFill/>
          <a:ln>
            <a:noFill/>
          </a:ln>
        </p:spPr>
      </p:pic>
      <p:pic>
        <p:nvPicPr>
          <p:cNvPr id="1081" name="Google Shape;1081;p28"/>
          <p:cNvPicPr preferRelativeResize="0"/>
          <p:nvPr/>
        </p:nvPicPr>
        <p:blipFill rotWithShape="1">
          <a:blip r:embed="rId2">
            <a:alphaModFix/>
          </a:blip>
          <a:srcRect/>
          <a:stretch/>
        </p:blipFill>
        <p:spPr>
          <a:xfrm>
            <a:off x="6615260" y="2120740"/>
            <a:ext cx="1477606" cy="1354475"/>
          </a:xfrm>
          <a:prstGeom prst="rect">
            <a:avLst/>
          </a:prstGeom>
          <a:noFill/>
          <a:ln>
            <a:noFill/>
          </a:ln>
        </p:spPr>
      </p:pic>
      <p:pic>
        <p:nvPicPr>
          <p:cNvPr id="1082" name="Google Shape;1082;p28" descr="Shape&#10;&#10;Description automatically generated"/>
          <p:cNvPicPr preferRelativeResize="0"/>
          <p:nvPr/>
        </p:nvPicPr>
        <p:blipFill rotWithShape="1">
          <a:blip r:embed="rId3">
            <a:alphaModFix/>
          </a:blip>
          <a:srcRect/>
          <a:stretch/>
        </p:blipFill>
        <p:spPr>
          <a:xfrm>
            <a:off x="6601433" y="3513252"/>
            <a:ext cx="1505256" cy="1379835"/>
          </a:xfrm>
          <a:prstGeom prst="rect">
            <a:avLst/>
          </a:prstGeom>
          <a:noFill/>
          <a:ln>
            <a:noFill/>
          </a:ln>
        </p:spPr>
      </p:pic>
      <p:pic>
        <p:nvPicPr>
          <p:cNvPr id="1083" name="Google Shape;1083;p28"/>
          <p:cNvPicPr preferRelativeResize="0"/>
          <p:nvPr/>
        </p:nvPicPr>
        <p:blipFill rotWithShape="1">
          <a:blip r:embed="rId2">
            <a:alphaModFix/>
          </a:blip>
          <a:srcRect/>
          <a:stretch/>
        </p:blipFill>
        <p:spPr>
          <a:xfrm>
            <a:off x="7845689" y="4228500"/>
            <a:ext cx="1477606" cy="1354475"/>
          </a:xfrm>
          <a:prstGeom prst="rect">
            <a:avLst/>
          </a:prstGeom>
          <a:noFill/>
          <a:ln>
            <a:noFill/>
          </a:ln>
        </p:spPr>
      </p:pic>
      <p:pic>
        <p:nvPicPr>
          <p:cNvPr id="1084" name="Google Shape;1084;p28"/>
          <p:cNvPicPr preferRelativeResize="0"/>
          <p:nvPr/>
        </p:nvPicPr>
        <p:blipFill rotWithShape="1">
          <a:blip r:embed="rId3">
            <a:alphaModFix/>
          </a:blip>
          <a:srcRect/>
          <a:stretch/>
        </p:blipFill>
        <p:spPr>
          <a:xfrm>
            <a:off x="7845689" y="1430352"/>
            <a:ext cx="1477606" cy="1354475"/>
          </a:xfrm>
          <a:prstGeom prst="rect">
            <a:avLst/>
          </a:prstGeom>
          <a:noFill/>
          <a:ln>
            <a:noFill/>
          </a:ln>
        </p:spPr>
      </p:pic>
      <p:pic>
        <p:nvPicPr>
          <p:cNvPr id="1085" name="Google Shape;1085;p28"/>
          <p:cNvPicPr preferRelativeResize="0"/>
          <p:nvPr/>
        </p:nvPicPr>
        <p:blipFill rotWithShape="1">
          <a:blip r:embed="rId4">
            <a:alphaModFix/>
          </a:blip>
          <a:srcRect/>
          <a:stretch/>
        </p:blipFill>
        <p:spPr>
          <a:xfrm>
            <a:off x="7831864" y="2815277"/>
            <a:ext cx="1505256" cy="1379835"/>
          </a:xfrm>
          <a:prstGeom prst="rect">
            <a:avLst/>
          </a:prstGeom>
          <a:noFill/>
          <a:ln>
            <a:noFill/>
          </a:ln>
        </p:spPr>
      </p:pic>
      <p:sp>
        <p:nvSpPr>
          <p:cNvPr id="1086" name="Google Shape;1086;p28"/>
          <p:cNvSpPr txBox="1"/>
          <p:nvPr/>
        </p:nvSpPr>
        <p:spPr>
          <a:xfrm>
            <a:off x="2920003" y="4581792"/>
            <a:ext cx="1459500" cy="6381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Accounts &amp; Transactions</a:t>
            </a:r>
            <a:endParaRPr sz="1100" b="1" i="0" u="none" strike="noStrike" cap="none">
              <a:solidFill>
                <a:srgbClr val="FFFFFF"/>
              </a:solidFill>
              <a:latin typeface="Lato"/>
              <a:ea typeface="Lato"/>
              <a:cs typeface="Lato"/>
              <a:sym typeface="Lato"/>
            </a:endParaRPr>
          </a:p>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(with webhook support)</a:t>
            </a:r>
            <a:endParaRPr sz="1100" b="1" i="0" u="none" strike="noStrike" cap="none">
              <a:solidFill>
                <a:srgbClr val="FFFFFF"/>
              </a:solidFill>
              <a:latin typeface="Lato"/>
              <a:ea typeface="Lato"/>
              <a:cs typeface="Lato"/>
              <a:sym typeface="Lato"/>
            </a:endParaRPr>
          </a:p>
        </p:txBody>
      </p:sp>
      <p:sp>
        <p:nvSpPr>
          <p:cNvPr id="1087" name="Google Shape;1087;p28"/>
          <p:cNvSpPr/>
          <p:nvPr/>
        </p:nvSpPr>
        <p:spPr>
          <a:xfrm>
            <a:off x="2895940" y="3201066"/>
            <a:ext cx="14835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Counterparty </a:t>
            </a:r>
            <a:r>
              <a:rPr lang="en-US" sz="1100" b="1">
                <a:solidFill>
                  <a:srgbClr val="FFFFFF"/>
                </a:solidFill>
                <a:latin typeface="Lato"/>
                <a:ea typeface="Lato"/>
                <a:cs typeface="Lato"/>
                <a:sym typeface="Lato"/>
              </a:rPr>
              <a:t>A</a:t>
            </a:r>
            <a:r>
              <a:rPr lang="en-US" sz="1100" b="1" i="0" u="none" strike="noStrike" cap="none">
                <a:solidFill>
                  <a:srgbClr val="FFFFFF"/>
                </a:solidFill>
                <a:latin typeface="Lato"/>
                <a:ea typeface="Lato"/>
                <a:cs typeface="Lato"/>
                <a:sym typeface="Lato"/>
              </a:rPr>
              <a:t>nalysis</a:t>
            </a:r>
            <a:endParaRPr sz="1100" b="1" i="0" u="none" strike="noStrike" cap="none">
              <a:solidFill>
                <a:srgbClr val="000000"/>
              </a:solidFill>
              <a:latin typeface="Lato"/>
              <a:ea typeface="Lato"/>
              <a:cs typeface="Lato"/>
              <a:sym typeface="Lato"/>
            </a:endParaRPr>
          </a:p>
        </p:txBody>
      </p:sp>
      <p:sp>
        <p:nvSpPr>
          <p:cNvPr id="1088" name="Google Shape;1088;p28"/>
          <p:cNvSpPr/>
          <p:nvPr/>
        </p:nvSpPr>
        <p:spPr>
          <a:xfrm>
            <a:off x="2906175" y="1679557"/>
            <a:ext cx="1487700" cy="960900"/>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Identity &amp; Authentication</a:t>
            </a:r>
            <a:endParaRPr sz="1100" b="1" i="0" u="none" strike="noStrike" cap="none">
              <a:solidFill>
                <a:srgbClr val="000000"/>
              </a:solidFill>
              <a:latin typeface="Lato"/>
              <a:ea typeface="Lato"/>
              <a:cs typeface="Lato"/>
              <a:sym typeface="Lato"/>
            </a:endParaRPr>
          </a:p>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(using OpenID Connect)</a:t>
            </a:r>
            <a:endParaRPr sz="1100" b="1" i="0" u="none" strike="noStrike" cap="none">
              <a:solidFill>
                <a:srgbClr val="FFFFFF"/>
              </a:solidFill>
              <a:latin typeface="Lato"/>
              <a:ea typeface="Lato"/>
              <a:cs typeface="Lato"/>
              <a:sym typeface="Lato"/>
            </a:endParaRPr>
          </a:p>
        </p:txBody>
      </p:sp>
      <p:sp>
        <p:nvSpPr>
          <p:cNvPr id="1089" name="Google Shape;1089;p28"/>
          <p:cNvSpPr/>
          <p:nvPr/>
        </p:nvSpPr>
        <p:spPr>
          <a:xfrm>
            <a:off x="4149980" y="2563949"/>
            <a:ext cx="14835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Valuations &amp; Holdings</a:t>
            </a:r>
            <a:endParaRPr sz="1100" b="1" i="0" u="none" strike="noStrike" cap="none">
              <a:solidFill>
                <a:srgbClr val="000000"/>
              </a:solidFill>
              <a:latin typeface="Lato"/>
              <a:ea typeface="Lato"/>
              <a:cs typeface="Lato"/>
              <a:sym typeface="Lato"/>
            </a:endParaRPr>
          </a:p>
        </p:txBody>
      </p:sp>
      <p:sp>
        <p:nvSpPr>
          <p:cNvPr id="1090" name="Google Shape;1090;p28"/>
          <p:cNvSpPr/>
          <p:nvPr/>
        </p:nvSpPr>
        <p:spPr>
          <a:xfrm>
            <a:off x="4126257" y="3886561"/>
            <a:ext cx="15156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Spending Goals</a:t>
            </a:r>
            <a:endParaRPr sz="1100" b="1" i="0" u="none" strike="noStrike" cap="none">
              <a:solidFill>
                <a:srgbClr val="000000"/>
              </a:solidFill>
              <a:latin typeface="Lato"/>
              <a:ea typeface="Lato"/>
              <a:cs typeface="Lato"/>
              <a:sym typeface="Lato"/>
            </a:endParaRPr>
          </a:p>
        </p:txBody>
      </p:sp>
      <p:sp>
        <p:nvSpPr>
          <p:cNvPr id="1091" name="Google Shape;1091;p28"/>
          <p:cNvSpPr/>
          <p:nvPr/>
        </p:nvSpPr>
        <p:spPr>
          <a:xfrm>
            <a:off x="5426375" y="4540036"/>
            <a:ext cx="1374300" cy="7215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Insights and Nudges </a:t>
            </a:r>
            <a:endParaRPr sz="1100" b="1" i="0" u="none" strike="noStrike" cap="none">
              <a:solidFill>
                <a:srgbClr val="000000"/>
              </a:solidFill>
              <a:latin typeface="Lato"/>
              <a:ea typeface="Lato"/>
              <a:cs typeface="Lato"/>
              <a:sym typeface="Lato"/>
            </a:endParaRPr>
          </a:p>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(with webhook support)</a:t>
            </a:r>
            <a:endParaRPr sz="1100" b="1" i="0" u="none" strike="noStrike" cap="none">
              <a:solidFill>
                <a:srgbClr val="FFFFFF"/>
              </a:solidFill>
              <a:latin typeface="Lato"/>
              <a:ea typeface="Lato"/>
              <a:cs typeface="Lato"/>
              <a:sym typeface="Lato"/>
            </a:endParaRPr>
          </a:p>
        </p:txBody>
      </p:sp>
      <p:sp>
        <p:nvSpPr>
          <p:cNvPr id="1092" name="Google Shape;1092;p28"/>
          <p:cNvSpPr txBox="1"/>
          <p:nvPr/>
        </p:nvSpPr>
        <p:spPr>
          <a:xfrm>
            <a:off x="5394685" y="3091258"/>
            <a:ext cx="1463700" cy="772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Forecasts</a:t>
            </a:r>
            <a:endParaRPr sz="1100" b="1" i="0" u="none" strike="noStrike" cap="none">
              <a:solidFill>
                <a:srgbClr val="FFFFFF"/>
              </a:solidFill>
              <a:latin typeface="Lato"/>
              <a:ea typeface="Lato"/>
              <a:cs typeface="Lato"/>
              <a:sym typeface="Lato"/>
            </a:endParaRPr>
          </a:p>
        </p:txBody>
      </p:sp>
      <p:sp>
        <p:nvSpPr>
          <p:cNvPr id="1093" name="Google Shape;1093;p28"/>
          <p:cNvSpPr/>
          <p:nvPr/>
        </p:nvSpPr>
        <p:spPr>
          <a:xfrm>
            <a:off x="5394688" y="1813036"/>
            <a:ext cx="14637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Affordability Analysis</a:t>
            </a:r>
            <a:endParaRPr sz="1100" b="1" i="0" u="none" strike="noStrike" cap="none">
              <a:solidFill>
                <a:srgbClr val="000000"/>
              </a:solidFill>
              <a:latin typeface="Lato"/>
              <a:ea typeface="Lato"/>
              <a:cs typeface="Lato"/>
              <a:sym typeface="Lato"/>
            </a:endParaRPr>
          </a:p>
        </p:txBody>
      </p:sp>
      <p:sp>
        <p:nvSpPr>
          <p:cNvPr id="1094" name="Google Shape;1094;p28"/>
          <p:cNvSpPr txBox="1"/>
          <p:nvPr/>
        </p:nvSpPr>
        <p:spPr>
          <a:xfrm>
            <a:off x="6615261" y="2319020"/>
            <a:ext cx="1489200" cy="9477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Transaction Categorisation</a:t>
            </a:r>
            <a:endParaRPr sz="1100" b="1" i="0" u="none" strike="noStrike" cap="none">
              <a:solidFill>
                <a:srgbClr val="000000"/>
              </a:solidFill>
              <a:latin typeface="Lato"/>
              <a:ea typeface="Lato"/>
              <a:cs typeface="Lato"/>
              <a:sym typeface="Lato"/>
            </a:endParaRPr>
          </a:p>
        </p:txBody>
      </p:sp>
      <p:sp>
        <p:nvSpPr>
          <p:cNvPr id="1095" name="Google Shape;1095;p28"/>
          <p:cNvSpPr/>
          <p:nvPr/>
        </p:nvSpPr>
        <p:spPr>
          <a:xfrm>
            <a:off x="6600707" y="3921952"/>
            <a:ext cx="15036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Regular </a:t>
            </a:r>
            <a:r>
              <a:rPr lang="en-US" sz="1100" b="1">
                <a:solidFill>
                  <a:srgbClr val="FFFFFF"/>
                </a:solidFill>
                <a:latin typeface="Lato"/>
                <a:ea typeface="Lato"/>
                <a:cs typeface="Lato"/>
                <a:sym typeface="Lato"/>
              </a:rPr>
              <a:t>T</a:t>
            </a:r>
            <a:r>
              <a:rPr lang="en-US" sz="1100" b="1" i="0" u="none" strike="noStrike" cap="none">
                <a:solidFill>
                  <a:srgbClr val="FFFFFF"/>
                </a:solidFill>
                <a:latin typeface="Lato"/>
                <a:ea typeface="Lato"/>
                <a:cs typeface="Lato"/>
                <a:sym typeface="Lato"/>
              </a:rPr>
              <a:t>ransaction </a:t>
            </a:r>
            <a:r>
              <a:rPr lang="en-US" sz="1100" b="1">
                <a:solidFill>
                  <a:srgbClr val="FFFFFF"/>
                </a:solidFill>
                <a:latin typeface="Lato"/>
                <a:ea typeface="Lato"/>
                <a:cs typeface="Lato"/>
                <a:sym typeface="Lato"/>
              </a:rPr>
              <a:t>A</a:t>
            </a:r>
            <a:r>
              <a:rPr lang="en-US" sz="1100" b="1" i="0" u="none" strike="noStrike" cap="none">
                <a:solidFill>
                  <a:srgbClr val="FFFFFF"/>
                </a:solidFill>
                <a:latin typeface="Lato"/>
                <a:ea typeface="Lato"/>
                <a:cs typeface="Lato"/>
                <a:sym typeface="Lato"/>
              </a:rPr>
              <a:t>nalysis</a:t>
            </a:r>
            <a:endParaRPr sz="1100" b="1" i="0" u="none" strike="noStrike" cap="none">
              <a:solidFill>
                <a:srgbClr val="000000"/>
              </a:solidFill>
              <a:latin typeface="Lato"/>
              <a:ea typeface="Lato"/>
              <a:cs typeface="Lato"/>
              <a:sym typeface="Lato"/>
            </a:endParaRPr>
          </a:p>
        </p:txBody>
      </p:sp>
      <p:sp>
        <p:nvSpPr>
          <p:cNvPr id="1096" name="Google Shape;1096;p28"/>
          <p:cNvSpPr/>
          <p:nvPr/>
        </p:nvSpPr>
        <p:spPr>
          <a:xfrm>
            <a:off x="7845452" y="1631261"/>
            <a:ext cx="1477500" cy="9609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Data Explorer</a:t>
            </a:r>
            <a:endParaRPr sz="1100" b="1" i="0" u="none" strike="noStrike" cap="none">
              <a:solidFill>
                <a:srgbClr val="FFFFFF"/>
              </a:solidFill>
              <a:latin typeface="Lato"/>
              <a:ea typeface="Lato"/>
              <a:cs typeface="Lato"/>
              <a:sym typeface="Lato"/>
            </a:endParaRPr>
          </a:p>
        </p:txBody>
      </p:sp>
      <p:sp>
        <p:nvSpPr>
          <p:cNvPr id="1097" name="Google Shape;1097;p28"/>
          <p:cNvSpPr/>
          <p:nvPr/>
        </p:nvSpPr>
        <p:spPr>
          <a:xfrm>
            <a:off x="7845451" y="3331310"/>
            <a:ext cx="1477500" cy="3339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Reporting</a:t>
            </a:r>
            <a:endParaRPr sz="1100" b="1" i="0" u="none" strike="noStrike" cap="none">
              <a:solidFill>
                <a:srgbClr val="000000"/>
              </a:solidFill>
              <a:latin typeface="Lato"/>
              <a:ea typeface="Lato"/>
              <a:cs typeface="Lato"/>
              <a:sym typeface="Lato"/>
            </a:endParaRPr>
          </a:p>
        </p:txBody>
      </p:sp>
      <p:sp>
        <p:nvSpPr>
          <p:cNvPr id="1098" name="Google Shape;1098;p28"/>
          <p:cNvSpPr/>
          <p:nvPr/>
        </p:nvSpPr>
        <p:spPr>
          <a:xfrm>
            <a:off x="7845451" y="4729246"/>
            <a:ext cx="1436400" cy="3339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Rent </a:t>
            </a:r>
            <a:r>
              <a:rPr lang="en-US" sz="1100" b="1">
                <a:solidFill>
                  <a:srgbClr val="FFFFFF"/>
                </a:solidFill>
                <a:latin typeface="Lato"/>
                <a:ea typeface="Lato"/>
                <a:cs typeface="Lato"/>
                <a:sym typeface="Lato"/>
              </a:rPr>
              <a:t>R</a:t>
            </a:r>
            <a:r>
              <a:rPr lang="en-US" sz="1100" b="1" i="0" u="none" strike="noStrike" cap="none">
                <a:solidFill>
                  <a:srgbClr val="FFFFFF"/>
                </a:solidFill>
                <a:latin typeface="Lato"/>
                <a:ea typeface="Lato"/>
                <a:cs typeface="Lato"/>
                <a:sym typeface="Lato"/>
              </a:rPr>
              <a:t>ecognition</a:t>
            </a:r>
            <a:endParaRPr sz="1100" b="1" i="0" u="none" strike="noStrike" cap="none">
              <a:solidFill>
                <a:srgbClr val="000000"/>
              </a:solidFill>
              <a:latin typeface="Lato"/>
              <a:ea typeface="Lato"/>
              <a:cs typeface="Lato"/>
              <a:sym typeface="Lato"/>
            </a:endParaRPr>
          </a:p>
        </p:txBody>
      </p:sp>
      <p:pic>
        <p:nvPicPr>
          <p:cNvPr id="1099" name="Google Shape;1099;p28"/>
          <p:cNvPicPr preferRelativeResize="0"/>
          <p:nvPr/>
        </p:nvPicPr>
        <p:blipFill rotWithShape="1">
          <a:blip r:embed="rId4">
            <a:alphaModFix/>
          </a:blip>
          <a:srcRect/>
          <a:stretch/>
        </p:blipFill>
        <p:spPr>
          <a:xfrm>
            <a:off x="4125475" y="4931101"/>
            <a:ext cx="1505256" cy="1379835"/>
          </a:xfrm>
          <a:prstGeom prst="rect">
            <a:avLst/>
          </a:prstGeom>
          <a:noFill/>
          <a:ln>
            <a:noFill/>
          </a:ln>
        </p:spPr>
      </p:pic>
      <p:pic>
        <p:nvPicPr>
          <p:cNvPr id="1100" name="Google Shape;1100;p28"/>
          <p:cNvPicPr preferRelativeResize="0"/>
          <p:nvPr/>
        </p:nvPicPr>
        <p:blipFill rotWithShape="1">
          <a:blip r:embed="rId4">
            <a:alphaModFix/>
          </a:blip>
          <a:srcRect/>
          <a:stretch/>
        </p:blipFill>
        <p:spPr>
          <a:xfrm>
            <a:off x="6596571" y="4931101"/>
            <a:ext cx="1505256" cy="1379835"/>
          </a:xfrm>
          <a:prstGeom prst="rect">
            <a:avLst/>
          </a:prstGeom>
          <a:noFill/>
          <a:ln>
            <a:noFill/>
          </a:ln>
        </p:spPr>
      </p:pic>
      <p:sp>
        <p:nvSpPr>
          <p:cNvPr id="1101" name="Google Shape;1101;p28"/>
          <p:cNvSpPr/>
          <p:nvPr/>
        </p:nvSpPr>
        <p:spPr>
          <a:xfrm>
            <a:off x="4125475" y="5316889"/>
            <a:ext cx="1483500" cy="5733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Tax</a:t>
            </a:r>
            <a:endParaRPr sz="1100" b="1" i="0" u="none" strike="noStrike" cap="none">
              <a:solidFill>
                <a:srgbClr val="000000"/>
              </a:solidFill>
              <a:latin typeface="Lato"/>
              <a:ea typeface="Lato"/>
              <a:cs typeface="Lato"/>
              <a:sym typeface="Lato"/>
            </a:endParaRPr>
          </a:p>
        </p:txBody>
      </p:sp>
      <p:sp>
        <p:nvSpPr>
          <p:cNvPr id="1102" name="Google Shape;1102;p28"/>
          <p:cNvSpPr txBox="1"/>
          <p:nvPr/>
        </p:nvSpPr>
        <p:spPr>
          <a:xfrm>
            <a:off x="6624221" y="5207082"/>
            <a:ext cx="1463700" cy="772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Income Analysis</a:t>
            </a:r>
            <a:endParaRPr sz="1100" b="1" i="0" u="none" strike="noStrike" cap="none">
              <a:solidFill>
                <a:srgbClr val="FFFFFF"/>
              </a:solidFill>
              <a:latin typeface="Lato"/>
              <a:ea typeface="Lato"/>
              <a:cs typeface="Lato"/>
              <a:sym typeface="Lato"/>
            </a:endParaRPr>
          </a:p>
        </p:txBody>
      </p:sp>
      <p:cxnSp>
        <p:nvCxnSpPr>
          <p:cNvPr id="1103" name="Google Shape;1103;p28"/>
          <p:cNvCxnSpPr/>
          <p:nvPr/>
        </p:nvCxnSpPr>
        <p:spPr>
          <a:xfrm>
            <a:off x="10789276" y="4391069"/>
            <a:ext cx="0" cy="0"/>
          </a:xfrm>
          <a:prstGeom prst="straightConnector1">
            <a:avLst/>
          </a:prstGeom>
          <a:noFill/>
          <a:ln w="19050" cap="flat" cmpd="sng">
            <a:solidFill>
              <a:srgbClr val="01A5B8"/>
            </a:solidFill>
            <a:prstDash val="solid"/>
            <a:miter lim="800000"/>
            <a:headEnd type="none" w="sm" len="sm"/>
            <a:tailEnd type="none" w="sm" len="sm"/>
          </a:ln>
        </p:spPr>
      </p:cxnSp>
      <p:pic>
        <p:nvPicPr>
          <p:cNvPr id="1104" name="Google Shape;1104;p28"/>
          <p:cNvPicPr preferRelativeResize="0"/>
          <p:nvPr/>
        </p:nvPicPr>
        <p:blipFill rotWithShape="1">
          <a:blip r:embed="rId2">
            <a:alphaModFix/>
          </a:blip>
          <a:srcRect/>
          <a:stretch/>
        </p:blipFill>
        <p:spPr>
          <a:xfrm>
            <a:off x="9084943" y="2126332"/>
            <a:ext cx="1477606" cy="1354475"/>
          </a:xfrm>
          <a:prstGeom prst="rect">
            <a:avLst/>
          </a:prstGeom>
          <a:noFill/>
          <a:ln>
            <a:noFill/>
          </a:ln>
        </p:spPr>
      </p:pic>
      <p:pic>
        <p:nvPicPr>
          <p:cNvPr id="1105" name="Google Shape;1105;p28" descr="Shape&#10;&#10;Description automatically generated"/>
          <p:cNvPicPr preferRelativeResize="0"/>
          <p:nvPr/>
        </p:nvPicPr>
        <p:blipFill rotWithShape="1">
          <a:blip r:embed="rId3">
            <a:alphaModFix/>
          </a:blip>
          <a:srcRect/>
          <a:stretch/>
        </p:blipFill>
        <p:spPr>
          <a:xfrm>
            <a:off x="9071115" y="3518845"/>
            <a:ext cx="1505256" cy="1379835"/>
          </a:xfrm>
          <a:prstGeom prst="rect">
            <a:avLst/>
          </a:prstGeom>
          <a:noFill/>
          <a:ln>
            <a:noFill/>
          </a:ln>
        </p:spPr>
      </p:pic>
      <p:pic>
        <p:nvPicPr>
          <p:cNvPr id="1106" name="Google Shape;1106;p28"/>
          <p:cNvPicPr preferRelativeResize="0"/>
          <p:nvPr/>
        </p:nvPicPr>
        <p:blipFill rotWithShape="1">
          <a:blip r:embed="rId2">
            <a:alphaModFix/>
          </a:blip>
          <a:srcRect/>
          <a:stretch/>
        </p:blipFill>
        <p:spPr>
          <a:xfrm>
            <a:off x="10315372" y="4234092"/>
            <a:ext cx="1477606" cy="1354475"/>
          </a:xfrm>
          <a:prstGeom prst="rect">
            <a:avLst/>
          </a:prstGeom>
          <a:noFill/>
          <a:ln>
            <a:noFill/>
          </a:ln>
        </p:spPr>
      </p:pic>
      <p:pic>
        <p:nvPicPr>
          <p:cNvPr id="1107" name="Google Shape;1107;p28"/>
          <p:cNvPicPr preferRelativeResize="0"/>
          <p:nvPr/>
        </p:nvPicPr>
        <p:blipFill rotWithShape="1">
          <a:blip r:embed="rId3">
            <a:alphaModFix/>
          </a:blip>
          <a:srcRect/>
          <a:stretch/>
        </p:blipFill>
        <p:spPr>
          <a:xfrm>
            <a:off x="10315372" y="1435945"/>
            <a:ext cx="1477606" cy="1354475"/>
          </a:xfrm>
          <a:prstGeom prst="rect">
            <a:avLst/>
          </a:prstGeom>
          <a:noFill/>
          <a:ln>
            <a:noFill/>
          </a:ln>
        </p:spPr>
      </p:pic>
      <p:pic>
        <p:nvPicPr>
          <p:cNvPr id="1108" name="Google Shape;1108;p28"/>
          <p:cNvPicPr preferRelativeResize="0"/>
          <p:nvPr/>
        </p:nvPicPr>
        <p:blipFill rotWithShape="1">
          <a:blip r:embed="rId4">
            <a:alphaModFix/>
          </a:blip>
          <a:srcRect/>
          <a:stretch/>
        </p:blipFill>
        <p:spPr>
          <a:xfrm>
            <a:off x="10301547" y="2820872"/>
            <a:ext cx="1505256" cy="1379835"/>
          </a:xfrm>
          <a:prstGeom prst="rect">
            <a:avLst/>
          </a:prstGeom>
          <a:noFill/>
          <a:ln>
            <a:noFill/>
          </a:ln>
        </p:spPr>
      </p:pic>
      <p:sp>
        <p:nvSpPr>
          <p:cNvPr id="1109" name="Google Shape;1109;p28"/>
          <p:cNvSpPr txBox="1"/>
          <p:nvPr/>
        </p:nvSpPr>
        <p:spPr>
          <a:xfrm>
            <a:off x="9084944" y="2324612"/>
            <a:ext cx="1489200" cy="9477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Benefits </a:t>
            </a:r>
            <a:r>
              <a:rPr lang="en-US" sz="1100" b="1">
                <a:solidFill>
                  <a:srgbClr val="FFFFFF"/>
                </a:solidFill>
                <a:latin typeface="Lato"/>
                <a:ea typeface="Lato"/>
                <a:cs typeface="Lato"/>
                <a:sym typeface="Lato"/>
              </a:rPr>
              <a:t>C</a:t>
            </a:r>
            <a:r>
              <a:rPr lang="en-US" sz="1100" b="1" i="0" u="none" strike="noStrike" cap="none">
                <a:solidFill>
                  <a:srgbClr val="FFFFFF"/>
                </a:solidFill>
                <a:latin typeface="Lato"/>
                <a:ea typeface="Lato"/>
                <a:cs typeface="Lato"/>
                <a:sym typeface="Lato"/>
              </a:rPr>
              <a:t>hecking</a:t>
            </a:r>
            <a:endParaRPr sz="1100" b="1" i="0" u="none" strike="noStrike" cap="none">
              <a:solidFill>
                <a:srgbClr val="000000"/>
              </a:solidFill>
              <a:latin typeface="Lato"/>
              <a:ea typeface="Lato"/>
              <a:cs typeface="Lato"/>
              <a:sym typeface="Lato"/>
            </a:endParaRPr>
          </a:p>
        </p:txBody>
      </p:sp>
      <p:sp>
        <p:nvSpPr>
          <p:cNvPr id="1110" name="Google Shape;1110;p28"/>
          <p:cNvSpPr/>
          <p:nvPr/>
        </p:nvSpPr>
        <p:spPr>
          <a:xfrm>
            <a:off x="9068868" y="3838289"/>
            <a:ext cx="1503600" cy="721500"/>
          </a:xfrm>
          <a:prstGeom prst="rect">
            <a:avLst/>
          </a:prstGeom>
          <a:noFill/>
          <a:ln>
            <a:noFill/>
          </a:ln>
        </p:spPr>
        <p:txBody>
          <a:bodyPr spcFirstLastPara="1" wrap="square" lIns="121900" tIns="60925" rIns="121900" bIns="60925" anchor="ctr" anchorCtr="0">
            <a:noAutofit/>
          </a:bodyPr>
          <a:lstStyle/>
          <a:p>
            <a:pPr marL="0" marR="0" lvl="1"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House Price </a:t>
            </a:r>
            <a:r>
              <a:rPr lang="en-US" sz="1100" b="1">
                <a:solidFill>
                  <a:srgbClr val="FFFFFF"/>
                </a:solidFill>
                <a:latin typeface="Lato"/>
                <a:ea typeface="Lato"/>
                <a:cs typeface="Lato"/>
                <a:sym typeface="Lato"/>
              </a:rPr>
              <a:t>L</a:t>
            </a:r>
            <a:r>
              <a:rPr lang="en-US" sz="1100" b="1" i="0" u="none" strike="noStrike" cap="none">
                <a:solidFill>
                  <a:srgbClr val="FFFFFF"/>
                </a:solidFill>
                <a:latin typeface="Lato"/>
                <a:ea typeface="Lato"/>
                <a:cs typeface="Lato"/>
                <a:sym typeface="Lato"/>
              </a:rPr>
              <a:t>ookup and </a:t>
            </a:r>
            <a:r>
              <a:rPr lang="en-US" sz="1100" b="1">
                <a:solidFill>
                  <a:srgbClr val="FFFFFF"/>
                </a:solidFill>
                <a:latin typeface="Lato"/>
                <a:ea typeface="Lato"/>
                <a:cs typeface="Lato"/>
                <a:sym typeface="Lato"/>
              </a:rPr>
              <a:t>T</a:t>
            </a:r>
            <a:r>
              <a:rPr lang="en-US" sz="1100" b="1" i="0" u="none" strike="noStrike" cap="none">
                <a:solidFill>
                  <a:srgbClr val="FFFFFF"/>
                </a:solidFill>
                <a:latin typeface="Lato"/>
                <a:ea typeface="Lato"/>
                <a:cs typeface="Lato"/>
                <a:sym typeface="Lato"/>
              </a:rPr>
              <a:t>racking</a:t>
            </a:r>
            <a:endParaRPr sz="1100" b="1" i="0" u="none" strike="noStrike" cap="none">
              <a:solidFill>
                <a:srgbClr val="000000"/>
              </a:solidFill>
              <a:latin typeface="Lato"/>
              <a:ea typeface="Lato"/>
              <a:cs typeface="Lato"/>
              <a:sym typeface="Lato"/>
            </a:endParaRPr>
          </a:p>
        </p:txBody>
      </p:sp>
      <p:sp>
        <p:nvSpPr>
          <p:cNvPr id="1111" name="Google Shape;1111;p28"/>
          <p:cNvSpPr/>
          <p:nvPr/>
        </p:nvSpPr>
        <p:spPr>
          <a:xfrm>
            <a:off x="10315135" y="1636854"/>
            <a:ext cx="1477500" cy="9609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Single Immediate Payments</a:t>
            </a:r>
            <a:endParaRPr sz="1100" b="1" i="0" u="none" strike="noStrike" cap="none">
              <a:solidFill>
                <a:srgbClr val="FFFFFF"/>
              </a:solidFill>
              <a:latin typeface="Lato"/>
              <a:ea typeface="Lato"/>
              <a:cs typeface="Lato"/>
              <a:sym typeface="Lato"/>
            </a:endParaRPr>
          </a:p>
        </p:txBody>
      </p:sp>
      <p:sp>
        <p:nvSpPr>
          <p:cNvPr id="1112" name="Google Shape;1112;p28"/>
          <p:cNvSpPr/>
          <p:nvPr/>
        </p:nvSpPr>
        <p:spPr>
          <a:xfrm>
            <a:off x="10315133" y="3336902"/>
            <a:ext cx="1477500" cy="3339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Standing Orders</a:t>
            </a:r>
            <a:endParaRPr sz="1100" b="1" i="0" u="none" strike="noStrike" cap="none">
              <a:solidFill>
                <a:srgbClr val="000000"/>
              </a:solidFill>
              <a:latin typeface="Lato"/>
              <a:ea typeface="Lato"/>
              <a:cs typeface="Lato"/>
              <a:sym typeface="Lato"/>
            </a:endParaRPr>
          </a:p>
        </p:txBody>
      </p:sp>
      <p:sp>
        <p:nvSpPr>
          <p:cNvPr id="1113" name="Google Shape;1113;p28"/>
          <p:cNvSpPr/>
          <p:nvPr/>
        </p:nvSpPr>
        <p:spPr>
          <a:xfrm>
            <a:off x="10315133" y="4734841"/>
            <a:ext cx="1436400" cy="333900"/>
          </a:xfrm>
          <a:prstGeom prst="rect">
            <a:avLst/>
          </a:prstGeom>
          <a:noFill/>
          <a:ln>
            <a:noFill/>
          </a:ln>
        </p:spPr>
        <p:txBody>
          <a:bodyPr spcFirstLastPara="1" wrap="square" lIns="121900" tIns="60925" rIns="121900" bIns="60925" anchor="ctr" anchorCtr="0">
            <a:noAutofit/>
          </a:bodyPr>
          <a:lstStyle/>
          <a:p>
            <a:pPr marL="0" marR="0" lvl="1" indent="0" algn="ctr" rtl="0">
              <a:lnSpc>
                <a:spcPct val="12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Variable Recurring Payments</a:t>
            </a:r>
            <a:endParaRPr sz="1100" b="1" i="0" u="none" strike="noStrike" cap="none">
              <a:solidFill>
                <a:srgbClr val="000000"/>
              </a:solidFill>
              <a:latin typeface="Lato"/>
              <a:ea typeface="Lato"/>
              <a:cs typeface="Lato"/>
              <a:sym typeface="Lato"/>
            </a:endParaRPr>
          </a:p>
        </p:txBody>
      </p:sp>
      <p:pic>
        <p:nvPicPr>
          <p:cNvPr id="1114" name="Google Shape;1114;p28"/>
          <p:cNvPicPr preferRelativeResize="0"/>
          <p:nvPr/>
        </p:nvPicPr>
        <p:blipFill rotWithShape="1">
          <a:blip r:embed="rId4">
            <a:alphaModFix/>
          </a:blip>
          <a:srcRect/>
          <a:stretch/>
        </p:blipFill>
        <p:spPr>
          <a:xfrm>
            <a:off x="9066252" y="4936693"/>
            <a:ext cx="1505256" cy="1379835"/>
          </a:xfrm>
          <a:prstGeom prst="rect">
            <a:avLst/>
          </a:prstGeom>
          <a:noFill/>
          <a:ln>
            <a:noFill/>
          </a:ln>
        </p:spPr>
      </p:pic>
      <p:sp>
        <p:nvSpPr>
          <p:cNvPr id="1115" name="Google Shape;1115;p28"/>
          <p:cNvSpPr txBox="1"/>
          <p:nvPr/>
        </p:nvSpPr>
        <p:spPr>
          <a:xfrm>
            <a:off x="9093904" y="5212674"/>
            <a:ext cx="1463700" cy="772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Budgeting</a:t>
            </a:r>
            <a:endParaRPr sz="1100" b="1" i="0" u="none" strike="noStrike" cap="none">
              <a:solidFill>
                <a:srgbClr val="FFFFFF"/>
              </a:solidFill>
              <a:latin typeface="Lato"/>
              <a:ea typeface="Lato"/>
              <a:cs typeface="Lato"/>
              <a:sym typeface="Lato"/>
            </a:endParaRPr>
          </a:p>
        </p:txBody>
      </p:sp>
      <p:sp>
        <p:nvSpPr>
          <p:cNvPr id="1116" name="Google Shape;1116;p28"/>
          <p:cNvSpPr txBox="1">
            <a:spLocks noGrp="1"/>
          </p:cNvSpPr>
          <p:nvPr>
            <p:ph type="title"/>
          </p:nvPr>
        </p:nvSpPr>
        <p:spPr>
          <a:xfrm>
            <a:off x="1432750"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2100"/>
              <a:buFont typeface="Lato Black"/>
              <a:buNone/>
              <a:defRPr sz="2100">
                <a:solidFill>
                  <a:schemeClr val="dk2"/>
                </a:solidFill>
                <a:latin typeface="Lato Black"/>
                <a:ea typeface="Lato Black"/>
                <a:cs typeface="Lato Black"/>
                <a:sym typeface="Lato Black"/>
              </a:defRPr>
            </a:lvl1pPr>
            <a:lvl2pPr lvl="1" algn="ctr" rtl="0">
              <a:spcBef>
                <a:spcPts val="0"/>
              </a:spcBef>
              <a:spcAft>
                <a:spcPts val="0"/>
              </a:spcAft>
              <a:buClr>
                <a:schemeClr val="dk2"/>
              </a:buClr>
              <a:buSzPts val="1400"/>
              <a:buNone/>
              <a:defRPr>
                <a:solidFill>
                  <a:schemeClr val="dk2"/>
                </a:solidFill>
              </a:defRPr>
            </a:lvl2pPr>
            <a:lvl3pPr lvl="2" algn="ctr" rtl="0">
              <a:spcBef>
                <a:spcPts val="0"/>
              </a:spcBef>
              <a:spcAft>
                <a:spcPts val="0"/>
              </a:spcAft>
              <a:buClr>
                <a:schemeClr val="dk2"/>
              </a:buClr>
              <a:buSzPts val="1400"/>
              <a:buNone/>
              <a:defRPr>
                <a:solidFill>
                  <a:schemeClr val="dk2"/>
                </a:solidFill>
              </a:defRPr>
            </a:lvl3pPr>
            <a:lvl4pPr lvl="3" algn="ctr" rtl="0">
              <a:spcBef>
                <a:spcPts val="0"/>
              </a:spcBef>
              <a:spcAft>
                <a:spcPts val="0"/>
              </a:spcAft>
              <a:buClr>
                <a:schemeClr val="dk2"/>
              </a:buClr>
              <a:buSzPts val="1400"/>
              <a:buNone/>
              <a:defRPr>
                <a:solidFill>
                  <a:schemeClr val="dk2"/>
                </a:solidFill>
              </a:defRPr>
            </a:lvl4pPr>
            <a:lvl5pPr lvl="4" algn="ctr" rtl="0">
              <a:spcBef>
                <a:spcPts val="0"/>
              </a:spcBef>
              <a:spcAft>
                <a:spcPts val="0"/>
              </a:spcAft>
              <a:buClr>
                <a:schemeClr val="dk2"/>
              </a:buClr>
              <a:buSzPts val="1400"/>
              <a:buNone/>
              <a:defRPr>
                <a:solidFill>
                  <a:schemeClr val="dk2"/>
                </a:solidFill>
              </a:defRPr>
            </a:lvl5pPr>
            <a:lvl6pPr lvl="5" algn="ctr" rtl="0">
              <a:spcBef>
                <a:spcPts val="0"/>
              </a:spcBef>
              <a:spcAft>
                <a:spcPts val="0"/>
              </a:spcAft>
              <a:buClr>
                <a:schemeClr val="dk2"/>
              </a:buClr>
              <a:buSzPts val="1400"/>
              <a:buNone/>
              <a:defRPr>
                <a:solidFill>
                  <a:schemeClr val="dk2"/>
                </a:solidFill>
              </a:defRPr>
            </a:lvl6pPr>
            <a:lvl7pPr lvl="6" algn="ctr" rtl="0">
              <a:spcBef>
                <a:spcPts val="0"/>
              </a:spcBef>
              <a:spcAft>
                <a:spcPts val="0"/>
              </a:spcAft>
              <a:buClr>
                <a:schemeClr val="dk2"/>
              </a:buClr>
              <a:buSzPts val="1400"/>
              <a:buNone/>
              <a:defRPr>
                <a:solidFill>
                  <a:schemeClr val="dk2"/>
                </a:solidFill>
              </a:defRPr>
            </a:lvl7pPr>
            <a:lvl8pPr lvl="7" algn="ctr" rtl="0">
              <a:spcBef>
                <a:spcPts val="0"/>
              </a:spcBef>
              <a:spcAft>
                <a:spcPts val="0"/>
              </a:spcAft>
              <a:buClr>
                <a:schemeClr val="dk2"/>
              </a:buClr>
              <a:buSzPts val="1400"/>
              <a:buNone/>
              <a:defRPr>
                <a:solidFill>
                  <a:schemeClr val="dk2"/>
                </a:solidFill>
              </a:defRPr>
            </a:lvl8pPr>
            <a:lvl9pPr lvl="8" algn="ctr" rtl="0">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enefits For Your Business">
  <p:cSld name="CUSTOM_45">
    <p:bg>
      <p:bgPr>
        <a:solidFill>
          <a:schemeClr val="dk2"/>
        </a:solidFill>
        <a:effectLst/>
      </p:bgPr>
    </p:bg>
    <p:spTree>
      <p:nvGrpSpPr>
        <p:cNvPr id="1" name="Shape 1117"/>
        <p:cNvGrpSpPr/>
        <p:nvPr/>
      </p:nvGrpSpPr>
      <p:grpSpPr>
        <a:xfrm>
          <a:off x="0" y="0"/>
          <a:ext cx="0" cy="0"/>
          <a:chOff x="0" y="0"/>
          <a:chExt cx="0" cy="0"/>
        </a:xfrm>
      </p:grpSpPr>
      <p:pic>
        <p:nvPicPr>
          <p:cNvPr id="1118" name="Google Shape;1118;p29"/>
          <p:cNvPicPr preferRelativeResize="0"/>
          <p:nvPr/>
        </p:nvPicPr>
        <p:blipFill>
          <a:blip r:embed="rId2">
            <a:alphaModFix/>
          </a:blip>
          <a:stretch>
            <a:fillRect/>
          </a:stretch>
        </p:blipFill>
        <p:spPr>
          <a:xfrm>
            <a:off x="1950591" y="2206238"/>
            <a:ext cx="2171275" cy="1880632"/>
          </a:xfrm>
          <a:prstGeom prst="rect">
            <a:avLst/>
          </a:prstGeom>
          <a:noFill/>
          <a:ln>
            <a:noFill/>
          </a:ln>
          <a:effectLst>
            <a:outerShdw blurRad="142875" algn="bl" rotWithShape="0">
              <a:srgbClr val="222222">
                <a:alpha val="42000"/>
              </a:srgbClr>
            </a:outerShdw>
          </a:effectLst>
        </p:spPr>
      </p:pic>
      <p:pic>
        <p:nvPicPr>
          <p:cNvPr id="1119" name="Google Shape;1119;p29"/>
          <p:cNvPicPr preferRelativeResize="0"/>
          <p:nvPr/>
        </p:nvPicPr>
        <p:blipFill>
          <a:blip r:embed="rId3">
            <a:alphaModFix/>
          </a:blip>
          <a:stretch>
            <a:fillRect/>
          </a:stretch>
        </p:blipFill>
        <p:spPr>
          <a:xfrm>
            <a:off x="3733938" y="3210288"/>
            <a:ext cx="2171268" cy="1880625"/>
          </a:xfrm>
          <a:prstGeom prst="rect">
            <a:avLst/>
          </a:prstGeom>
          <a:noFill/>
          <a:ln>
            <a:noFill/>
          </a:ln>
          <a:effectLst>
            <a:outerShdw blurRad="142875" algn="bl" rotWithShape="0">
              <a:srgbClr val="222222">
                <a:alpha val="42000"/>
              </a:srgbClr>
            </a:outerShdw>
          </a:effectLst>
        </p:spPr>
      </p:pic>
      <p:pic>
        <p:nvPicPr>
          <p:cNvPr id="1120" name="Google Shape;1120;p29"/>
          <p:cNvPicPr preferRelativeResize="0"/>
          <p:nvPr/>
        </p:nvPicPr>
        <p:blipFill>
          <a:blip r:embed="rId4">
            <a:alphaModFix/>
          </a:blip>
          <a:stretch>
            <a:fillRect/>
          </a:stretch>
        </p:blipFill>
        <p:spPr>
          <a:xfrm>
            <a:off x="5497621" y="2178125"/>
            <a:ext cx="2171275" cy="1880632"/>
          </a:xfrm>
          <a:prstGeom prst="rect">
            <a:avLst/>
          </a:prstGeom>
          <a:noFill/>
          <a:ln>
            <a:noFill/>
          </a:ln>
          <a:effectLst>
            <a:outerShdw blurRad="142875" algn="bl" rotWithShape="0">
              <a:srgbClr val="222222">
                <a:alpha val="42000"/>
              </a:srgbClr>
            </a:outerShdw>
          </a:effectLst>
        </p:spPr>
      </p:pic>
      <p:pic>
        <p:nvPicPr>
          <p:cNvPr id="1121" name="Google Shape;1121;p29"/>
          <p:cNvPicPr preferRelativeResize="0"/>
          <p:nvPr/>
        </p:nvPicPr>
        <p:blipFill>
          <a:blip r:embed="rId3">
            <a:alphaModFix/>
          </a:blip>
          <a:stretch>
            <a:fillRect/>
          </a:stretch>
        </p:blipFill>
        <p:spPr>
          <a:xfrm>
            <a:off x="7273869" y="3210275"/>
            <a:ext cx="2171268" cy="1880625"/>
          </a:xfrm>
          <a:prstGeom prst="rect">
            <a:avLst/>
          </a:prstGeom>
          <a:noFill/>
          <a:ln>
            <a:noFill/>
          </a:ln>
          <a:effectLst>
            <a:outerShdw blurRad="142875" algn="bl" rotWithShape="0">
              <a:srgbClr val="222222">
                <a:alpha val="42000"/>
              </a:srgbClr>
            </a:outerShdw>
          </a:effectLst>
        </p:spPr>
      </p:pic>
      <p:sp>
        <p:nvSpPr>
          <p:cNvPr id="1122" name="Google Shape;1122;p29"/>
          <p:cNvSpPr/>
          <p:nvPr/>
        </p:nvSpPr>
        <p:spPr>
          <a:xfrm>
            <a:off x="3778225" y="3210275"/>
            <a:ext cx="2082600" cy="18807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None/>
            </a:pPr>
            <a:r>
              <a:rPr lang="en-US" sz="1700">
                <a:solidFill>
                  <a:srgbClr val="003A42"/>
                </a:solidFill>
                <a:latin typeface="Lato Black"/>
                <a:ea typeface="Lato Black"/>
                <a:cs typeface="Lato Black"/>
                <a:sym typeface="Lato Black"/>
              </a:rPr>
              <a:t>Data insight</a:t>
            </a:r>
            <a:endParaRPr sz="1700">
              <a:solidFill>
                <a:srgbClr val="003A42"/>
              </a:solidFill>
              <a:latin typeface="Lato Black"/>
              <a:ea typeface="Lato Black"/>
              <a:cs typeface="Lato Black"/>
              <a:sym typeface="Lato Black"/>
            </a:endParaRPr>
          </a:p>
        </p:txBody>
      </p:sp>
      <p:sp>
        <p:nvSpPr>
          <p:cNvPr id="1123" name="Google Shape;1123;p29"/>
          <p:cNvSpPr/>
          <p:nvPr/>
        </p:nvSpPr>
        <p:spPr>
          <a:xfrm>
            <a:off x="5551450" y="2178132"/>
            <a:ext cx="2082600" cy="18807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None/>
            </a:pPr>
            <a:r>
              <a:rPr lang="en-US" sz="1700">
                <a:solidFill>
                  <a:srgbClr val="003A42"/>
                </a:solidFill>
                <a:latin typeface="Lato Black"/>
                <a:ea typeface="Lato Black"/>
                <a:cs typeface="Lato Black"/>
                <a:sym typeface="Lato Black"/>
              </a:rPr>
              <a:t>Lower </a:t>
            </a:r>
            <a:br>
              <a:rPr lang="en-US" sz="1700">
                <a:solidFill>
                  <a:srgbClr val="003A42"/>
                </a:solidFill>
                <a:latin typeface="Lato Black"/>
                <a:ea typeface="Lato Black"/>
                <a:cs typeface="Lato Black"/>
                <a:sym typeface="Lato Black"/>
              </a:rPr>
            </a:br>
            <a:r>
              <a:rPr lang="en-US" sz="1700">
                <a:solidFill>
                  <a:srgbClr val="003A42"/>
                </a:solidFill>
                <a:latin typeface="Lato Black"/>
                <a:ea typeface="Lato Black"/>
                <a:cs typeface="Lato Black"/>
                <a:sym typeface="Lato Black"/>
              </a:rPr>
              <a:t>acquisition </a:t>
            </a:r>
            <a:br>
              <a:rPr lang="en-US" sz="1700">
                <a:solidFill>
                  <a:srgbClr val="003A42"/>
                </a:solidFill>
                <a:latin typeface="Lato Black"/>
                <a:ea typeface="Lato Black"/>
                <a:cs typeface="Lato Black"/>
                <a:sym typeface="Lato Black"/>
              </a:rPr>
            </a:br>
            <a:r>
              <a:rPr lang="en-US" sz="1700">
                <a:solidFill>
                  <a:srgbClr val="003A42"/>
                </a:solidFill>
                <a:latin typeface="Lato Black"/>
                <a:ea typeface="Lato Black"/>
                <a:cs typeface="Lato Black"/>
                <a:sym typeface="Lato Black"/>
              </a:rPr>
              <a:t>costs</a:t>
            </a:r>
            <a:endParaRPr sz="1700">
              <a:solidFill>
                <a:srgbClr val="003A42"/>
              </a:solidFill>
              <a:latin typeface="Lato Black"/>
              <a:ea typeface="Lato Black"/>
              <a:cs typeface="Lato Black"/>
              <a:sym typeface="Lato Black"/>
            </a:endParaRPr>
          </a:p>
        </p:txBody>
      </p:sp>
      <p:sp>
        <p:nvSpPr>
          <p:cNvPr id="1124" name="Google Shape;1124;p29"/>
          <p:cNvSpPr/>
          <p:nvPr/>
        </p:nvSpPr>
        <p:spPr>
          <a:xfrm>
            <a:off x="7324370" y="3210275"/>
            <a:ext cx="2120100" cy="18807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None/>
            </a:pPr>
            <a:r>
              <a:rPr lang="en-US" sz="1700">
                <a:solidFill>
                  <a:srgbClr val="003A42"/>
                </a:solidFill>
                <a:latin typeface="Lato Black"/>
                <a:ea typeface="Lato Black"/>
                <a:cs typeface="Lato Black"/>
                <a:sym typeface="Lato Black"/>
              </a:rPr>
              <a:t>Higher retention</a:t>
            </a:r>
            <a:endParaRPr sz="1700">
              <a:solidFill>
                <a:srgbClr val="003A42"/>
              </a:solidFill>
              <a:latin typeface="Lato Black"/>
              <a:ea typeface="Lato Black"/>
              <a:cs typeface="Lato Black"/>
              <a:sym typeface="Lato Black"/>
            </a:endParaRPr>
          </a:p>
        </p:txBody>
      </p:sp>
      <p:sp>
        <p:nvSpPr>
          <p:cNvPr id="1125" name="Google Shape;1125;p29"/>
          <p:cNvSpPr txBox="1"/>
          <p:nvPr/>
        </p:nvSpPr>
        <p:spPr>
          <a:xfrm>
            <a:off x="1980869" y="2206238"/>
            <a:ext cx="2082600" cy="18807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1700">
                <a:solidFill>
                  <a:srgbClr val="003A42"/>
                </a:solidFill>
                <a:latin typeface="Lato Black"/>
                <a:ea typeface="Lato Black"/>
                <a:cs typeface="Lato Black"/>
                <a:sym typeface="Lato Black"/>
              </a:rPr>
              <a:t>Low cost  payments </a:t>
            </a:r>
            <a:br>
              <a:rPr lang="en-US" sz="1700">
                <a:solidFill>
                  <a:srgbClr val="003A42"/>
                </a:solidFill>
                <a:latin typeface="Lato Black"/>
                <a:ea typeface="Lato Black"/>
                <a:cs typeface="Lato Black"/>
                <a:sym typeface="Lato Black"/>
              </a:rPr>
            </a:br>
            <a:r>
              <a:rPr lang="en-US" sz="1700">
                <a:solidFill>
                  <a:srgbClr val="003A42"/>
                </a:solidFill>
                <a:latin typeface="Lato Black"/>
                <a:ea typeface="Lato Black"/>
                <a:cs typeface="Lato Black"/>
                <a:sym typeface="Lato Black"/>
              </a:rPr>
              <a:t>solution</a:t>
            </a:r>
            <a:endParaRPr sz="1700">
              <a:solidFill>
                <a:srgbClr val="003A42"/>
              </a:solidFill>
              <a:latin typeface="Lato Black"/>
              <a:ea typeface="Lato Black"/>
              <a:cs typeface="Lato Black"/>
              <a:sym typeface="Lato Black"/>
            </a:endParaRPr>
          </a:p>
        </p:txBody>
      </p:sp>
      <p:pic>
        <p:nvPicPr>
          <p:cNvPr id="1126" name="Google Shape;1126;p29"/>
          <p:cNvPicPr preferRelativeResize="0"/>
          <p:nvPr/>
        </p:nvPicPr>
        <p:blipFill>
          <a:blip r:embed="rId2">
            <a:alphaModFix/>
          </a:blip>
          <a:stretch>
            <a:fillRect/>
          </a:stretch>
        </p:blipFill>
        <p:spPr>
          <a:xfrm>
            <a:off x="1944497" y="4183045"/>
            <a:ext cx="2171275" cy="1880632"/>
          </a:xfrm>
          <a:prstGeom prst="rect">
            <a:avLst/>
          </a:prstGeom>
          <a:noFill/>
          <a:ln>
            <a:noFill/>
          </a:ln>
          <a:effectLst>
            <a:outerShdw blurRad="142875" algn="bl" rotWithShape="0">
              <a:srgbClr val="222222">
                <a:alpha val="42000"/>
              </a:srgbClr>
            </a:outerShdw>
          </a:effectLst>
        </p:spPr>
      </p:pic>
      <p:sp>
        <p:nvSpPr>
          <p:cNvPr id="1127" name="Google Shape;1127;p29"/>
          <p:cNvSpPr txBox="1"/>
          <p:nvPr/>
        </p:nvSpPr>
        <p:spPr>
          <a:xfrm>
            <a:off x="1974775" y="4183045"/>
            <a:ext cx="2082600" cy="18807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1700">
                <a:solidFill>
                  <a:srgbClr val="003A42"/>
                </a:solidFill>
                <a:latin typeface="Lato Black"/>
                <a:ea typeface="Lato Black"/>
                <a:cs typeface="Lato Black"/>
                <a:sym typeface="Lato Black"/>
              </a:rPr>
              <a:t>Fact finds &amp; Suitability </a:t>
            </a:r>
            <a:br>
              <a:rPr lang="en-US" sz="1700">
                <a:solidFill>
                  <a:srgbClr val="003A42"/>
                </a:solidFill>
                <a:latin typeface="Lato Black"/>
                <a:ea typeface="Lato Black"/>
                <a:cs typeface="Lato Black"/>
                <a:sym typeface="Lato Black"/>
              </a:rPr>
            </a:br>
            <a:r>
              <a:rPr lang="en-US" sz="1700">
                <a:solidFill>
                  <a:srgbClr val="003A42"/>
                </a:solidFill>
                <a:latin typeface="Lato Black"/>
                <a:ea typeface="Lato Black"/>
                <a:cs typeface="Lato Black"/>
                <a:sym typeface="Lato Black"/>
              </a:rPr>
              <a:t>checks</a:t>
            </a:r>
            <a:endParaRPr sz="1700">
              <a:solidFill>
                <a:srgbClr val="003A42"/>
              </a:solidFill>
              <a:latin typeface="Lato Black"/>
              <a:ea typeface="Lato Black"/>
              <a:cs typeface="Lato Black"/>
              <a:sym typeface="Lato Black"/>
            </a:endParaRPr>
          </a:p>
        </p:txBody>
      </p:sp>
      <p:pic>
        <p:nvPicPr>
          <p:cNvPr id="1128" name="Google Shape;1128;p29"/>
          <p:cNvPicPr preferRelativeResize="0"/>
          <p:nvPr/>
        </p:nvPicPr>
        <p:blipFill>
          <a:blip r:embed="rId4">
            <a:alphaModFix/>
          </a:blip>
          <a:stretch>
            <a:fillRect/>
          </a:stretch>
        </p:blipFill>
        <p:spPr>
          <a:xfrm>
            <a:off x="5507109" y="4192412"/>
            <a:ext cx="2171275" cy="1880631"/>
          </a:xfrm>
          <a:prstGeom prst="rect">
            <a:avLst/>
          </a:prstGeom>
          <a:noFill/>
          <a:ln>
            <a:noFill/>
          </a:ln>
          <a:effectLst>
            <a:outerShdw blurRad="142875" algn="bl" rotWithShape="0">
              <a:srgbClr val="222222">
                <a:alpha val="42000"/>
              </a:srgbClr>
            </a:outerShdw>
          </a:effectLst>
        </p:spPr>
      </p:pic>
      <p:sp>
        <p:nvSpPr>
          <p:cNvPr id="1129" name="Google Shape;1129;p29"/>
          <p:cNvSpPr/>
          <p:nvPr/>
        </p:nvSpPr>
        <p:spPr>
          <a:xfrm>
            <a:off x="5560938" y="4192419"/>
            <a:ext cx="2082600" cy="18807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None/>
            </a:pPr>
            <a:r>
              <a:rPr lang="en-US" sz="1700">
                <a:solidFill>
                  <a:srgbClr val="003A42"/>
                </a:solidFill>
                <a:latin typeface="Lato Black"/>
                <a:ea typeface="Lato Black"/>
                <a:cs typeface="Lato Black"/>
                <a:sym typeface="Lato Black"/>
              </a:rPr>
              <a:t>Cheaper </a:t>
            </a:r>
            <a:endParaRPr sz="1700">
              <a:solidFill>
                <a:srgbClr val="003A42"/>
              </a:solidFill>
              <a:latin typeface="Lato Black"/>
              <a:ea typeface="Lato Black"/>
              <a:cs typeface="Lato Black"/>
              <a:sym typeface="Lato Black"/>
            </a:endParaRPr>
          </a:p>
          <a:p>
            <a:pPr marL="0" lvl="0" indent="0" algn="ctr" rtl="0">
              <a:spcBef>
                <a:spcPts val="0"/>
              </a:spcBef>
              <a:spcAft>
                <a:spcPts val="0"/>
              </a:spcAft>
              <a:buNone/>
            </a:pPr>
            <a:r>
              <a:rPr lang="en-US" sz="1700">
                <a:solidFill>
                  <a:srgbClr val="003A42"/>
                </a:solidFill>
                <a:latin typeface="Lato Black"/>
                <a:ea typeface="Lato Black"/>
                <a:cs typeface="Lato Black"/>
                <a:sym typeface="Lato Black"/>
              </a:rPr>
              <a:t>servicing</a:t>
            </a:r>
            <a:endParaRPr sz="1700">
              <a:solidFill>
                <a:srgbClr val="003A42"/>
              </a:solidFill>
              <a:latin typeface="Lato Black"/>
              <a:ea typeface="Lato Black"/>
              <a:cs typeface="Lato Black"/>
              <a:sym typeface="Lato Black"/>
            </a:endParaRPr>
          </a:p>
        </p:txBody>
      </p:sp>
      <p:pic>
        <p:nvPicPr>
          <p:cNvPr id="1130" name="Google Shape;1130;p29"/>
          <p:cNvPicPr preferRelativeResize="0"/>
          <p:nvPr/>
        </p:nvPicPr>
        <p:blipFill>
          <a:blip r:embed="rId2">
            <a:alphaModFix/>
          </a:blip>
          <a:stretch>
            <a:fillRect/>
          </a:stretch>
        </p:blipFill>
        <p:spPr>
          <a:xfrm>
            <a:off x="9047685" y="2221863"/>
            <a:ext cx="2171275" cy="1880632"/>
          </a:xfrm>
          <a:prstGeom prst="rect">
            <a:avLst/>
          </a:prstGeom>
          <a:noFill/>
          <a:ln>
            <a:noFill/>
          </a:ln>
          <a:effectLst>
            <a:outerShdw blurRad="142875" algn="bl" rotWithShape="0">
              <a:srgbClr val="222222">
                <a:alpha val="42000"/>
              </a:srgbClr>
            </a:outerShdw>
          </a:effectLst>
        </p:spPr>
      </p:pic>
      <p:sp>
        <p:nvSpPr>
          <p:cNvPr id="1131" name="Google Shape;1131;p29"/>
          <p:cNvSpPr txBox="1"/>
          <p:nvPr/>
        </p:nvSpPr>
        <p:spPr>
          <a:xfrm>
            <a:off x="9077962" y="2221863"/>
            <a:ext cx="2082600" cy="18807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1700">
                <a:solidFill>
                  <a:srgbClr val="003A42"/>
                </a:solidFill>
                <a:latin typeface="Lato Black"/>
                <a:ea typeface="Lato Black"/>
                <a:cs typeface="Lato Black"/>
                <a:sym typeface="Lato Black"/>
              </a:rPr>
              <a:t>Extra services </a:t>
            </a:r>
            <a:endParaRPr sz="1700">
              <a:solidFill>
                <a:srgbClr val="003A42"/>
              </a:solidFill>
              <a:latin typeface="Lato Black"/>
              <a:ea typeface="Lato Black"/>
              <a:cs typeface="Lato Black"/>
              <a:sym typeface="Lato Black"/>
            </a:endParaRPr>
          </a:p>
        </p:txBody>
      </p:sp>
      <p:pic>
        <p:nvPicPr>
          <p:cNvPr id="1132" name="Google Shape;1132;p29"/>
          <p:cNvPicPr preferRelativeResize="0"/>
          <p:nvPr/>
        </p:nvPicPr>
        <p:blipFill>
          <a:blip r:embed="rId2">
            <a:alphaModFix/>
          </a:blip>
          <a:stretch>
            <a:fillRect/>
          </a:stretch>
        </p:blipFill>
        <p:spPr>
          <a:xfrm>
            <a:off x="9041591" y="4198670"/>
            <a:ext cx="2171275" cy="1880632"/>
          </a:xfrm>
          <a:prstGeom prst="rect">
            <a:avLst/>
          </a:prstGeom>
          <a:noFill/>
          <a:ln>
            <a:noFill/>
          </a:ln>
          <a:effectLst>
            <a:outerShdw blurRad="142875" algn="bl" rotWithShape="0">
              <a:srgbClr val="222222">
                <a:alpha val="42000"/>
              </a:srgbClr>
            </a:outerShdw>
          </a:effectLst>
        </p:spPr>
      </p:pic>
      <p:sp>
        <p:nvSpPr>
          <p:cNvPr id="1133" name="Google Shape;1133;p29"/>
          <p:cNvSpPr txBox="1"/>
          <p:nvPr/>
        </p:nvSpPr>
        <p:spPr>
          <a:xfrm>
            <a:off x="9071868" y="4198670"/>
            <a:ext cx="2082600" cy="18807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1700">
                <a:solidFill>
                  <a:srgbClr val="003A42"/>
                </a:solidFill>
                <a:latin typeface="Lato Black"/>
                <a:ea typeface="Lato Black"/>
                <a:cs typeface="Lato Black"/>
                <a:sym typeface="Lato Black"/>
              </a:rPr>
              <a:t>Consumer </a:t>
            </a:r>
            <a:endParaRPr sz="1700">
              <a:solidFill>
                <a:srgbClr val="003A42"/>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US" sz="1700">
                <a:solidFill>
                  <a:srgbClr val="003A42"/>
                </a:solidFill>
                <a:latin typeface="Lato Black"/>
                <a:ea typeface="Lato Black"/>
                <a:cs typeface="Lato Black"/>
                <a:sym typeface="Lato Black"/>
              </a:rPr>
              <a:t>duty</a:t>
            </a:r>
            <a:endParaRPr sz="1700">
              <a:solidFill>
                <a:srgbClr val="003A42"/>
              </a:solidFill>
              <a:latin typeface="Lato Black"/>
              <a:ea typeface="Lato Black"/>
              <a:cs typeface="Lato Black"/>
              <a:sym typeface="Lato Black"/>
            </a:endParaRPr>
          </a:p>
        </p:txBody>
      </p:sp>
      <p:sp>
        <p:nvSpPr>
          <p:cNvPr id="1134" name="Google Shape;1134;p29"/>
          <p:cNvSpPr txBox="1">
            <a:spLocks noGrp="1"/>
          </p:cNvSpPr>
          <p:nvPr>
            <p:ph type="title"/>
          </p:nvPr>
        </p:nvSpPr>
        <p:spPr>
          <a:xfrm>
            <a:off x="1432750"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2100"/>
              <a:buFont typeface="Lato Black"/>
              <a:buNone/>
              <a:defRPr sz="2100">
                <a:solidFill>
                  <a:schemeClr val="lt2"/>
                </a:solidFill>
                <a:latin typeface="Lato Black"/>
                <a:ea typeface="Lato Black"/>
                <a:cs typeface="Lato Black"/>
                <a:sym typeface="Lato Black"/>
              </a:defRPr>
            </a:lvl1pPr>
            <a:lvl2pPr lvl="1" algn="ctr" rtl="0">
              <a:spcBef>
                <a:spcPts val="0"/>
              </a:spcBef>
              <a:spcAft>
                <a:spcPts val="0"/>
              </a:spcAft>
              <a:buClr>
                <a:schemeClr val="lt2"/>
              </a:buClr>
              <a:buSzPts val="1400"/>
              <a:buNone/>
              <a:defRPr>
                <a:solidFill>
                  <a:schemeClr val="lt2"/>
                </a:solidFill>
              </a:defRPr>
            </a:lvl2pPr>
            <a:lvl3pPr lvl="2" algn="ctr" rtl="0">
              <a:spcBef>
                <a:spcPts val="0"/>
              </a:spcBef>
              <a:spcAft>
                <a:spcPts val="0"/>
              </a:spcAft>
              <a:buClr>
                <a:schemeClr val="lt2"/>
              </a:buClr>
              <a:buSzPts val="1400"/>
              <a:buNone/>
              <a:defRPr>
                <a:solidFill>
                  <a:schemeClr val="lt2"/>
                </a:solidFill>
              </a:defRPr>
            </a:lvl3pPr>
            <a:lvl4pPr lvl="3" algn="ctr" rtl="0">
              <a:spcBef>
                <a:spcPts val="0"/>
              </a:spcBef>
              <a:spcAft>
                <a:spcPts val="0"/>
              </a:spcAft>
              <a:buClr>
                <a:schemeClr val="lt2"/>
              </a:buClr>
              <a:buSzPts val="1400"/>
              <a:buNone/>
              <a:defRPr>
                <a:solidFill>
                  <a:schemeClr val="lt2"/>
                </a:solidFill>
              </a:defRPr>
            </a:lvl4pPr>
            <a:lvl5pPr lvl="4" algn="ctr" rtl="0">
              <a:spcBef>
                <a:spcPts val="0"/>
              </a:spcBef>
              <a:spcAft>
                <a:spcPts val="0"/>
              </a:spcAft>
              <a:buClr>
                <a:schemeClr val="lt2"/>
              </a:buClr>
              <a:buSzPts val="1400"/>
              <a:buNone/>
              <a:defRPr>
                <a:solidFill>
                  <a:schemeClr val="lt2"/>
                </a:solidFill>
              </a:defRPr>
            </a:lvl5pPr>
            <a:lvl6pPr lvl="5" algn="ctr" rtl="0">
              <a:spcBef>
                <a:spcPts val="0"/>
              </a:spcBef>
              <a:spcAft>
                <a:spcPts val="0"/>
              </a:spcAft>
              <a:buClr>
                <a:schemeClr val="lt2"/>
              </a:buClr>
              <a:buSzPts val="1400"/>
              <a:buNone/>
              <a:defRPr>
                <a:solidFill>
                  <a:schemeClr val="lt2"/>
                </a:solidFill>
              </a:defRPr>
            </a:lvl6pPr>
            <a:lvl7pPr lvl="6" algn="ctr" rtl="0">
              <a:spcBef>
                <a:spcPts val="0"/>
              </a:spcBef>
              <a:spcAft>
                <a:spcPts val="0"/>
              </a:spcAft>
              <a:buClr>
                <a:schemeClr val="lt2"/>
              </a:buClr>
              <a:buSzPts val="1400"/>
              <a:buNone/>
              <a:defRPr>
                <a:solidFill>
                  <a:schemeClr val="lt2"/>
                </a:solidFill>
              </a:defRPr>
            </a:lvl7pPr>
            <a:lvl8pPr lvl="7" algn="ctr" rtl="0">
              <a:spcBef>
                <a:spcPts val="0"/>
              </a:spcBef>
              <a:spcAft>
                <a:spcPts val="0"/>
              </a:spcAft>
              <a:buClr>
                <a:schemeClr val="lt2"/>
              </a:buClr>
              <a:buSzPts val="1400"/>
              <a:buNone/>
              <a:defRPr>
                <a:solidFill>
                  <a:schemeClr val="lt2"/>
                </a:solidFill>
              </a:defRPr>
            </a:lvl8pPr>
            <a:lvl9pPr lvl="8" algn="ctr" rtl="0">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ata Lake">
  <p:cSld name="CUSTOM_7">
    <p:spTree>
      <p:nvGrpSpPr>
        <p:cNvPr id="1" name="Shape 1135"/>
        <p:cNvGrpSpPr/>
        <p:nvPr/>
      </p:nvGrpSpPr>
      <p:grpSpPr>
        <a:xfrm>
          <a:off x="0" y="0"/>
          <a:ext cx="0" cy="0"/>
          <a:chOff x="0" y="0"/>
          <a:chExt cx="0" cy="0"/>
        </a:xfrm>
      </p:grpSpPr>
      <p:sp>
        <p:nvSpPr>
          <p:cNvPr id="1136" name="Google Shape;1136;p30"/>
          <p:cNvSpPr/>
          <p:nvPr/>
        </p:nvSpPr>
        <p:spPr>
          <a:xfrm>
            <a:off x="6329675" y="20300"/>
            <a:ext cx="5862300" cy="6858000"/>
          </a:xfrm>
          <a:prstGeom prst="rect">
            <a:avLst/>
          </a:prstGeom>
          <a:solidFill>
            <a:srgbClr val="003A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7" name="Google Shape;1137;p30"/>
          <p:cNvPicPr preferRelativeResize="0"/>
          <p:nvPr/>
        </p:nvPicPr>
        <p:blipFill rotWithShape="1">
          <a:blip r:embed="rId2">
            <a:alphaModFix/>
          </a:blip>
          <a:srcRect t="45392" b="13706"/>
          <a:stretch/>
        </p:blipFill>
        <p:spPr>
          <a:xfrm>
            <a:off x="1016027" y="0"/>
            <a:ext cx="11175876" cy="6857999"/>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1138" name="Google Shape;1138;p30"/>
          <p:cNvSpPr/>
          <p:nvPr/>
        </p:nvSpPr>
        <p:spPr>
          <a:xfrm>
            <a:off x="1016025" y="5075"/>
            <a:ext cx="11175900" cy="6858000"/>
          </a:xfrm>
          <a:prstGeom prst="rect">
            <a:avLst/>
          </a:prstGeom>
          <a:solidFill>
            <a:srgbClr val="003A42">
              <a:alpha val="439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nvGrpSpPr>
          <p:cNvPr id="1139" name="Google Shape;1139;p30"/>
          <p:cNvGrpSpPr/>
          <p:nvPr/>
        </p:nvGrpSpPr>
        <p:grpSpPr>
          <a:xfrm>
            <a:off x="2416762" y="3483179"/>
            <a:ext cx="2603912" cy="2028187"/>
            <a:chOff x="1814072" y="3437897"/>
            <a:chExt cx="2455131" cy="2175000"/>
          </a:xfrm>
        </p:grpSpPr>
        <p:sp>
          <p:nvSpPr>
            <p:cNvPr id="1140" name="Google Shape;1140;p30"/>
            <p:cNvSpPr/>
            <p:nvPr/>
          </p:nvSpPr>
          <p:spPr>
            <a:xfrm>
              <a:off x="1816103" y="3437897"/>
              <a:ext cx="2453100" cy="21750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800"/>
                <a:buFont typeface="Arial"/>
                <a:buNone/>
              </a:pPr>
              <a:r>
                <a:rPr lang="en-US" sz="1800" b="0" i="0" u="none" strike="noStrike" cap="none">
                  <a:solidFill>
                    <a:srgbClr val="003A42"/>
                  </a:solidFill>
                  <a:latin typeface="Lato Black"/>
                  <a:ea typeface="Lato Black"/>
                  <a:cs typeface="Lato Black"/>
                  <a:sym typeface="Lato Black"/>
                </a:rPr>
                <a:t>Hyper-</a:t>
              </a:r>
              <a:br>
                <a:rPr lang="en-US" sz="1800" b="0" i="0" u="none" strike="noStrike" cap="none">
                  <a:solidFill>
                    <a:srgbClr val="003A42"/>
                  </a:solidFill>
                  <a:latin typeface="Lato Black"/>
                  <a:ea typeface="Lato Black"/>
                  <a:cs typeface="Lato Black"/>
                  <a:sym typeface="Lato Black"/>
                </a:rPr>
              </a:br>
              <a:r>
                <a:rPr lang="en-US" sz="1800" b="0" i="0" u="none" strike="noStrike" cap="none">
                  <a:solidFill>
                    <a:srgbClr val="003A42"/>
                  </a:solidFill>
                  <a:latin typeface="Lato Black"/>
                  <a:ea typeface="Lato Black"/>
                  <a:cs typeface="Lato Black"/>
                  <a:sym typeface="Lato Black"/>
                </a:rPr>
                <a:t>Personalisation</a:t>
              </a:r>
              <a:endParaRPr sz="18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800"/>
                <a:buFont typeface="Arial"/>
                <a:buNone/>
              </a:pPr>
              <a:endParaRPr sz="1800" b="0" i="0" u="none" strike="noStrike" cap="none">
                <a:solidFill>
                  <a:srgbClr val="003A42"/>
                </a:solidFill>
                <a:latin typeface="Lato Black"/>
                <a:ea typeface="Lato Black"/>
                <a:cs typeface="Lato Black"/>
                <a:sym typeface="Lato Black"/>
              </a:endParaRPr>
            </a:p>
          </p:txBody>
        </p:sp>
        <p:sp>
          <p:nvSpPr>
            <p:cNvPr id="1141" name="Google Shape;1141;p30"/>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grpSp>
        <p:nvGrpSpPr>
          <p:cNvPr id="1142" name="Google Shape;1142;p30"/>
          <p:cNvGrpSpPr/>
          <p:nvPr/>
        </p:nvGrpSpPr>
        <p:grpSpPr>
          <a:xfrm>
            <a:off x="5319737" y="3483179"/>
            <a:ext cx="2603912" cy="2028187"/>
            <a:chOff x="1814072" y="3437897"/>
            <a:chExt cx="2455131" cy="2175000"/>
          </a:xfrm>
        </p:grpSpPr>
        <p:sp>
          <p:nvSpPr>
            <p:cNvPr id="1143" name="Google Shape;1143;p30"/>
            <p:cNvSpPr/>
            <p:nvPr/>
          </p:nvSpPr>
          <p:spPr>
            <a:xfrm>
              <a:off x="1816103" y="3437897"/>
              <a:ext cx="2453100" cy="21750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800"/>
                <a:buFont typeface="Arial"/>
                <a:buNone/>
              </a:pPr>
              <a:r>
                <a:rPr lang="en-US" sz="1800" b="0" i="0" u="none" strike="noStrike" cap="none">
                  <a:solidFill>
                    <a:srgbClr val="003A42"/>
                  </a:solidFill>
                  <a:latin typeface="Lato Black"/>
                  <a:ea typeface="Lato Black"/>
                  <a:cs typeface="Lato Black"/>
                  <a:sym typeface="Lato Black"/>
                </a:rPr>
                <a:t>Effortless </a:t>
              </a:r>
              <a:br>
                <a:rPr lang="en-US" sz="1800" b="0" i="0" u="none" strike="noStrike" cap="none">
                  <a:solidFill>
                    <a:srgbClr val="003A42"/>
                  </a:solidFill>
                  <a:latin typeface="Lato Black"/>
                  <a:ea typeface="Lato Black"/>
                  <a:cs typeface="Lato Black"/>
                  <a:sym typeface="Lato Black"/>
                </a:rPr>
              </a:br>
              <a:r>
                <a:rPr lang="en-US" sz="1800" b="0" i="0" u="none" strike="noStrike" cap="none">
                  <a:solidFill>
                    <a:srgbClr val="003A42"/>
                  </a:solidFill>
                  <a:latin typeface="Lato Black"/>
                  <a:ea typeface="Lato Black"/>
                  <a:cs typeface="Lato Black"/>
                  <a:sym typeface="Lato Black"/>
                </a:rPr>
                <a:t>Insight</a:t>
              </a:r>
              <a:endParaRPr sz="18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800"/>
                <a:buFont typeface="Arial"/>
                <a:buNone/>
              </a:pPr>
              <a:endParaRPr sz="1800" b="0" i="0" u="none" strike="noStrike" cap="none">
                <a:solidFill>
                  <a:srgbClr val="003A42"/>
                </a:solidFill>
                <a:latin typeface="Lato Black"/>
                <a:ea typeface="Lato Black"/>
                <a:cs typeface="Lato Black"/>
                <a:sym typeface="Lato Black"/>
              </a:endParaRPr>
            </a:p>
          </p:txBody>
        </p:sp>
        <p:sp>
          <p:nvSpPr>
            <p:cNvPr id="1144" name="Google Shape;1144;p30"/>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grpSp>
        <p:nvGrpSpPr>
          <p:cNvPr id="1145" name="Google Shape;1145;p30"/>
          <p:cNvGrpSpPr/>
          <p:nvPr/>
        </p:nvGrpSpPr>
        <p:grpSpPr>
          <a:xfrm>
            <a:off x="8222713" y="3483179"/>
            <a:ext cx="2603912" cy="2028187"/>
            <a:chOff x="1814072" y="3437897"/>
            <a:chExt cx="2455131" cy="2175000"/>
          </a:xfrm>
        </p:grpSpPr>
        <p:sp>
          <p:nvSpPr>
            <p:cNvPr id="1146" name="Google Shape;1146;p30"/>
            <p:cNvSpPr/>
            <p:nvPr/>
          </p:nvSpPr>
          <p:spPr>
            <a:xfrm>
              <a:off x="1816103" y="3437897"/>
              <a:ext cx="2453100" cy="21750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800"/>
                <a:buFont typeface="Arial"/>
                <a:buNone/>
              </a:pPr>
              <a:r>
                <a:rPr lang="en-US" sz="1800" b="0" i="0" u="none" strike="noStrike" cap="none">
                  <a:solidFill>
                    <a:srgbClr val="003A42"/>
                  </a:solidFill>
                  <a:latin typeface="Lato Black"/>
                  <a:ea typeface="Lato Black"/>
                  <a:cs typeface="Lato Black"/>
                  <a:sym typeface="Lato Black"/>
                </a:rPr>
                <a:t>Priceless </a:t>
              </a:r>
              <a:br>
                <a:rPr lang="en-US" sz="1800" b="0" i="0" u="none" strike="noStrike" cap="none">
                  <a:solidFill>
                    <a:srgbClr val="003A42"/>
                  </a:solidFill>
                  <a:latin typeface="Lato Black"/>
                  <a:ea typeface="Lato Black"/>
                  <a:cs typeface="Lato Black"/>
                  <a:sym typeface="Lato Black"/>
                </a:rPr>
              </a:br>
              <a:r>
                <a:rPr lang="en-US" sz="1800" b="0" i="0" u="none" strike="noStrike" cap="none">
                  <a:solidFill>
                    <a:srgbClr val="003A42"/>
                  </a:solidFill>
                  <a:latin typeface="Lato Black"/>
                  <a:ea typeface="Lato Black"/>
                  <a:cs typeface="Lato Black"/>
                  <a:sym typeface="Lato Black"/>
                </a:rPr>
                <a:t>Asset</a:t>
              </a:r>
              <a:endParaRPr sz="18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800"/>
                <a:buFont typeface="Arial"/>
                <a:buNone/>
              </a:pPr>
              <a:endParaRPr sz="1800" b="0" i="0" u="none" strike="noStrike" cap="none">
                <a:solidFill>
                  <a:srgbClr val="003A42"/>
                </a:solidFill>
                <a:latin typeface="Lato Black"/>
                <a:ea typeface="Lato Black"/>
                <a:cs typeface="Lato Black"/>
                <a:sym typeface="Lato Black"/>
              </a:endParaRPr>
            </a:p>
          </p:txBody>
        </p:sp>
        <p:sp>
          <p:nvSpPr>
            <p:cNvPr id="1147" name="Google Shape;1147;p30"/>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sp>
        <p:nvSpPr>
          <p:cNvPr id="1148" name="Google Shape;1148;p30"/>
          <p:cNvSpPr txBox="1"/>
          <p:nvPr/>
        </p:nvSpPr>
        <p:spPr>
          <a:xfrm>
            <a:off x="2381325" y="1342901"/>
            <a:ext cx="4965900" cy="1603500"/>
          </a:xfrm>
          <a:prstGeom prst="rect">
            <a:avLst/>
          </a:prstGeom>
          <a:noFill/>
          <a:ln>
            <a:noFill/>
          </a:ln>
        </p:spPr>
        <p:txBody>
          <a:bodyPr spcFirstLastPara="1" wrap="square" lIns="0" tIns="192000" rIns="0" bIns="0" anchor="t" anchorCtr="0">
            <a:noAutofit/>
          </a:bodyPr>
          <a:lstStyle/>
          <a:p>
            <a:pPr marL="0" lvl="0" indent="0" algn="l" rtl="0">
              <a:lnSpc>
                <a:spcPct val="80000"/>
              </a:lnSpc>
              <a:spcBef>
                <a:spcPts val="0"/>
              </a:spcBef>
              <a:spcAft>
                <a:spcPts val="0"/>
              </a:spcAft>
              <a:buNone/>
            </a:pPr>
            <a:r>
              <a:rPr lang="en-US" sz="3600">
                <a:solidFill>
                  <a:srgbClr val="FEFFFF"/>
                </a:solidFill>
                <a:latin typeface="Lato Black"/>
                <a:ea typeface="Lato Black"/>
                <a:cs typeface="Lato Black"/>
                <a:sym typeface="Lato Black"/>
              </a:rPr>
              <a:t>Holistic </a:t>
            </a:r>
            <a:r>
              <a:rPr lang="en-US" sz="3600">
                <a:solidFill>
                  <a:srgbClr val="1CD7EA"/>
                </a:solidFill>
                <a:latin typeface="Lato Black"/>
                <a:ea typeface="Lato Black"/>
                <a:cs typeface="Lato Black"/>
                <a:sym typeface="Lato Black"/>
              </a:rPr>
              <a:t>Explicit</a:t>
            </a:r>
            <a:endParaRPr sz="3600">
              <a:solidFill>
                <a:srgbClr val="1CD7EA"/>
              </a:solidFill>
              <a:latin typeface="Lato Black"/>
              <a:ea typeface="Lato Black"/>
              <a:cs typeface="Lato Black"/>
              <a:sym typeface="Lato Black"/>
            </a:endParaRPr>
          </a:p>
          <a:p>
            <a:pPr marL="0" lvl="0" indent="0" algn="l" rtl="0">
              <a:lnSpc>
                <a:spcPct val="80000"/>
              </a:lnSpc>
              <a:spcBef>
                <a:spcPts val="0"/>
              </a:spcBef>
              <a:spcAft>
                <a:spcPts val="0"/>
              </a:spcAft>
              <a:buNone/>
            </a:pPr>
            <a:r>
              <a:rPr lang="en-US" sz="3600">
                <a:solidFill>
                  <a:srgbClr val="FEFFFF"/>
                </a:solidFill>
                <a:latin typeface="Lato Black"/>
                <a:ea typeface="Lato Black"/>
                <a:cs typeface="Lato Black"/>
                <a:sym typeface="Lato Black"/>
              </a:rPr>
              <a:t>consumer consent </a:t>
            </a:r>
            <a:endParaRPr sz="3600">
              <a:solidFill>
                <a:srgbClr val="FEFFFF"/>
              </a:solidFill>
              <a:latin typeface="Lato Black"/>
              <a:ea typeface="Lato Black"/>
              <a:cs typeface="Lato Black"/>
              <a:sym typeface="Lato Black"/>
            </a:endParaRPr>
          </a:p>
          <a:p>
            <a:pPr marL="0" lvl="0" indent="0" algn="l" rtl="0">
              <a:lnSpc>
                <a:spcPct val="80000"/>
              </a:lnSpc>
              <a:spcBef>
                <a:spcPts val="0"/>
              </a:spcBef>
              <a:spcAft>
                <a:spcPts val="0"/>
              </a:spcAft>
              <a:buNone/>
            </a:pPr>
            <a:r>
              <a:rPr lang="en-US" sz="3600">
                <a:solidFill>
                  <a:srgbClr val="1CD7EA"/>
                </a:solidFill>
                <a:latin typeface="Lato Black"/>
                <a:ea typeface="Lato Black"/>
                <a:cs typeface="Lato Black"/>
                <a:sym typeface="Lato Black"/>
              </a:rPr>
              <a:t>Data Lake</a:t>
            </a:r>
            <a:endParaRPr sz="3600">
              <a:solidFill>
                <a:srgbClr val="1CD7EA"/>
              </a:solidFill>
              <a:latin typeface="Lato Black"/>
              <a:ea typeface="Lato Black"/>
              <a:cs typeface="Lato Black"/>
              <a:sym typeface="Lato Black"/>
            </a:endParaRPr>
          </a:p>
        </p:txBody>
      </p:sp>
      <p:pic>
        <p:nvPicPr>
          <p:cNvPr id="1149" name="Google Shape;1149;p30"/>
          <p:cNvPicPr preferRelativeResize="0"/>
          <p:nvPr/>
        </p:nvPicPr>
        <p:blipFill rotWithShape="1">
          <a:blip r:embed="rId3">
            <a:alphaModFix/>
          </a:blip>
          <a:srcRect/>
          <a:stretch/>
        </p:blipFill>
        <p:spPr>
          <a:xfrm>
            <a:off x="3390125" y="3784240"/>
            <a:ext cx="657175" cy="657175"/>
          </a:xfrm>
          <a:prstGeom prst="rect">
            <a:avLst/>
          </a:prstGeom>
          <a:noFill/>
          <a:ln>
            <a:noFill/>
          </a:ln>
        </p:spPr>
      </p:pic>
      <p:pic>
        <p:nvPicPr>
          <p:cNvPr id="1150" name="Google Shape;1150;p30"/>
          <p:cNvPicPr preferRelativeResize="0"/>
          <p:nvPr/>
        </p:nvPicPr>
        <p:blipFill rotWithShape="1">
          <a:blip r:embed="rId4">
            <a:alphaModFix/>
          </a:blip>
          <a:srcRect/>
          <a:stretch/>
        </p:blipFill>
        <p:spPr>
          <a:xfrm>
            <a:off x="6293113" y="3784240"/>
            <a:ext cx="657175" cy="657175"/>
          </a:xfrm>
          <a:prstGeom prst="rect">
            <a:avLst/>
          </a:prstGeom>
          <a:noFill/>
          <a:ln>
            <a:noFill/>
          </a:ln>
        </p:spPr>
      </p:pic>
      <p:pic>
        <p:nvPicPr>
          <p:cNvPr id="1151" name="Google Shape;1151;p30"/>
          <p:cNvPicPr preferRelativeResize="0"/>
          <p:nvPr/>
        </p:nvPicPr>
        <p:blipFill rotWithShape="1">
          <a:blip r:embed="rId5">
            <a:alphaModFix/>
          </a:blip>
          <a:srcRect/>
          <a:stretch/>
        </p:blipFill>
        <p:spPr>
          <a:xfrm>
            <a:off x="9234787" y="3784240"/>
            <a:ext cx="657175" cy="6571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rmula Good Customer Outcomes with Open Data Graphic ">
  <p:cSld name="CUSTOM_41">
    <p:spTree>
      <p:nvGrpSpPr>
        <p:cNvPr id="1" name="Shape 1152"/>
        <p:cNvGrpSpPr/>
        <p:nvPr/>
      </p:nvGrpSpPr>
      <p:grpSpPr>
        <a:xfrm>
          <a:off x="0" y="0"/>
          <a:ext cx="0" cy="0"/>
          <a:chOff x="0" y="0"/>
          <a:chExt cx="0" cy="0"/>
        </a:xfrm>
      </p:grpSpPr>
      <p:sp>
        <p:nvSpPr>
          <p:cNvPr id="1153" name="Google Shape;1153;p31"/>
          <p:cNvSpPr txBox="1"/>
          <p:nvPr/>
        </p:nvSpPr>
        <p:spPr>
          <a:xfrm>
            <a:off x="1637675" y="4938500"/>
            <a:ext cx="4895100" cy="3189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1000"/>
              </a:spcBef>
              <a:spcAft>
                <a:spcPts val="1000"/>
              </a:spcAft>
              <a:buNone/>
            </a:pPr>
            <a:r>
              <a:rPr lang="en-US" sz="1600">
                <a:solidFill>
                  <a:srgbClr val="00B8CB"/>
                </a:solidFill>
                <a:latin typeface="Lato Black"/>
                <a:ea typeface="Lato Black"/>
                <a:cs typeface="Lato Black"/>
                <a:sym typeface="Lato Black"/>
              </a:rPr>
              <a:t>Open Data</a:t>
            </a:r>
            <a:r>
              <a:rPr lang="en-US" sz="1600">
                <a:solidFill>
                  <a:srgbClr val="003A42"/>
                </a:solidFill>
                <a:latin typeface="Lato Black"/>
                <a:ea typeface="Lato Black"/>
                <a:cs typeface="Lato Black"/>
                <a:sym typeface="Lato Black"/>
              </a:rPr>
              <a:t> is the route to fulfil Consumer Duty</a:t>
            </a:r>
            <a:endParaRPr sz="1600">
              <a:solidFill>
                <a:srgbClr val="003A42"/>
              </a:solidFill>
              <a:latin typeface="Lato Black"/>
              <a:ea typeface="Lato Black"/>
              <a:cs typeface="Lato Black"/>
              <a:sym typeface="Lato Black"/>
            </a:endParaRPr>
          </a:p>
        </p:txBody>
      </p:sp>
      <p:grpSp>
        <p:nvGrpSpPr>
          <p:cNvPr id="1154" name="Google Shape;1154;p31"/>
          <p:cNvGrpSpPr/>
          <p:nvPr/>
        </p:nvGrpSpPr>
        <p:grpSpPr>
          <a:xfrm rot="10800000">
            <a:off x="1138202" y="3103098"/>
            <a:ext cx="6015766" cy="1276759"/>
            <a:chOff x="1019176" y="2457446"/>
            <a:chExt cx="5785503" cy="1146000"/>
          </a:xfrm>
        </p:grpSpPr>
        <p:sp>
          <p:nvSpPr>
            <p:cNvPr id="1155" name="Google Shape;1155;p31"/>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1156" name="Google Shape;1156;p31"/>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1157" name="Google Shape;1157;p31"/>
          <p:cNvSpPr txBox="1"/>
          <p:nvPr/>
        </p:nvSpPr>
        <p:spPr>
          <a:xfrm>
            <a:off x="1637675" y="3254119"/>
            <a:ext cx="5273700" cy="980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US" sz="1900" b="0" i="1" u="none" strike="noStrike" cap="none">
                <a:solidFill>
                  <a:srgbClr val="003A42"/>
                </a:solidFill>
                <a:latin typeface="Lato Black"/>
                <a:ea typeface="Lato Black"/>
                <a:cs typeface="Lato Black"/>
                <a:sym typeface="Lato Black"/>
              </a:rPr>
              <a:t>(Product+Service+Emotional appeal) x Time</a:t>
            </a:r>
            <a:endParaRPr sz="1900" b="0" i="1" u="none" strike="noStrike" cap="none">
              <a:solidFill>
                <a:srgbClr val="003A42"/>
              </a:solidFill>
              <a:latin typeface="Lato Black"/>
              <a:ea typeface="Lato Black"/>
              <a:cs typeface="Lato Black"/>
              <a:sym typeface="Lato Black"/>
            </a:endParaRPr>
          </a:p>
          <a:p>
            <a:pPr marL="0" marR="0" lvl="0" indent="0" algn="l" rtl="0">
              <a:lnSpc>
                <a:spcPct val="115000"/>
              </a:lnSpc>
              <a:spcBef>
                <a:spcPts val="1300"/>
              </a:spcBef>
              <a:spcAft>
                <a:spcPts val="1300"/>
              </a:spcAft>
              <a:buClr>
                <a:srgbClr val="000000"/>
              </a:buClr>
              <a:buSzPts val="1900"/>
              <a:buFont typeface="Arial"/>
              <a:buNone/>
            </a:pPr>
            <a:r>
              <a:rPr lang="en-US" sz="1900" b="0" i="1" u="none" strike="noStrike" cap="none">
                <a:solidFill>
                  <a:srgbClr val="003A42"/>
                </a:solidFill>
                <a:latin typeface="Lato Black"/>
                <a:ea typeface="Lato Black"/>
                <a:cs typeface="Lato Black"/>
                <a:sym typeface="Lato Black"/>
              </a:rPr>
              <a:t>                              Data Insights</a:t>
            </a:r>
            <a:endParaRPr sz="1900" b="0" i="1" u="none" strike="noStrike" cap="none">
              <a:solidFill>
                <a:srgbClr val="003A42"/>
              </a:solidFill>
              <a:latin typeface="Lato Black"/>
              <a:ea typeface="Lato Black"/>
              <a:cs typeface="Lato Black"/>
              <a:sym typeface="Lato Black"/>
            </a:endParaRPr>
          </a:p>
        </p:txBody>
      </p:sp>
      <p:cxnSp>
        <p:nvCxnSpPr>
          <p:cNvPr id="1158" name="Google Shape;1158;p31"/>
          <p:cNvCxnSpPr/>
          <p:nvPr/>
        </p:nvCxnSpPr>
        <p:spPr>
          <a:xfrm>
            <a:off x="1713875" y="3738878"/>
            <a:ext cx="4523100" cy="0"/>
          </a:xfrm>
          <a:prstGeom prst="straightConnector1">
            <a:avLst/>
          </a:prstGeom>
          <a:noFill/>
          <a:ln w="28575" cap="flat" cmpd="sng">
            <a:solidFill>
              <a:srgbClr val="00B8CB"/>
            </a:solidFill>
            <a:prstDash val="solid"/>
            <a:round/>
            <a:headEnd type="none" w="sm" len="sm"/>
            <a:tailEnd type="none" w="sm" len="sm"/>
          </a:ln>
        </p:spPr>
      </p:cxnSp>
      <p:sp>
        <p:nvSpPr>
          <p:cNvPr id="1159" name="Google Shape;1159;p31"/>
          <p:cNvSpPr txBox="1"/>
          <p:nvPr/>
        </p:nvSpPr>
        <p:spPr>
          <a:xfrm>
            <a:off x="1637675" y="1532775"/>
            <a:ext cx="4458300" cy="774600"/>
          </a:xfrm>
          <a:prstGeom prst="rect">
            <a:avLst/>
          </a:prstGeom>
          <a:noFill/>
          <a:ln>
            <a:noFill/>
          </a:ln>
        </p:spPr>
        <p:txBody>
          <a:bodyPr spcFirstLastPara="1" wrap="square" lIns="0" tIns="192000" rIns="0" bIns="0" anchor="t" anchorCtr="0">
            <a:noAutofit/>
          </a:bodyPr>
          <a:lstStyle/>
          <a:p>
            <a:pPr marL="0" lvl="0" indent="0" algn="l" rtl="0">
              <a:spcBef>
                <a:spcPts val="0"/>
              </a:spcBef>
              <a:spcAft>
                <a:spcPts val="0"/>
              </a:spcAft>
              <a:buNone/>
            </a:pPr>
            <a:r>
              <a:rPr lang="en-US" sz="2600">
                <a:solidFill>
                  <a:srgbClr val="003A42"/>
                </a:solidFill>
                <a:latin typeface="Lato Black"/>
                <a:ea typeface="Lato Black"/>
                <a:cs typeface="Lato Black"/>
                <a:sym typeface="Lato Black"/>
              </a:rPr>
              <a:t>Simple formula for</a:t>
            </a:r>
            <a:br>
              <a:rPr lang="en-US" sz="2600">
                <a:solidFill>
                  <a:srgbClr val="003A42"/>
                </a:solidFill>
                <a:latin typeface="Lato Black"/>
                <a:ea typeface="Lato Black"/>
                <a:cs typeface="Lato Black"/>
                <a:sym typeface="Lato Black"/>
              </a:rPr>
            </a:br>
            <a:r>
              <a:rPr lang="en-US" sz="2600">
                <a:solidFill>
                  <a:srgbClr val="00B8CB"/>
                </a:solidFill>
                <a:latin typeface="Lato Black"/>
                <a:ea typeface="Lato Black"/>
                <a:cs typeface="Lato Black"/>
                <a:sym typeface="Lato Black"/>
              </a:rPr>
              <a:t>Good Customer Outcomes</a:t>
            </a:r>
            <a:endParaRPr sz="2600">
              <a:solidFill>
                <a:srgbClr val="00B8CB"/>
              </a:solidFill>
              <a:latin typeface="Lato Black"/>
              <a:ea typeface="Lato Black"/>
              <a:cs typeface="Lato Black"/>
              <a:sym typeface="Lato Black"/>
            </a:endParaRPr>
          </a:p>
          <a:p>
            <a:pPr marL="0" lvl="0" indent="0" algn="l" rtl="0">
              <a:spcBef>
                <a:spcPts val="0"/>
              </a:spcBef>
              <a:spcAft>
                <a:spcPts val="0"/>
              </a:spcAft>
              <a:buNone/>
            </a:pPr>
            <a:endParaRPr sz="2600">
              <a:solidFill>
                <a:srgbClr val="003A42"/>
              </a:solidFill>
              <a:latin typeface="Lato Black"/>
              <a:ea typeface="Lato Black"/>
              <a:cs typeface="Lato Black"/>
              <a:sym typeface="Lato Black"/>
            </a:endParaRPr>
          </a:p>
          <a:p>
            <a:pPr marL="0" lvl="0" indent="0" algn="l" rtl="0">
              <a:spcBef>
                <a:spcPts val="0"/>
              </a:spcBef>
              <a:spcAft>
                <a:spcPts val="0"/>
              </a:spcAft>
              <a:buNone/>
            </a:pPr>
            <a:endParaRPr sz="2600">
              <a:solidFill>
                <a:srgbClr val="003A42"/>
              </a:solidFill>
              <a:latin typeface="Lato Black"/>
              <a:ea typeface="Lato Black"/>
              <a:cs typeface="Lato Black"/>
              <a:sym typeface="Lato Black"/>
            </a:endParaRPr>
          </a:p>
        </p:txBody>
      </p:sp>
      <p:grpSp>
        <p:nvGrpSpPr>
          <p:cNvPr id="1160" name="Google Shape;1160;p31"/>
          <p:cNvGrpSpPr/>
          <p:nvPr/>
        </p:nvGrpSpPr>
        <p:grpSpPr>
          <a:xfrm>
            <a:off x="7687152" y="1348690"/>
            <a:ext cx="4188847" cy="4702383"/>
            <a:chOff x="7526327" y="1077809"/>
            <a:chExt cx="4188847" cy="4702383"/>
          </a:xfrm>
        </p:grpSpPr>
        <p:grpSp>
          <p:nvGrpSpPr>
            <p:cNvPr id="1161" name="Google Shape;1161;p31"/>
            <p:cNvGrpSpPr/>
            <p:nvPr/>
          </p:nvGrpSpPr>
          <p:grpSpPr>
            <a:xfrm>
              <a:off x="7526327" y="1077809"/>
              <a:ext cx="4188847" cy="4093461"/>
              <a:chOff x="7674152" y="1484847"/>
              <a:chExt cx="4188847" cy="4093461"/>
            </a:xfrm>
          </p:grpSpPr>
          <p:sp>
            <p:nvSpPr>
              <p:cNvPr id="1162" name="Google Shape;1162;p31"/>
              <p:cNvSpPr/>
              <p:nvPr/>
            </p:nvSpPr>
            <p:spPr>
              <a:xfrm>
                <a:off x="7858012" y="1678782"/>
                <a:ext cx="3897900" cy="3897900"/>
              </a:xfrm>
              <a:prstGeom prst="ellipse">
                <a:avLst/>
              </a:prstGeom>
              <a:solidFill>
                <a:srgbClr val="00B8CB"/>
              </a:solidFill>
              <a:ln w="19050" cap="rnd" cmpd="sng">
                <a:solidFill>
                  <a:srgbClr val="00B8CB"/>
                </a:solidFill>
                <a:prstDash val="solid"/>
                <a:round/>
                <a:headEnd type="none" w="sm" len="sm"/>
                <a:tailEnd type="none" w="sm" len="sm"/>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163" name="Google Shape;1163;p31"/>
              <p:cNvSpPr/>
              <p:nvPr/>
            </p:nvSpPr>
            <p:spPr>
              <a:xfrm>
                <a:off x="8339325" y="2655425"/>
                <a:ext cx="2916900" cy="2916900"/>
              </a:xfrm>
              <a:prstGeom prst="ellipse">
                <a:avLst/>
              </a:prstGeom>
              <a:solidFill>
                <a:srgbClr val="07C39F"/>
              </a:solidFill>
              <a:ln>
                <a:noFill/>
              </a:ln>
              <a:effectLst>
                <a:outerShdw blurRad="38100" dist="12700" dir="5400000" algn="t"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1164" name="Google Shape;1164;p31"/>
              <p:cNvSpPr/>
              <p:nvPr/>
            </p:nvSpPr>
            <p:spPr>
              <a:xfrm>
                <a:off x="8857695" y="3697907"/>
                <a:ext cx="1880400" cy="1880400"/>
              </a:xfrm>
              <a:prstGeom prst="ellipse">
                <a:avLst/>
              </a:prstGeom>
              <a:solidFill>
                <a:srgbClr val="9661EE"/>
              </a:solidFill>
              <a:ln>
                <a:noFill/>
              </a:ln>
            </p:spPr>
            <p:txBody>
              <a:bodyPr spcFirstLastPara="1" wrap="square" lIns="0" tIns="0" rIns="0" bIns="0" anchor="ctr" anchorCtr="0">
                <a:noAutofit/>
              </a:bodyPr>
              <a:lstStyle/>
              <a:p>
                <a:pPr marL="0" marR="0" lvl="0" indent="0" algn="ctr" rtl="0">
                  <a:spcBef>
                    <a:spcPts val="0"/>
                  </a:spcBef>
                  <a:spcAft>
                    <a:spcPts val="0"/>
                  </a:spcAft>
                  <a:buNone/>
                </a:pPr>
                <a:br>
                  <a:rPr lang="en-US" b="1">
                    <a:solidFill>
                      <a:srgbClr val="FEFFFF"/>
                    </a:solidFill>
                    <a:latin typeface="Open Sans"/>
                    <a:ea typeface="Open Sans"/>
                    <a:cs typeface="Open Sans"/>
                    <a:sym typeface="Open Sans"/>
                  </a:rPr>
                </a:br>
                <a:endParaRPr b="1">
                  <a:solidFill>
                    <a:srgbClr val="FEFFFF"/>
                  </a:solidFill>
                  <a:latin typeface="Open Sans"/>
                  <a:ea typeface="Open Sans"/>
                  <a:cs typeface="Open Sans"/>
                  <a:sym typeface="Open Sans"/>
                </a:endParaRPr>
              </a:p>
              <a:p>
                <a:pPr marL="0" marR="0" lvl="0" indent="0" algn="ctr" rtl="0">
                  <a:spcBef>
                    <a:spcPts val="0"/>
                  </a:spcBef>
                  <a:spcAft>
                    <a:spcPts val="0"/>
                  </a:spcAft>
                  <a:buNone/>
                </a:pPr>
                <a:endParaRPr b="1">
                  <a:solidFill>
                    <a:srgbClr val="FEFFFF"/>
                  </a:solidFill>
                  <a:latin typeface="Open Sans"/>
                  <a:ea typeface="Open Sans"/>
                  <a:cs typeface="Open Sans"/>
                  <a:sym typeface="Open Sans"/>
                </a:endParaRPr>
              </a:p>
              <a:p>
                <a:pPr marL="0" marR="0" lvl="0" indent="0" algn="ctr" rtl="0">
                  <a:spcBef>
                    <a:spcPts val="0"/>
                  </a:spcBef>
                  <a:spcAft>
                    <a:spcPts val="0"/>
                  </a:spcAft>
                  <a:buNone/>
                </a:pPr>
                <a:endParaRPr b="1">
                  <a:solidFill>
                    <a:srgbClr val="FEFFFF"/>
                  </a:solidFill>
                  <a:latin typeface="Open Sans"/>
                  <a:ea typeface="Open Sans"/>
                  <a:cs typeface="Open Sans"/>
                  <a:sym typeface="Open Sans"/>
                </a:endParaRPr>
              </a:p>
              <a:p>
                <a:pPr marL="0" marR="0" lvl="0" indent="0" algn="ctr" rtl="0">
                  <a:spcBef>
                    <a:spcPts val="0"/>
                  </a:spcBef>
                  <a:spcAft>
                    <a:spcPts val="0"/>
                  </a:spcAft>
                  <a:buNone/>
                </a:pPr>
                <a:r>
                  <a:rPr lang="en-US" b="1">
                    <a:solidFill>
                      <a:srgbClr val="FEFFFF"/>
                    </a:solidFill>
                    <a:latin typeface="Open Sans"/>
                    <a:ea typeface="Open Sans"/>
                    <a:cs typeface="Open Sans"/>
                    <a:sym typeface="Open Sans"/>
                  </a:rPr>
                  <a:t>Open Banking</a:t>
                </a:r>
                <a:endParaRPr>
                  <a:solidFill>
                    <a:srgbClr val="FEFFFF"/>
                  </a:solidFill>
                </a:endParaRPr>
              </a:p>
            </p:txBody>
          </p:sp>
          <p:sp>
            <p:nvSpPr>
              <p:cNvPr id="1165" name="Google Shape;1165;p31"/>
              <p:cNvSpPr txBox="1"/>
              <p:nvPr/>
            </p:nvSpPr>
            <p:spPr>
              <a:xfrm>
                <a:off x="8909925" y="3307885"/>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FFFFFF"/>
                    </a:solidFill>
                    <a:latin typeface="Open Sans"/>
                    <a:ea typeface="Open Sans"/>
                    <a:cs typeface="Open Sans"/>
                    <a:sym typeface="Open Sans"/>
                  </a:rPr>
                  <a:t>Open Finance</a:t>
                </a:r>
                <a:endParaRPr>
                  <a:solidFill>
                    <a:srgbClr val="FFFFFF"/>
                  </a:solidFill>
                </a:endParaRPr>
              </a:p>
            </p:txBody>
          </p:sp>
          <p:sp>
            <p:nvSpPr>
              <p:cNvPr id="1166" name="Google Shape;1166;p31"/>
              <p:cNvSpPr txBox="1"/>
              <p:nvPr/>
            </p:nvSpPr>
            <p:spPr>
              <a:xfrm>
                <a:off x="8910025" y="2254360"/>
                <a:ext cx="177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FEFFFF"/>
                    </a:solidFill>
                    <a:latin typeface="Open Sans"/>
                    <a:ea typeface="Open Sans"/>
                    <a:cs typeface="Open Sans"/>
                    <a:sym typeface="Open Sans"/>
                  </a:rPr>
                  <a:t>Open Data</a:t>
                </a:r>
                <a:endParaRPr>
                  <a:solidFill>
                    <a:srgbClr val="FEFFFF"/>
                  </a:solidFill>
                </a:endParaRPr>
              </a:p>
            </p:txBody>
          </p:sp>
          <p:grpSp>
            <p:nvGrpSpPr>
              <p:cNvPr id="1167" name="Google Shape;1167;p31"/>
              <p:cNvGrpSpPr/>
              <p:nvPr/>
            </p:nvGrpSpPr>
            <p:grpSpPr>
              <a:xfrm>
                <a:off x="9835529" y="3980351"/>
                <a:ext cx="769500" cy="769500"/>
                <a:chOff x="10604700" y="4406651"/>
                <a:chExt cx="769500" cy="769500"/>
              </a:xfrm>
            </p:grpSpPr>
            <p:sp>
              <p:nvSpPr>
                <p:cNvPr id="1168" name="Google Shape;1168;p31"/>
                <p:cNvSpPr/>
                <p:nvPr/>
              </p:nvSpPr>
              <p:spPr>
                <a:xfrm flipH="1">
                  <a:off x="10604700" y="4406651"/>
                  <a:ext cx="769500" cy="769500"/>
                </a:xfrm>
                <a:prstGeom prst="ellipse">
                  <a:avLst/>
                </a:prstGeom>
                <a:solidFill>
                  <a:srgbClr val="9661EE"/>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Payment Accounts</a:t>
                  </a:r>
                  <a:endParaRPr sz="300" b="1">
                    <a:solidFill>
                      <a:srgbClr val="FFFFFF"/>
                    </a:solidFill>
                    <a:latin typeface="Open Sans"/>
                    <a:ea typeface="Open Sans"/>
                    <a:cs typeface="Open Sans"/>
                    <a:sym typeface="Open Sans"/>
                  </a:endParaRPr>
                </a:p>
              </p:txBody>
            </p:sp>
            <p:pic>
              <p:nvPicPr>
                <p:cNvPr id="1169" name="Google Shape;1169;p31"/>
                <p:cNvPicPr preferRelativeResize="0"/>
                <p:nvPr/>
              </p:nvPicPr>
              <p:blipFill rotWithShape="1">
                <a:blip r:embed="rId2">
                  <a:alphaModFix/>
                </a:blip>
                <a:srcRect/>
                <a:stretch/>
              </p:blipFill>
              <p:spPr>
                <a:xfrm>
                  <a:off x="10860882" y="4549237"/>
                  <a:ext cx="257137" cy="257136"/>
                </a:xfrm>
                <a:prstGeom prst="rect">
                  <a:avLst/>
                </a:prstGeom>
                <a:noFill/>
                <a:ln>
                  <a:noFill/>
                </a:ln>
              </p:spPr>
            </p:pic>
          </p:grpSp>
          <p:grpSp>
            <p:nvGrpSpPr>
              <p:cNvPr id="1170" name="Google Shape;1170;p31"/>
              <p:cNvGrpSpPr/>
              <p:nvPr/>
            </p:nvGrpSpPr>
            <p:grpSpPr>
              <a:xfrm>
                <a:off x="8984667" y="3980351"/>
                <a:ext cx="769500" cy="769500"/>
                <a:chOff x="9951375" y="5011451"/>
                <a:chExt cx="769500" cy="769500"/>
              </a:xfrm>
            </p:grpSpPr>
            <p:sp>
              <p:nvSpPr>
                <p:cNvPr id="1171" name="Google Shape;1171;p31"/>
                <p:cNvSpPr/>
                <p:nvPr/>
              </p:nvSpPr>
              <p:spPr>
                <a:xfrm>
                  <a:off x="9951375" y="5011451"/>
                  <a:ext cx="769500" cy="769500"/>
                </a:xfrm>
                <a:prstGeom prst="ellipse">
                  <a:avLst/>
                </a:prstGeom>
                <a:solidFill>
                  <a:srgbClr val="9661EE"/>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Credit </a:t>
                  </a:r>
                  <a:br>
                    <a:rPr lang="en-US" sz="700" b="1">
                      <a:solidFill>
                        <a:srgbClr val="FFFFFF"/>
                      </a:solidFill>
                      <a:latin typeface="Open Sans"/>
                      <a:ea typeface="Open Sans"/>
                      <a:cs typeface="Open Sans"/>
                      <a:sym typeface="Open Sans"/>
                    </a:rPr>
                  </a:br>
                  <a:r>
                    <a:rPr lang="en-US" sz="700" b="1">
                      <a:solidFill>
                        <a:srgbClr val="FFFFFF"/>
                      </a:solidFill>
                      <a:latin typeface="Open Sans"/>
                      <a:ea typeface="Open Sans"/>
                      <a:cs typeface="Open Sans"/>
                      <a:sym typeface="Open Sans"/>
                    </a:rPr>
                    <a:t>Cards</a:t>
                  </a:r>
                  <a:endParaRPr sz="700" b="1">
                    <a:solidFill>
                      <a:srgbClr val="FFFFFF"/>
                    </a:solidFill>
                    <a:latin typeface="Open Sans"/>
                    <a:ea typeface="Open Sans"/>
                    <a:cs typeface="Open Sans"/>
                    <a:sym typeface="Open Sans"/>
                  </a:endParaRPr>
                </a:p>
              </p:txBody>
            </p:sp>
            <p:pic>
              <p:nvPicPr>
                <p:cNvPr id="1172" name="Google Shape;1172;p31"/>
                <p:cNvPicPr preferRelativeResize="0"/>
                <p:nvPr/>
              </p:nvPicPr>
              <p:blipFill rotWithShape="1">
                <a:blip r:embed="rId3">
                  <a:alphaModFix/>
                </a:blip>
                <a:srcRect/>
                <a:stretch/>
              </p:blipFill>
              <p:spPr>
                <a:xfrm>
                  <a:off x="10207556" y="5158928"/>
                  <a:ext cx="257137" cy="257136"/>
                </a:xfrm>
                <a:prstGeom prst="rect">
                  <a:avLst/>
                </a:prstGeom>
                <a:noFill/>
                <a:ln>
                  <a:noFill/>
                </a:ln>
              </p:spPr>
            </p:pic>
          </p:grpSp>
          <p:grpSp>
            <p:nvGrpSpPr>
              <p:cNvPr id="1173" name="Google Shape;1173;p31"/>
              <p:cNvGrpSpPr/>
              <p:nvPr/>
            </p:nvGrpSpPr>
            <p:grpSpPr>
              <a:xfrm>
                <a:off x="10809512" y="3817622"/>
                <a:ext cx="769500" cy="769500"/>
                <a:chOff x="11592725" y="1077062"/>
                <a:chExt cx="769500" cy="769500"/>
              </a:xfrm>
            </p:grpSpPr>
            <p:sp>
              <p:nvSpPr>
                <p:cNvPr id="1174" name="Google Shape;1174;p31"/>
                <p:cNvSpPr/>
                <p:nvPr/>
              </p:nvSpPr>
              <p:spPr>
                <a:xfrm flipH="1">
                  <a:off x="11592725" y="1077062"/>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Invest-</a:t>
                  </a:r>
                  <a:br>
                    <a:rPr lang="en-US" sz="700" b="1">
                      <a:solidFill>
                        <a:srgbClr val="FFFFFF"/>
                      </a:solidFill>
                      <a:latin typeface="Open Sans"/>
                      <a:ea typeface="Open Sans"/>
                      <a:cs typeface="Open Sans"/>
                      <a:sym typeface="Open Sans"/>
                    </a:rPr>
                  </a:br>
                  <a:r>
                    <a:rPr lang="en-US" sz="700" b="1">
                      <a:solidFill>
                        <a:srgbClr val="FFFFFF"/>
                      </a:solidFill>
                      <a:latin typeface="Open Sans"/>
                      <a:ea typeface="Open Sans"/>
                      <a:cs typeface="Open Sans"/>
                      <a:sym typeface="Open Sans"/>
                    </a:rPr>
                    <a:t>ments</a:t>
                  </a:r>
                  <a:endParaRPr sz="1200" b="1">
                    <a:solidFill>
                      <a:srgbClr val="FFFFFF"/>
                    </a:solidFill>
                    <a:latin typeface="Open Sans"/>
                    <a:ea typeface="Open Sans"/>
                    <a:cs typeface="Open Sans"/>
                    <a:sym typeface="Open Sans"/>
                  </a:endParaRPr>
                </a:p>
              </p:txBody>
            </p:sp>
            <p:pic>
              <p:nvPicPr>
                <p:cNvPr id="1175" name="Google Shape;1175;p31"/>
                <p:cNvPicPr preferRelativeResize="0"/>
                <p:nvPr/>
              </p:nvPicPr>
              <p:blipFill rotWithShape="1">
                <a:blip r:embed="rId4">
                  <a:alphaModFix/>
                </a:blip>
                <a:srcRect/>
                <a:stretch/>
              </p:blipFill>
              <p:spPr>
                <a:xfrm>
                  <a:off x="11851655" y="1204698"/>
                  <a:ext cx="257137" cy="257137"/>
                </a:xfrm>
                <a:prstGeom prst="rect">
                  <a:avLst/>
                </a:prstGeom>
                <a:noFill/>
                <a:ln>
                  <a:noFill/>
                </a:ln>
              </p:spPr>
            </p:pic>
          </p:grpSp>
          <p:grpSp>
            <p:nvGrpSpPr>
              <p:cNvPr id="1176" name="Google Shape;1176;p31"/>
              <p:cNvGrpSpPr/>
              <p:nvPr/>
            </p:nvGrpSpPr>
            <p:grpSpPr>
              <a:xfrm>
                <a:off x="7970526" y="3817614"/>
                <a:ext cx="769500" cy="769500"/>
                <a:chOff x="8234826" y="1693554"/>
                <a:chExt cx="769500" cy="769500"/>
              </a:xfrm>
            </p:grpSpPr>
            <p:sp>
              <p:nvSpPr>
                <p:cNvPr id="1177" name="Google Shape;1177;p31"/>
                <p:cNvSpPr/>
                <p:nvPr/>
              </p:nvSpPr>
              <p:spPr>
                <a:xfrm>
                  <a:off x="8234826" y="1693554"/>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br>
                    <a:rPr lang="en-US" sz="700" b="1">
                      <a:solidFill>
                        <a:srgbClr val="FFFFFF"/>
                      </a:solidFill>
                      <a:latin typeface="Open Sans"/>
                      <a:ea typeface="Open Sans"/>
                      <a:cs typeface="Open Sans"/>
                      <a:sym typeface="Open Sans"/>
                    </a:rPr>
                  </a:br>
                  <a:br>
                    <a:rPr lang="en-US" sz="700" b="1">
                      <a:solidFill>
                        <a:srgbClr val="FFFFFF"/>
                      </a:solidFill>
                      <a:latin typeface="Open Sans"/>
                      <a:ea typeface="Open Sans"/>
                      <a:cs typeface="Open Sans"/>
                      <a:sym typeface="Open Sans"/>
                    </a:rPr>
                  </a:br>
                  <a:r>
                    <a:rPr lang="en-US" sz="700" b="1">
                      <a:solidFill>
                        <a:srgbClr val="FFFFFF"/>
                      </a:solidFill>
                      <a:latin typeface="Open Sans"/>
                      <a:ea typeface="Open Sans"/>
                      <a:cs typeface="Open Sans"/>
                      <a:sym typeface="Open Sans"/>
                    </a:rPr>
                    <a:t>Pensions</a:t>
                  </a:r>
                  <a:endParaRPr sz="1200" b="1">
                    <a:solidFill>
                      <a:srgbClr val="FFFFFF"/>
                    </a:solidFill>
                    <a:latin typeface="Open Sans"/>
                    <a:ea typeface="Open Sans"/>
                    <a:cs typeface="Open Sans"/>
                    <a:sym typeface="Open Sans"/>
                  </a:endParaRPr>
                </a:p>
              </p:txBody>
            </p:sp>
            <p:pic>
              <p:nvPicPr>
                <p:cNvPr id="1178" name="Google Shape;1178;p31"/>
                <p:cNvPicPr preferRelativeResize="0"/>
                <p:nvPr/>
              </p:nvPicPr>
              <p:blipFill rotWithShape="1">
                <a:blip r:embed="rId5">
                  <a:alphaModFix/>
                </a:blip>
                <a:srcRect/>
                <a:stretch/>
              </p:blipFill>
              <p:spPr>
                <a:xfrm>
                  <a:off x="8491006" y="1826081"/>
                  <a:ext cx="257137" cy="257137"/>
                </a:xfrm>
                <a:prstGeom prst="rect">
                  <a:avLst/>
                </a:prstGeom>
                <a:noFill/>
                <a:ln>
                  <a:noFill/>
                </a:ln>
              </p:spPr>
            </p:pic>
          </p:grpSp>
          <p:grpSp>
            <p:nvGrpSpPr>
              <p:cNvPr id="1179" name="Google Shape;1179;p31"/>
              <p:cNvGrpSpPr/>
              <p:nvPr/>
            </p:nvGrpSpPr>
            <p:grpSpPr>
              <a:xfrm>
                <a:off x="10639136" y="2998999"/>
                <a:ext cx="769500" cy="769500"/>
                <a:chOff x="10676350" y="3373049"/>
                <a:chExt cx="769500" cy="769500"/>
              </a:xfrm>
            </p:grpSpPr>
            <p:sp>
              <p:nvSpPr>
                <p:cNvPr id="1180" name="Google Shape;1180;p31"/>
                <p:cNvSpPr/>
                <p:nvPr/>
              </p:nvSpPr>
              <p:spPr>
                <a:xfrm flipH="1">
                  <a:off x="10676350" y="3373049"/>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Assets</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181" name="Google Shape;1181;p31"/>
                <p:cNvPicPr preferRelativeResize="0"/>
                <p:nvPr/>
              </p:nvPicPr>
              <p:blipFill rotWithShape="1">
                <a:blip r:embed="rId6">
                  <a:alphaModFix/>
                </a:blip>
                <a:srcRect/>
                <a:stretch/>
              </p:blipFill>
              <p:spPr>
                <a:xfrm>
                  <a:off x="10927108" y="3511507"/>
                  <a:ext cx="257137" cy="257136"/>
                </a:xfrm>
                <a:prstGeom prst="rect">
                  <a:avLst/>
                </a:prstGeom>
                <a:noFill/>
                <a:ln>
                  <a:noFill/>
                </a:ln>
              </p:spPr>
            </p:pic>
          </p:grpSp>
          <p:grpSp>
            <p:nvGrpSpPr>
              <p:cNvPr id="1182" name="Google Shape;1182;p31"/>
              <p:cNvGrpSpPr/>
              <p:nvPr/>
            </p:nvGrpSpPr>
            <p:grpSpPr>
              <a:xfrm>
                <a:off x="8224786" y="2998997"/>
                <a:ext cx="769500" cy="769500"/>
                <a:chOff x="9326611" y="3499597"/>
                <a:chExt cx="769500" cy="769500"/>
              </a:xfrm>
            </p:grpSpPr>
            <p:sp>
              <p:nvSpPr>
                <p:cNvPr id="1183" name="Google Shape;1183;p31"/>
                <p:cNvSpPr/>
                <p:nvPr/>
              </p:nvSpPr>
              <p:spPr>
                <a:xfrm>
                  <a:off x="9326611" y="3499597"/>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br>
                    <a:rPr lang="en-US" sz="700" b="1">
                      <a:solidFill>
                        <a:srgbClr val="FFFFFF"/>
                      </a:solidFill>
                      <a:latin typeface="Open Sans"/>
                      <a:ea typeface="Open Sans"/>
                      <a:cs typeface="Open Sans"/>
                      <a:sym typeface="Open Sans"/>
                    </a:rPr>
                  </a:br>
                  <a:br>
                    <a:rPr lang="en-US" sz="700" b="1">
                      <a:solidFill>
                        <a:srgbClr val="FFFFFF"/>
                      </a:solidFill>
                      <a:latin typeface="Open Sans"/>
                      <a:ea typeface="Open Sans"/>
                      <a:cs typeface="Open Sans"/>
                      <a:sym typeface="Open Sans"/>
                    </a:rPr>
                  </a:br>
                  <a:r>
                    <a:rPr lang="en-US" sz="700" b="1">
                      <a:solidFill>
                        <a:srgbClr val="FFFFFF"/>
                      </a:solidFill>
                      <a:latin typeface="Open Sans"/>
                      <a:ea typeface="Open Sans"/>
                      <a:cs typeface="Open Sans"/>
                      <a:sym typeface="Open Sans"/>
                    </a:rPr>
                    <a:t>Insurance</a:t>
                  </a:r>
                  <a:endParaRPr sz="1200" b="1">
                    <a:solidFill>
                      <a:srgbClr val="FFFFFF"/>
                    </a:solidFill>
                    <a:latin typeface="Open Sans"/>
                    <a:ea typeface="Open Sans"/>
                    <a:cs typeface="Open Sans"/>
                    <a:sym typeface="Open Sans"/>
                  </a:endParaRPr>
                </a:p>
              </p:txBody>
            </p:sp>
            <p:pic>
              <p:nvPicPr>
                <p:cNvPr id="1184" name="Google Shape;1184;p31"/>
                <p:cNvPicPr preferRelativeResize="0"/>
                <p:nvPr/>
              </p:nvPicPr>
              <p:blipFill rotWithShape="1">
                <a:blip r:embed="rId7">
                  <a:alphaModFix/>
                </a:blip>
                <a:srcRect/>
                <a:stretch/>
              </p:blipFill>
              <p:spPr>
                <a:xfrm>
                  <a:off x="9582686" y="3642946"/>
                  <a:ext cx="257137" cy="257136"/>
                </a:xfrm>
                <a:prstGeom prst="rect">
                  <a:avLst/>
                </a:prstGeom>
                <a:noFill/>
                <a:ln>
                  <a:noFill/>
                </a:ln>
              </p:spPr>
            </p:pic>
          </p:grpSp>
          <p:grpSp>
            <p:nvGrpSpPr>
              <p:cNvPr id="1185" name="Google Shape;1185;p31"/>
              <p:cNvGrpSpPr/>
              <p:nvPr/>
            </p:nvGrpSpPr>
            <p:grpSpPr>
              <a:xfrm>
                <a:off x="9877275" y="2571264"/>
                <a:ext cx="769500" cy="769500"/>
                <a:chOff x="11597475" y="5011439"/>
                <a:chExt cx="769500" cy="769500"/>
              </a:xfrm>
            </p:grpSpPr>
            <p:sp>
              <p:nvSpPr>
                <p:cNvPr id="1186" name="Google Shape;1186;p31"/>
                <p:cNvSpPr/>
                <p:nvPr/>
              </p:nvSpPr>
              <p:spPr>
                <a:xfrm flipH="1">
                  <a:off x="11597475" y="5011439"/>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Mortgages</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187" name="Google Shape;1187;p31"/>
                <p:cNvPicPr preferRelativeResize="0"/>
                <p:nvPr/>
              </p:nvPicPr>
              <p:blipFill rotWithShape="1">
                <a:blip r:embed="rId8">
                  <a:alphaModFix/>
                </a:blip>
                <a:srcRect/>
                <a:stretch/>
              </p:blipFill>
              <p:spPr>
                <a:xfrm>
                  <a:off x="11853660" y="5139634"/>
                  <a:ext cx="257137" cy="257136"/>
                </a:xfrm>
                <a:prstGeom prst="rect">
                  <a:avLst/>
                </a:prstGeom>
                <a:noFill/>
                <a:ln>
                  <a:noFill/>
                </a:ln>
              </p:spPr>
            </p:pic>
          </p:grpSp>
          <p:grpSp>
            <p:nvGrpSpPr>
              <p:cNvPr id="1188" name="Google Shape;1188;p31"/>
              <p:cNvGrpSpPr/>
              <p:nvPr/>
            </p:nvGrpSpPr>
            <p:grpSpPr>
              <a:xfrm>
                <a:off x="8971526" y="2571276"/>
                <a:ext cx="769500" cy="769500"/>
                <a:chOff x="9004326" y="4670301"/>
                <a:chExt cx="769500" cy="769500"/>
              </a:xfrm>
            </p:grpSpPr>
            <p:sp>
              <p:nvSpPr>
                <p:cNvPr id="1189" name="Google Shape;1189;p31"/>
                <p:cNvSpPr/>
                <p:nvPr/>
              </p:nvSpPr>
              <p:spPr>
                <a:xfrm>
                  <a:off x="9004326" y="4670301"/>
                  <a:ext cx="769500" cy="769500"/>
                </a:xfrm>
                <a:prstGeom prst="ellipse">
                  <a:avLst/>
                </a:prstGeom>
                <a:solidFill>
                  <a:srgbClr val="07C39F"/>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Wealth</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1200" b="1">
                    <a:solidFill>
                      <a:srgbClr val="FFFFFF"/>
                    </a:solidFill>
                    <a:latin typeface="Open Sans"/>
                    <a:ea typeface="Open Sans"/>
                    <a:cs typeface="Open Sans"/>
                    <a:sym typeface="Open Sans"/>
                  </a:endParaRPr>
                </a:p>
              </p:txBody>
            </p:sp>
            <p:pic>
              <p:nvPicPr>
                <p:cNvPr id="1190" name="Google Shape;1190;p31"/>
                <p:cNvPicPr preferRelativeResize="0"/>
                <p:nvPr/>
              </p:nvPicPr>
              <p:blipFill rotWithShape="1">
                <a:blip r:embed="rId9">
                  <a:alphaModFix/>
                </a:blip>
                <a:srcRect/>
                <a:stretch/>
              </p:blipFill>
              <p:spPr>
                <a:xfrm>
                  <a:off x="9249552" y="4803386"/>
                  <a:ext cx="257137" cy="257136"/>
                </a:xfrm>
                <a:prstGeom prst="rect">
                  <a:avLst/>
                </a:prstGeom>
                <a:noFill/>
                <a:ln>
                  <a:noFill/>
                </a:ln>
              </p:spPr>
            </p:pic>
          </p:grpSp>
          <p:grpSp>
            <p:nvGrpSpPr>
              <p:cNvPr id="1191" name="Google Shape;1191;p31"/>
              <p:cNvGrpSpPr/>
              <p:nvPr/>
            </p:nvGrpSpPr>
            <p:grpSpPr>
              <a:xfrm>
                <a:off x="9422200" y="1484847"/>
                <a:ext cx="769500" cy="769500"/>
                <a:chOff x="644775" y="1690297"/>
                <a:chExt cx="769500" cy="769500"/>
              </a:xfrm>
            </p:grpSpPr>
            <p:sp>
              <p:nvSpPr>
                <p:cNvPr id="1192" name="Google Shape;1192;p31"/>
                <p:cNvSpPr/>
                <p:nvPr/>
              </p:nvSpPr>
              <p:spPr>
                <a:xfrm flipH="1">
                  <a:off x="644775" y="1690297"/>
                  <a:ext cx="769500" cy="7695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Utility</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193" name="Google Shape;1193;p31"/>
                <p:cNvPicPr preferRelativeResize="0"/>
                <p:nvPr/>
              </p:nvPicPr>
              <p:blipFill>
                <a:blip r:embed="rId10">
                  <a:alphaModFix/>
                </a:blip>
                <a:stretch>
                  <a:fillRect/>
                </a:stretch>
              </p:blipFill>
              <p:spPr>
                <a:xfrm>
                  <a:off x="903705" y="1817980"/>
                  <a:ext cx="257137" cy="257137"/>
                </a:xfrm>
                <a:prstGeom prst="rect">
                  <a:avLst/>
                </a:prstGeom>
                <a:noFill/>
                <a:ln>
                  <a:noFill/>
                </a:ln>
              </p:spPr>
            </p:pic>
          </p:grpSp>
          <p:grpSp>
            <p:nvGrpSpPr>
              <p:cNvPr id="1194" name="Google Shape;1194;p31"/>
              <p:cNvGrpSpPr/>
              <p:nvPr/>
            </p:nvGrpSpPr>
            <p:grpSpPr>
              <a:xfrm>
                <a:off x="10324001" y="1733458"/>
                <a:ext cx="769500" cy="769500"/>
                <a:chOff x="2175876" y="1681846"/>
                <a:chExt cx="769500" cy="769500"/>
              </a:xfrm>
            </p:grpSpPr>
            <p:sp>
              <p:nvSpPr>
                <p:cNvPr id="1195" name="Google Shape;1195;p31"/>
                <p:cNvSpPr/>
                <p:nvPr/>
              </p:nvSpPr>
              <p:spPr>
                <a:xfrm>
                  <a:off x="2175876" y="1681846"/>
                  <a:ext cx="769500" cy="7695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Healthcare</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196" name="Google Shape;1196;p31"/>
                <p:cNvPicPr preferRelativeResize="0"/>
                <p:nvPr/>
              </p:nvPicPr>
              <p:blipFill rotWithShape="1">
                <a:blip r:embed="rId11">
                  <a:alphaModFix/>
                </a:blip>
                <a:srcRect/>
                <a:stretch/>
              </p:blipFill>
              <p:spPr>
                <a:xfrm>
                  <a:off x="2420152" y="1814419"/>
                  <a:ext cx="257137" cy="257137"/>
                </a:xfrm>
                <a:prstGeom prst="rect">
                  <a:avLst/>
                </a:prstGeom>
                <a:noFill/>
                <a:ln>
                  <a:noFill/>
                </a:ln>
              </p:spPr>
            </p:pic>
          </p:grpSp>
          <p:grpSp>
            <p:nvGrpSpPr>
              <p:cNvPr id="1197" name="Google Shape;1197;p31"/>
              <p:cNvGrpSpPr/>
              <p:nvPr/>
            </p:nvGrpSpPr>
            <p:grpSpPr>
              <a:xfrm>
                <a:off x="7674152" y="2254351"/>
                <a:ext cx="769500" cy="769500"/>
                <a:chOff x="-174398" y="2768276"/>
                <a:chExt cx="769500" cy="769500"/>
              </a:xfrm>
            </p:grpSpPr>
            <p:sp>
              <p:nvSpPr>
                <p:cNvPr id="1198" name="Google Shape;1198;p31"/>
                <p:cNvSpPr/>
                <p:nvPr/>
              </p:nvSpPr>
              <p:spPr>
                <a:xfrm flipH="1">
                  <a:off x="-174398" y="2768276"/>
                  <a:ext cx="769500" cy="7695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Telco</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199" name="Google Shape;1199;p31"/>
                <p:cNvPicPr preferRelativeResize="0"/>
                <p:nvPr/>
              </p:nvPicPr>
              <p:blipFill rotWithShape="1">
                <a:blip r:embed="rId12">
                  <a:alphaModFix/>
                </a:blip>
                <a:srcRect/>
                <a:stretch/>
              </p:blipFill>
              <p:spPr>
                <a:xfrm>
                  <a:off x="66505" y="2910751"/>
                  <a:ext cx="257137" cy="257137"/>
                </a:xfrm>
                <a:prstGeom prst="rect">
                  <a:avLst/>
                </a:prstGeom>
                <a:noFill/>
                <a:ln>
                  <a:noFill/>
                </a:ln>
              </p:spPr>
            </p:pic>
          </p:grpSp>
          <p:grpSp>
            <p:nvGrpSpPr>
              <p:cNvPr id="1200" name="Google Shape;1200;p31"/>
              <p:cNvGrpSpPr/>
              <p:nvPr/>
            </p:nvGrpSpPr>
            <p:grpSpPr>
              <a:xfrm>
                <a:off x="11093499" y="2254350"/>
                <a:ext cx="769500" cy="769500"/>
                <a:chOff x="2999799" y="3320225"/>
                <a:chExt cx="769500" cy="769500"/>
              </a:xfrm>
            </p:grpSpPr>
            <p:sp>
              <p:nvSpPr>
                <p:cNvPr id="1201" name="Google Shape;1201;p31"/>
                <p:cNvSpPr/>
                <p:nvPr/>
              </p:nvSpPr>
              <p:spPr>
                <a:xfrm>
                  <a:off x="2999799" y="3320225"/>
                  <a:ext cx="769500" cy="7695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Retail</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202" name="Google Shape;1202;p31"/>
                <p:cNvPicPr preferRelativeResize="0"/>
                <p:nvPr/>
              </p:nvPicPr>
              <p:blipFill rotWithShape="1">
                <a:blip r:embed="rId13">
                  <a:alphaModFix/>
                </a:blip>
                <a:srcRect/>
                <a:stretch/>
              </p:blipFill>
              <p:spPr>
                <a:xfrm>
                  <a:off x="3254651" y="3460322"/>
                  <a:ext cx="257137" cy="257136"/>
                </a:xfrm>
                <a:prstGeom prst="rect">
                  <a:avLst/>
                </a:prstGeom>
                <a:noFill/>
                <a:ln>
                  <a:noFill/>
                </a:ln>
              </p:spPr>
            </p:pic>
          </p:grpSp>
          <p:grpSp>
            <p:nvGrpSpPr>
              <p:cNvPr id="1203" name="Google Shape;1203;p31"/>
              <p:cNvGrpSpPr/>
              <p:nvPr/>
            </p:nvGrpSpPr>
            <p:grpSpPr>
              <a:xfrm>
                <a:off x="8443650" y="1678780"/>
                <a:ext cx="769500" cy="769500"/>
                <a:chOff x="89125" y="4406655"/>
                <a:chExt cx="769500" cy="769500"/>
              </a:xfrm>
            </p:grpSpPr>
            <p:sp>
              <p:nvSpPr>
                <p:cNvPr id="1204" name="Google Shape;1204;p31"/>
                <p:cNvSpPr/>
                <p:nvPr/>
              </p:nvSpPr>
              <p:spPr>
                <a:xfrm flipH="1">
                  <a:off x="89125" y="4406655"/>
                  <a:ext cx="769500" cy="769500"/>
                </a:xfrm>
                <a:prstGeom prst="ellipse">
                  <a:avLst/>
                </a:prstGeom>
                <a:solidFill>
                  <a:srgbClr val="00B8CB"/>
                </a:solidFill>
                <a:ln>
                  <a:noFill/>
                </a:ln>
                <a:effectLst>
                  <a:outerShdw blurRad="38100" dist="12700" dir="5400000" algn="ctr" rotWithShape="0">
                    <a:srgbClr val="000000">
                      <a:alpha val="14900"/>
                    </a:srgbClr>
                  </a:outerShdw>
                </a:effectLst>
              </p:spPr>
              <p:txBody>
                <a:bodyPr spcFirstLastPara="1" wrap="square" lIns="0" tIns="0" rIns="0" bIns="0" anchor="b" anchorCtr="0">
                  <a:noAutofit/>
                </a:bodyPr>
                <a:lstStyle/>
                <a:p>
                  <a:pPr marL="0" marR="0" lvl="0" indent="0" algn="ctr" rtl="0">
                    <a:spcBef>
                      <a:spcPts val="0"/>
                    </a:spcBef>
                    <a:spcAft>
                      <a:spcPts val="0"/>
                    </a:spcAft>
                    <a:buNone/>
                  </a:pPr>
                  <a:r>
                    <a:rPr lang="en-US" sz="700" b="1">
                      <a:solidFill>
                        <a:srgbClr val="FFFFFF"/>
                      </a:solidFill>
                      <a:latin typeface="Open Sans"/>
                      <a:ea typeface="Open Sans"/>
                      <a:cs typeface="Open Sans"/>
                      <a:sym typeface="Open Sans"/>
                    </a:rPr>
                    <a:t>Location</a:t>
                  </a:r>
                  <a:endParaRPr sz="700" b="1">
                    <a:solidFill>
                      <a:srgbClr val="FFFFFF"/>
                    </a:solidFill>
                    <a:latin typeface="Open Sans"/>
                    <a:ea typeface="Open Sans"/>
                    <a:cs typeface="Open Sans"/>
                    <a:sym typeface="Open Sans"/>
                  </a:endParaRPr>
                </a:p>
                <a:p>
                  <a:pPr marL="0" marR="0" lvl="0" indent="0" algn="ctr" rtl="0">
                    <a:spcBef>
                      <a:spcPts val="0"/>
                    </a:spcBef>
                    <a:spcAft>
                      <a:spcPts val="0"/>
                    </a:spcAft>
                    <a:buNone/>
                  </a:pPr>
                  <a:endParaRPr sz="700" b="1">
                    <a:solidFill>
                      <a:srgbClr val="FFFFFF"/>
                    </a:solidFill>
                    <a:latin typeface="Open Sans"/>
                    <a:ea typeface="Open Sans"/>
                    <a:cs typeface="Open Sans"/>
                    <a:sym typeface="Open Sans"/>
                  </a:endParaRPr>
                </a:p>
              </p:txBody>
            </p:sp>
            <p:pic>
              <p:nvPicPr>
                <p:cNvPr id="1205" name="Google Shape;1205;p31"/>
                <p:cNvPicPr preferRelativeResize="0"/>
                <p:nvPr/>
              </p:nvPicPr>
              <p:blipFill rotWithShape="1">
                <a:blip r:embed="rId14">
                  <a:alphaModFix/>
                </a:blip>
                <a:srcRect/>
                <a:stretch/>
              </p:blipFill>
              <p:spPr>
                <a:xfrm>
                  <a:off x="342818" y="4560277"/>
                  <a:ext cx="257137" cy="257136"/>
                </a:xfrm>
                <a:prstGeom prst="rect">
                  <a:avLst/>
                </a:prstGeom>
                <a:noFill/>
                <a:ln>
                  <a:noFill/>
                </a:ln>
              </p:spPr>
            </p:pic>
          </p:grpSp>
        </p:grpSp>
        <p:pic>
          <p:nvPicPr>
            <p:cNvPr id="1206" name="Google Shape;1206;p31"/>
            <p:cNvPicPr preferRelativeResize="0"/>
            <p:nvPr/>
          </p:nvPicPr>
          <p:blipFill>
            <a:blip r:embed="rId15">
              <a:alphaModFix/>
            </a:blip>
            <a:stretch>
              <a:fillRect/>
            </a:stretch>
          </p:blipFill>
          <p:spPr>
            <a:xfrm>
              <a:off x="9073806" y="4708992"/>
              <a:ext cx="1187700" cy="1071200"/>
            </a:xfrm>
            <a:prstGeom prst="rect">
              <a:avLst/>
            </a:prstGeom>
            <a:noFill/>
            <a:ln>
              <a:noFill/>
            </a:ln>
          </p:spPr>
        </p:pic>
        <p:pic>
          <p:nvPicPr>
            <p:cNvPr id="1207" name="Google Shape;1207;p31"/>
            <p:cNvPicPr preferRelativeResize="0"/>
            <p:nvPr/>
          </p:nvPicPr>
          <p:blipFill>
            <a:blip r:embed="rId16">
              <a:alphaModFix/>
            </a:blip>
            <a:stretch>
              <a:fillRect/>
            </a:stretch>
          </p:blipFill>
          <p:spPr>
            <a:xfrm>
              <a:off x="9405248" y="4982164"/>
              <a:ext cx="524845" cy="52484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chnology Drivers">
  <p:cSld name="CUSTOM_29">
    <p:spTree>
      <p:nvGrpSpPr>
        <p:cNvPr id="1" name="Shape 1208"/>
        <p:cNvGrpSpPr/>
        <p:nvPr/>
      </p:nvGrpSpPr>
      <p:grpSpPr>
        <a:xfrm>
          <a:off x="0" y="0"/>
          <a:ext cx="0" cy="0"/>
          <a:chOff x="0" y="0"/>
          <a:chExt cx="0" cy="0"/>
        </a:xfrm>
      </p:grpSpPr>
      <p:sp>
        <p:nvSpPr>
          <p:cNvPr id="1209" name="Google Shape;1209;p32"/>
          <p:cNvSpPr txBox="1"/>
          <p:nvPr/>
        </p:nvSpPr>
        <p:spPr>
          <a:xfrm>
            <a:off x="1358624" y="1210825"/>
            <a:ext cx="2517000" cy="1603500"/>
          </a:xfrm>
          <a:prstGeom prst="rect">
            <a:avLst/>
          </a:prstGeom>
          <a:noFill/>
          <a:ln>
            <a:noFill/>
          </a:ln>
        </p:spPr>
        <p:txBody>
          <a:bodyPr spcFirstLastPara="1" wrap="square" lIns="0" tIns="192000" rIns="0" bIns="0" anchor="t" anchorCtr="0">
            <a:noAutofit/>
          </a:bodyPr>
          <a:lstStyle/>
          <a:p>
            <a:pPr marL="0" lvl="0" indent="0" algn="l" rtl="0">
              <a:lnSpc>
                <a:spcPct val="80000"/>
              </a:lnSpc>
              <a:spcBef>
                <a:spcPts val="0"/>
              </a:spcBef>
              <a:spcAft>
                <a:spcPts val="0"/>
              </a:spcAft>
              <a:buNone/>
            </a:pPr>
            <a:r>
              <a:rPr lang="en-US" sz="3600">
                <a:solidFill>
                  <a:srgbClr val="003A42"/>
                </a:solidFill>
                <a:latin typeface="Lato Black"/>
                <a:ea typeface="Lato Black"/>
                <a:cs typeface="Lato Black"/>
                <a:sym typeface="Lato Black"/>
              </a:rPr>
              <a:t>Technology</a:t>
            </a:r>
            <a:br>
              <a:rPr lang="en-US" sz="3600">
                <a:solidFill>
                  <a:srgbClr val="003A42"/>
                </a:solidFill>
                <a:latin typeface="Lato Black"/>
                <a:ea typeface="Lato Black"/>
                <a:cs typeface="Lato Black"/>
                <a:sym typeface="Lato Black"/>
              </a:rPr>
            </a:br>
            <a:r>
              <a:rPr lang="en-US" sz="3600">
                <a:solidFill>
                  <a:srgbClr val="00B8CB"/>
                </a:solidFill>
                <a:latin typeface="Lato Black"/>
                <a:ea typeface="Lato Black"/>
                <a:cs typeface="Lato Black"/>
                <a:sym typeface="Lato Black"/>
              </a:rPr>
              <a:t>Drivers</a:t>
            </a:r>
            <a:endParaRPr sz="3600">
              <a:solidFill>
                <a:srgbClr val="00B8CB"/>
              </a:solidFill>
              <a:latin typeface="Lato Black"/>
              <a:ea typeface="Lato Black"/>
              <a:cs typeface="Lato Black"/>
              <a:sym typeface="Lato Black"/>
            </a:endParaRPr>
          </a:p>
        </p:txBody>
      </p:sp>
      <p:sp>
        <p:nvSpPr>
          <p:cNvPr id="1210" name="Google Shape;1210;p32"/>
          <p:cNvSpPr/>
          <p:nvPr/>
        </p:nvSpPr>
        <p:spPr>
          <a:xfrm>
            <a:off x="4422799" y="4613405"/>
            <a:ext cx="2810400" cy="1098900"/>
          </a:xfrm>
          <a:prstGeom prst="can">
            <a:avLst>
              <a:gd name="adj" fmla="val 50000"/>
            </a:avLst>
          </a:prstGeom>
          <a:solidFill>
            <a:srgbClr val="00B8CB"/>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1211" name="Google Shape;1211;p32"/>
          <p:cNvSpPr/>
          <p:nvPr/>
        </p:nvSpPr>
        <p:spPr>
          <a:xfrm>
            <a:off x="4422799" y="3915186"/>
            <a:ext cx="2810100" cy="1098900"/>
          </a:xfrm>
          <a:prstGeom prst="can">
            <a:avLst>
              <a:gd name="adj" fmla="val 50000"/>
            </a:avLst>
          </a:prstGeom>
          <a:solidFill>
            <a:srgbClr val="FF9336"/>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1212" name="Google Shape;1212;p32"/>
          <p:cNvSpPr/>
          <p:nvPr/>
        </p:nvSpPr>
        <p:spPr>
          <a:xfrm>
            <a:off x="4422799" y="3224764"/>
            <a:ext cx="2810400" cy="1098900"/>
          </a:xfrm>
          <a:prstGeom prst="can">
            <a:avLst>
              <a:gd name="adj" fmla="val 50000"/>
            </a:avLst>
          </a:prstGeom>
          <a:solidFill>
            <a:srgbClr val="00D7C2"/>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1213" name="Google Shape;1213;p32"/>
          <p:cNvSpPr/>
          <p:nvPr/>
        </p:nvSpPr>
        <p:spPr>
          <a:xfrm>
            <a:off x="4422799" y="2530443"/>
            <a:ext cx="2810400" cy="1098900"/>
          </a:xfrm>
          <a:prstGeom prst="can">
            <a:avLst>
              <a:gd name="adj" fmla="val 50000"/>
            </a:avLst>
          </a:prstGeom>
          <a:solidFill>
            <a:srgbClr val="9661EE"/>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1214" name="Google Shape;1214;p32"/>
          <p:cNvSpPr/>
          <p:nvPr/>
        </p:nvSpPr>
        <p:spPr>
          <a:xfrm>
            <a:off x="4411901" y="1838083"/>
            <a:ext cx="2810400" cy="1098900"/>
          </a:xfrm>
          <a:prstGeom prst="can">
            <a:avLst>
              <a:gd name="adj" fmla="val 50000"/>
            </a:avLst>
          </a:prstGeom>
          <a:solidFill>
            <a:srgbClr val="616BEE"/>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sp>
        <p:nvSpPr>
          <p:cNvPr id="1215" name="Google Shape;1215;p32"/>
          <p:cNvSpPr/>
          <p:nvPr/>
        </p:nvSpPr>
        <p:spPr>
          <a:xfrm>
            <a:off x="4411901" y="1145700"/>
            <a:ext cx="2810400" cy="1098900"/>
          </a:xfrm>
          <a:prstGeom prst="can">
            <a:avLst>
              <a:gd name="adj" fmla="val 50000"/>
            </a:avLst>
          </a:prstGeom>
          <a:solidFill>
            <a:srgbClr val="07C39F"/>
          </a:solidFill>
          <a:ln>
            <a:noFill/>
          </a:ln>
          <a:effectLst>
            <a:outerShdw blurRad="38100" dist="12700" dir="5400000" algn="t"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3A42"/>
              </a:solidFill>
              <a:latin typeface="Open Sans"/>
              <a:ea typeface="Open Sans"/>
              <a:cs typeface="Open Sans"/>
              <a:sym typeface="Open Sans"/>
            </a:endParaRPr>
          </a:p>
        </p:txBody>
      </p:sp>
      <p:cxnSp>
        <p:nvCxnSpPr>
          <p:cNvPr id="1216" name="Google Shape;1216;p32"/>
          <p:cNvCxnSpPr>
            <a:stCxn id="1215" idx="4"/>
          </p:cNvCxnSpPr>
          <p:nvPr/>
        </p:nvCxnSpPr>
        <p:spPr>
          <a:xfrm rot="10800000" flipH="1">
            <a:off x="7222301" y="1434750"/>
            <a:ext cx="1017900" cy="260400"/>
          </a:xfrm>
          <a:prstGeom prst="bentConnector3">
            <a:avLst>
              <a:gd name="adj1" fmla="val 50000"/>
            </a:avLst>
          </a:prstGeom>
          <a:noFill/>
          <a:ln w="19050" cap="flat" cmpd="sng">
            <a:solidFill>
              <a:srgbClr val="07C39F"/>
            </a:solidFill>
            <a:prstDash val="solid"/>
            <a:miter lim="800000"/>
            <a:headEnd type="oval" w="med" len="med"/>
            <a:tailEnd type="oval" w="lg" len="lg"/>
          </a:ln>
        </p:spPr>
      </p:cxnSp>
      <p:cxnSp>
        <p:nvCxnSpPr>
          <p:cNvPr id="1217" name="Google Shape;1217;p32"/>
          <p:cNvCxnSpPr/>
          <p:nvPr/>
        </p:nvCxnSpPr>
        <p:spPr>
          <a:xfrm rot="10800000" flipH="1">
            <a:off x="7220700" y="2170675"/>
            <a:ext cx="1017900" cy="260400"/>
          </a:xfrm>
          <a:prstGeom prst="bentConnector3">
            <a:avLst>
              <a:gd name="adj1" fmla="val 50000"/>
            </a:avLst>
          </a:prstGeom>
          <a:noFill/>
          <a:ln w="19050" cap="flat" cmpd="sng">
            <a:solidFill>
              <a:srgbClr val="616BEE"/>
            </a:solidFill>
            <a:prstDash val="solid"/>
            <a:miter lim="800000"/>
            <a:headEnd type="oval" w="med" len="med"/>
            <a:tailEnd type="oval" w="lg" len="lg"/>
          </a:ln>
        </p:spPr>
      </p:cxnSp>
      <p:sp>
        <p:nvSpPr>
          <p:cNvPr id="1218" name="Google Shape;1218;p32"/>
          <p:cNvSpPr txBox="1"/>
          <p:nvPr/>
        </p:nvSpPr>
        <p:spPr>
          <a:xfrm>
            <a:off x="8391000" y="1210825"/>
            <a:ext cx="2187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API Economy</a:t>
            </a:r>
            <a:endParaRPr sz="1600" b="0" i="0" u="none" strike="noStrike" cap="none">
              <a:solidFill>
                <a:srgbClr val="203738"/>
              </a:solidFill>
              <a:latin typeface="Lato Black"/>
              <a:ea typeface="Lato Black"/>
              <a:cs typeface="Lato Black"/>
              <a:sym typeface="Lato Black"/>
            </a:endParaRPr>
          </a:p>
        </p:txBody>
      </p:sp>
      <p:sp>
        <p:nvSpPr>
          <p:cNvPr id="1219" name="Google Shape;1219;p32"/>
          <p:cNvSpPr txBox="1"/>
          <p:nvPr/>
        </p:nvSpPr>
        <p:spPr>
          <a:xfrm>
            <a:off x="8391000" y="1953400"/>
            <a:ext cx="3223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Exponential advances </a:t>
            </a:r>
            <a:br>
              <a:rPr lang="en-US" sz="1600" b="0" i="0" u="none" strike="noStrike" cap="none">
                <a:solidFill>
                  <a:srgbClr val="203738"/>
                </a:solidFill>
                <a:latin typeface="Lato Black"/>
                <a:ea typeface="Lato Black"/>
                <a:cs typeface="Lato Black"/>
                <a:sym typeface="Lato Black"/>
              </a:rPr>
            </a:br>
            <a:r>
              <a:rPr lang="en-US" sz="1600" b="0" i="0" u="none" strike="noStrike" cap="none">
                <a:solidFill>
                  <a:srgbClr val="203738"/>
                </a:solidFill>
                <a:latin typeface="Lato Black"/>
                <a:ea typeface="Lato Black"/>
                <a:cs typeface="Lato Black"/>
                <a:sym typeface="Lato Black"/>
              </a:rPr>
              <a:t>in AI and ML</a:t>
            </a:r>
            <a:endParaRPr sz="1600" b="0" i="0" u="none" strike="noStrike" cap="none">
              <a:solidFill>
                <a:srgbClr val="203738"/>
              </a:solidFill>
              <a:latin typeface="Lato Black"/>
              <a:ea typeface="Lato Black"/>
              <a:cs typeface="Lato Black"/>
              <a:sym typeface="Lato Black"/>
            </a:endParaRPr>
          </a:p>
        </p:txBody>
      </p:sp>
      <p:cxnSp>
        <p:nvCxnSpPr>
          <p:cNvPr id="1220" name="Google Shape;1220;p32"/>
          <p:cNvCxnSpPr/>
          <p:nvPr/>
        </p:nvCxnSpPr>
        <p:spPr>
          <a:xfrm rot="10800000" flipH="1">
            <a:off x="7233300" y="2857501"/>
            <a:ext cx="1017900" cy="260400"/>
          </a:xfrm>
          <a:prstGeom prst="bentConnector3">
            <a:avLst>
              <a:gd name="adj1" fmla="val 50000"/>
            </a:avLst>
          </a:prstGeom>
          <a:noFill/>
          <a:ln w="19050" cap="flat" cmpd="sng">
            <a:solidFill>
              <a:srgbClr val="9661EE"/>
            </a:solidFill>
            <a:prstDash val="solid"/>
            <a:miter lim="800000"/>
            <a:headEnd type="oval" w="med" len="med"/>
            <a:tailEnd type="oval" w="lg" len="lg"/>
          </a:ln>
        </p:spPr>
      </p:cxnSp>
      <p:sp>
        <p:nvSpPr>
          <p:cNvPr id="1221" name="Google Shape;1221;p32"/>
          <p:cNvSpPr txBox="1"/>
          <p:nvPr/>
        </p:nvSpPr>
        <p:spPr>
          <a:xfrm>
            <a:off x="8403600" y="2640226"/>
            <a:ext cx="2187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Decentralised finance</a:t>
            </a:r>
            <a:endParaRPr sz="1600" b="0" i="0" u="none" strike="noStrike" cap="none">
              <a:solidFill>
                <a:srgbClr val="203738"/>
              </a:solidFill>
              <a:latin typeface="Lato Black"/>
              <a:ea typeface="Lato Black"/>
              <a:cs typeface="Lato Black"/>
              <a:sym typeface="Lato Black"/>
            </a:endParaRPr>
          </a:p>
        </p:txBody>
      </p:sp>
      <p:cxnSp>
        <p:nvCxnSpPr>
          <p:cNvPr id="1222" name="Google Shape;1222;p32"/>
          <p:cNvCxnSpPr/>
          <p:nvPr/>
        </p:nvCxnSpPr>
        <p:spPr>
          <a:xfrm rot="10800000" flipH="1">
            <a:off x="7233000" y="3544326"/>
            <a:ext cx="1017900" cy="260400"/>
          </a:xfrm>
          <a:prstGeom prst="bentConnector3">
            <a:avLst>
              <a:gd name="adj1" fmla="val 50000"/>
            </a:avLst>
          </a:prstGeom>
          <a:noFill/>
          <a:ln w="19050" cap="flat" cmpd="sng">
            <a:solidFill>
              <a:srgbClr val="4BDACA"/>
            </a:solidFill>
            <a:prstDash val="solid"/>
            <a:miter lim="800000"/>
            <a:headEnd type="oval" w="med" len="med"/>
            <a:tailEnd type="oval" w="lg" len="lg"/>
          </a:ln>
        </p:spPr>
      </p:cxnSp>
      <p:sp>
        <p:nvSpPr>
          <p:cNvPr id="1223" name="Google Shape;1223;p32"/>
          <p:cNvSpPr txBox="1"/>
          <p:nvPr/>
        </p:nvSpPr>
        <p:spPr>
          <a:xfrm>
            <a:off x="8403300" y="3327050"/>
            <a:ext cx="3074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Machines now communicating with each other</a:t>
            </a:r>
            <a:endParaRPr sz="1600" b="0" i="0" u="none" strike="noStrike" cap="none">
              <a:solidFill>
                <a:srgbClr val="203738"/>
              </a:solidFill>
              <a:latin typeface="Lato Black"/>
              <a:ea typeface="Lato Black"/>
              <a:cs typeface="Lato Black"/>
              <a:sym typeface="Lato Black"/>
            </a:endParaRPr>
          </a:p>
        </p:txBody>
      </p:sp>
      <p:cxnSp>
        <p:nvCxnSpPr>
          <p:cNvPr id="1224" name="Google Shape;1224;p32"/>
          <p:cNvCxnSpPr/>
          <p:nvPr/>
        </p:nvCxnSpPr>
        <p:spPr>
          <a:xfrm rot="10800000" flipH="1">
            <a:off x="7220700" y="4220976"/>
            <a:ext cx="1017900" cy="260400"/>
          </a:xfrm>
          <a:prstGeom prst="bentConnector3">
            <a:avLst>
              <a:gd name="adj1" fmla="val 50000"/>
            </a:avLst>
          </a:prstGeom>
          <a:noFill/>
          <a:ln w="19050" cap="flat" cmpd="sng">
            <a:solidFill>
              <a:srgbClr val="FF9336"/>
            </a:solidFill>
            <a:prstDash val="solid"/>
            <a:miter lim="800000"/>
            <a:headEnd type="oval" w="med" len="med"/>
            <a:tailEnd type="oval" w="lg" len="lg"/>
          </a:ln>
        </p:spPr>
      </p:cxnSp>
      <p:sp>
        <p:nvSpPr>
          <p:cNvPr id="1225" name="Google Shape;1225;p32"/>
          <p:cNvSpPr txBox="1"/>
          <p:nvPr/>
        </p:nvSpPr>
        <p:spPr>
          <a:xfrm>
            <a:off x="8390999" y="4003700"/>
            <a:ext cx="2991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Blockchain / Smart Contracts</a:t>
            </a:r>
            <a:endParaRPr sz="1600" b="0" i="0" u="none" strike="noStrike" cap="none">
              <a:solidFill>
                <a:srgbClr val="203738"/>
              </a:solidFill>
              <a:latin typeface="Lato Black"/>
              <a:ea typeface="Lato Black"/>
              <a:cs typeface="Lato Black"/>
              <a:sym typeface="Lato Black"/>
            </a:endParaRPr>
          </a:p>
        </p:txBody>
      </p:sp>
      <p:cxnSp>
        <p:nvCxnSpPr>
          <p:cNvPr id="1226" name="Google Shape;1226;p32"/>
          <p:cNvCxnSpPr/>
          <p:nvPr/>
        </p:nvCxnSpPr>
        <p:spPr>
          <a:xfrm rot="10800000" flipH="1">
            <a:off x="7220700" y="4927700"/>
            <a:ext cx="1017900" cy="260400"/>
          </a:xfrm>
          <a:prstGeom prst="bentConnector3">
            <a:avLst>
              <a:gd name="adj1" fmla="val 50000"/>
            </a:avLst>
          </a:prstGeom>
          <a:noFill/>
          <a:ln w="19050" cap="flat" cmpd="sng">
            <a:solidFill>
              <a:srgbClr val="00B8CB"/>
            </a:solidFill>
            <a:prstDash val="solid"/>
            <a:miter lim="800000"/>
            <a:headEnd type="oval" w="med" len="med"/>
            <a:tailEnd type="oval" w="lg" len="lg"/>
          </a:ln>
        </p:spPr>
      </p:cxnSp>
      <p:sp>
        <p:nvSpPr>
          <p:cNvPr id="1227" name="Google Shape;1227;p32"/>
          <p:cNvSpPr txBox="1"/>
          <p:nvPr/>
        </p:nvSpPr>
        <p:spPr>
          <a:xfrm>
            <a:off x="8391000" y="4710425"/>
            <a:ext cx="2187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600"/>
              <a:buFont typeface="Arial"/>
              <a:buNone/>
            </a:pPr>
            <a:r>
              <a:rPr lang="en-US" sz="1600" b="0" i="0" u="none" strike="noStrike" cap="none">
                <a:solidFill>
                  <a:srgbClr val="203738"/>
                </a:solidFill>
                <a:latin typeface="Lato Black"/>
                <a:ea typeface="Lato Black"/>
                <a:cs typeface="Lato Black"/>
                <a:sym typeface="Lato Black"/>
              </a:rPr>
              <a:t>Internet of Things (IOT)</a:t>
            </a:r>
            <a:endParaRPr sz="1600" b="0" i="0" u="none" strike="noStrike" cap="none">
              <a:solidFill>
                <a:srgbClr val="203738"/>
              </a:solidFill>
              <a:latin typeface="Lato Black"/>
              <a:ea typeface="Lato Black"/>
              <a:cs typeface="Lato Black"/>
              <a:sym typeface="Lato Black"/>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ayments Flow">
  <p:cSld name="CUSTOM_24">
    <p:spTree>
      <p:nvGrpSpPr>
        <p:cNvPr id="1" name="Shape 1228"/>
        <p:cNvGrpSpPr/>
        <p:nvPr/>
      </p:nvGrpSpPr>
      <p:grpSpPr>
        <a:xfrm>
          <a:off x="0" y="0"/>
          <a:ext cx="0" cy="0"/>
          <a:chOff x="0" y="0"/>
          <a:chExt cx="0" cy="0"/>
        </a:xfrm>
      </p:grpSpPr>
      <p:grpSp>
        <p:nvGrpSpPr>
          <p:cNvPr id="1229" name="Google Shape;1229;p33"/>
          <p:cNvGrpSpPr/>
          <p:nvPr/>
        </p:nvGrpSpPr>
        <p:grpSpPr>
          <a:xfrm>
            <a:off x="1421001" y="5019337"/>
            <a:ext cx="2339079" cy="1169722"/>
            <a:chOff x="1019176" y="2457446"/>
            <a:chExt cx="5785503" cy="1146000"/>
          </a:xfrm>
        </p:grpSpPr>
        <p:sp>
          <p:nvSpPr>
            <p:cNvPr id="1230" name="Google Shape;1230;p33"/>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1231" name="Google Shape;1231;p33"/>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1232" name="Google Shape;1232;p33"/>
          <p:cNvSpPr txBox="1"/>
          <p:nvPr/>
        </p:nvSpPr>
        <p:spPr>
          <a:xfrm>
            <a:off x="1510315" y="5090232"/>
            <a:ext cx="2165400" cy="1046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Secure - full FAPI compliance to ensure payment flows fully protected</a:t>
            </a:r>
            <a:endParaRPr>
              <a:solidFill>
                <a:srgbClr val="003A42"/>
              </a:solidFill>
              <a:latin typeface="Lato Black"/>
              <a:ea typeface="Lato Black"/>
              <a:cs typeface="Lato Black"/>
              <a:sym typeface="Lato Black"/>
            </a:endParaRPr>
          </a:p>
        </p:txBody>
      </p:sp>
      <p:grpSp>
        <p:nvGrpSpPr>
          <p:cNvPr id="1233" name="Google Shape;1233;p33"/>
          <p:cNvGrpSpPr/>
          <p:nvPr/>
        </p:nvGrpSpPr>
        <p:grpSpPr>
          <a:xfrm>
            <a:off x="4031426" y="5019349"/>
            <a:ext cx="2339079" cy="1169722"/>
            <a:chOff x="1019176" y="2457446"/>
            <a:chExt cx="5785503" cy="1146000"/>
          </a:xfrm>
        </p:grpSpPr>
        <p:sp>
          <p:nvSpPr>
            <p:cNvPr id="1234" name="Google Shape;1234;p33"/>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1235" name="Google Shape;1235;p33"/>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1236" name="Google Shape;1236;p33"/>
          <p:cNvSpPr txBox="1"/>
          <p:nvPr/>
        </p:nvSpPr>
        <p:spPr>
          <a:xfrm>
            <a:off x="4120740" y="5188557"/>
            <a:ext cx="2165400" cy="831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Deployment flexibility - full app-to-app integration option</a:t>
            </a:r>
            <a:endParaRPr>
              <a:solidFill>
                <a:srgbClr val="003A42"/>
              </a:solidFill>
              <a:latin typeface="Lato Black"/>
              <a:ea typeface="Lato Black"/>
              <a:cs typeface="Lato Black"/>
              <a:sym typeface="Lato Black"/>
            </a:endParaRPr>
          </a:p>
        </p:txBody>
      </p:sp>
      <p:grpSp>
        <p:nvGrpSpPr>
          <p:cNvPr id="1237" name="Google Shape;1237;p33"/>
          <p:cNvGrpSpPr/>
          <p:nvPr/>
        </p:nvGrpSpPr>
        <p:grpSpPr>
          <a:xfrm>
            <a:off x="6641851" y="5019362"/>
            <a:ext cx="2339079" cy="1169722"/>
            <a:chOff x="1019176" y="2457446"/>
            <a:chExt cx="5785503" cy="1146000"/>
          </a:xfrm>
        </p:grpSpPr>
        <p:sp>
          <p:nvSpPr>
            <p:cNvPr id="1238" name="Google Shape;1238;p33"/>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1239" name="Google Shape;1239;p33"/>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1240" name="Google Shape;1240;p33"/>
          <p:cNvSpPr txBox="1"/>
          <p:nvPr/>
        </p:nvSpPr>
        <p:spPr>
          <a:xfrm>
            <a:off x="6731165" y="5188569"/>
            <a:ext cx="2165400" cy="831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Experienced with integration to complex enterprise systems</a:t>
            </a:r>
            <a:endParaRPr>
              <a:solidFill>
                <a:srgbClr val="003A42"/>
              </a:solidFill>
              <a:latin typeface="Lato Black"/>
              <a:ea typeface="Lato Black"/>
              <a:cs typeface="Lato Black"/>
              <a:sym typeface="Lato Black"/>
            </a:endParaRPr>
          </a:p>
        </p:txBody>
      </p:sp>
      <p:grpSp>
        <p:nvGrpSpPr>
          <p:cNvPr id="1241" name="Google Shape;1241;p33"/>
          <p:cNvGrpSpPr/>
          <p:nvPr/>
        </p:nvGrpSpPr>
        <p:grpSpPr>
          <a:xfrm>
            <a:off x="9252276" y="5019374"/>
            <a:ext cx="2339079" cy="1169722"/>
            <a:chOff x="1019176" y="2457446"/>
            <a:chExt cx="5785503" cy="1146000"/>
          </a:xfrm>
        </p:grpSpPr>
        <p:sp>
          <p:nvSpPr>
            <p:cNvPr id="1242" name="Google Shape;1242;p33"/>
            <p:cNvSpPr/>
            <p:nvPr/>
          </p:nvSpPr>
          <p:spPr>
            <a:xfrm>
              <a:off x="1019179" y="2457446"/>
              <a:ext cx="5785500" cy="1146000"/>
            </a:xfrm>
            <a:prstGeom prst="rect">
              <a:avLst/>
            </a:prstGeom>
            <a:solidFill>
              <a:srgbClr val="FEFFFF"/>
            </a:solidFill>
            <a:ln>
              <a:noFill/>
            </a:ln>
            <a:effectLst>
              <a:outerShdw blurRad="762000" dist="254000" dir="5400000" algn="t" rotWithShape="0">
                <a:srgbClr val="666E86">
                  <a:alpha val="29409"/>
                </a:srgbClr>
              </a:outerShdw>
            </a:effectLst>
          </p:spPr>
          <p:txBody>
            <a:bodyPr spcFirstLastPara="1" wrap="square" lIns="1044000" tIns="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endParaRPr sz="1300" b="0" i="0" u="none" strike="noStrike" cap="none">
                <a:solidFill>
                  <a:srgbClr val="666E86"/>
                </a:solidFill>
                <a:latin typeface="Lato"/>
                <a:ea typeface="Lato"/>
                <a:cs typeface="Lato"/>
                <a:sym typeface="Lato"/>
              </a:endParaRPr>
            </a:p>
          </p:txBody>
        </p:sp>
        <p:sp>
          <p:nvSpPr>
            <p:cNvPr id="1243" name="Google Shape;1243;p33"/>
            <p:cNvSpPr/>
            <p:nvPr/>
          </p:nvSpPr>
          <p:spPr>
            <a:xfrm>
              <a:off x="1019176" y="2457450"/>
              <a:ext cx="68400" cy="1144500"/>
            </a:xfrm>
            <a:prstGeom prst="rect">
              <a:avLst/>
            </a:prstGeom>
            <a:solidFill>
              <a:srgbClr val="00B8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grpSp>
      <p:sp>
        <p:nvSpPr>
          <p:cNvPr id="1244" name="Google Shape;1244;p33"/>
          <p:cNvSpPr txBox="1"/>
          <p:nvPr/>
        </p:nvSpPr>
        <p:spPr>
          <a:xfrm>
            <a:off x="9341590" y="5188582"/>
            <a:ext cx="2165400" cy="831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a:solidFill>
                  <a:srgbClr val="003A42"/>
                </a:solidFill>
                <a:latin typeface="Lato Black"/>
                <a:ea typeface="Lato Black"/>
                <a:cs typeface="Lato Black"/>
                <a:sym typeface="Lato Black"/>
              </a:rPr>
              <a:t>Fraud Detection - built-in fraud detection algorithm</a:t>
            </a:r>
            <a:endParaRPr>
              <a:solidFill>
                <a:srgbClr val="003A42"/>
              </a:solidFill>
              <a:latin typeface="Lato Black"/>
              <a:ea typeface="Lato Black"/>
              <a:cs typeface="Lato Black"/>
              <a:sym typeface="Lato Black"/>
            </a:endParaRPr>
          </a:p>
        </p:txBody>
      </p:sp>
      <p:pic>
        <p:nvPicPr>
          <p:cNvPr id="1245" name="Google Shape;1245;p33"/>
          <p:cNvPicPr preferRelativeResize="0"/>
          <p:nvPr/>
        </p:nvPicPr>
        <p:blipFill rotWithShape="1">
          <a:blip r:embed="rId2">
            <a:alphaModFix/>
          </a:blip>
          <a:srcRect/>
          <a:stretch/>
        </p:blipFill>
        <p:spPr>
          <a:xfrm>
            <a:off x="2551686" y="1117089"/>
            <a:ext cx="7276027" cy="3968399"/>
          </a:xfrm>
          <a:prstGeom prst="rect">
            <a:avLst/>
          </a:prstGeom>
          <a:noFill/>
          <a:ln>
            <a:noFill/>
          </a:ln>
        </p:spPr>
      </p:pic>
      <p:sp>
        <p:nvSpPr>
          <p:cNvPr id="1246" name="Google Shape;1246;p33"/>
          <p:cNvSpPr txBox="1">
            <a:spLocks noGrp="1"/>
          </p:cNvSpPr>
          <p:nvPr>
            <p:ph type="title"/>
          </p:nvPr>
        </p:nvSpPr>
        <p:spPr>
          <a:xfrm>
            <a:off x="1019175"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lgn="ctr" rtl="0">
              <a:spcBef>
                <a:spcPts val="0"/>
              </a:spcBef>
              <a:spcAft>
                <a:spcPts val="0"/>
              </a:spcAft>
              <a:buClr>
                <a:srgbClr val="003A42"/>
              </a:buClr>
              <a:buSzPts val="1400"/>
              <a:buNone/>
              <a:defRPr>
                <a:solidFill>
                  <a:srgbClr val="003A42"/>
                </a:solidFill>
              </a:defRPr>
            </a:lvl2pPr>
            <a:lvl3pPr lvl="2" algn="ctr" rtl="0">
              <a:spcBef>
                <a:spcPts val="0"/>
              </a:spcBef>
              <a:spcAft>
                <a:spcPts val="0"/>
              </a:spcAft>
              <a:buClr>
                <a:srgbClr val="003A42"/>
              </a:buClr>
              <a:buSzPts val="1400"/>
              <a:buNone/>
              <a:defRPr>
                <a:solidFill>
                  <a:srgbClr val="003A42"/>
                </a:solidFill>
              </a:defRPr>
            </a:lvl3pPr>
            <a:lvl4pPr lvl="3" algn="ctr" rtl="0">
              <a:spcBef>
                <a:spcPts val="0"/>
              </a:spcBef>
              <a:spcAft>
                <a:spcPts val="0"/>
              </a:spcAft>
              <a:buClr>
                <a:srgbClr val="003A42"/>
              </a:buClr>
              <a:buSzPts val="1400"/>
              <a:buNone/>
              <a:defRPr>
                <a:solidFill>
                  <a:srgbClr val="003A42"/>
                </a:solidFill>
              </a:defRPr>
            </a:lvl4pPr>
            <a:lvl5pPr lvl="4" algn="ctr" rtl="0">
              <a:spcBef>
                <a:spcPts val="0"/>
              </a:spcBef>
              <a:spcAft>
                <a:spcPts val="0"/>
              </a:spcAft>
              <a:buClr>
                <a:srgbClr val="003A42"/>
              </a:buClr>
              <a:buSzPts val="1400"/>
              <a:buNone/>
              <a:defRPr>
                <a:solidFill>
                  <a:srgbClr val="003A42"/>
                </a:solidFill>
              </a:defRPr>
            </a:lvl5pPr>
            <a:lvl6pPr lvl="5" algn="ctr" rtl="0">
              <a:spcBef>
                <a:spcPts val="0"/>
              </a:spcBef>
              <a:spcAft>
                <a:spcPts val="0"/>
              </a:spcAft>
              <a:buClr>
                <a:srgbClr val="003A42"/>
              </a:buClr>
              <a:buSzPts val="1400"/>
              <a:buNone/>
              <a:defRPr>
                <a:solidFill>
                  <a:srgbClr val="003A42"/>
                </a:solidFill>
              </a:defRPr>
            </a:lvl6pPr>
            <a:lvl7pPr lvl="6" algn="ctr" rtl="0">
              <a:spcBef>
                <a:spcPts val="0"/>
              </a:spcBef>
              <a:spcAft>
                <a:spcPts val="0"/>
              </a:spcAft>
              <a:buClr>
                <a:srgbClr val="003A42"/>
              </a:buClr>
              <a:buSzPts val="1400"/>
              <a:buNone/>
              <a:defRPr>
                <a:solidFill>
                  <a:srgbClr val="003A42"/>
                </a:solidFill>
              </a:defRPr>
            </a:lvl7pPr>
            <a:lvl8pPr lvl="7" algn="ctr" rtl="0">
              <a:spcBef>
                <a:spcPts val="0"/>
              </a:spcBef>
              <a:spcAft>
                <a:spcPts val="0"/>
              </a:spcAft>
              <a:buClr>
                <a:srgbClr val="003A42"/>
              </a:buClr>
              <a:buSzPts val="1400"/>
              <a:buNone/>
              <a:defRPr>
                <a:solidFill>
                  <a:srgbClr val="003A42"/>
                </a:solidFill>
              </a:defRPr>
            </a:lvl8pPr>
            <a:lvl9pPr lvl="8" algn="ctr" rtl="0">
              <a:spcBef>
                <a:spcPts val="0"/>
              </a:spcBef>
              <a:spcAft>
                <a:spcPts val="0"/>
              </a:spcAft>
              <a:buClr>
                <a:srgbClr val="003A42"/>
              </a:buClr>
              <a:buSzPts val="1400"/>
              <a:buNone/>
              <a:defRPr>
                <a:solidFill>
                  <a:srgbClr val="003A42"/>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ayments - Road to VRP">
  <p:cSld name="CUSTOM_28">
    <p:spTree>
      <p:nvGrpSpPr>
        <p:cNvPr id="1" name="Shape 1247"/>
        <p:cNvGrpSpPr/>
        <p:nvPr/>
      </p:nvGrpSpPr>
      <p:grpSpPr>
        <a:xfrm>
          <a:off x="0" y="0"/>
          <a:ext cx="0" cy="0"/>
          <a:chOff x="0" y="0"/>
          <a:chExt cx="0" cy="0"/>
        </a:xfrm>
      </p:grpSpPr>
      <p:sp>
        <p:nvSpPr>
          <p:cNvPr id="1248" name="Google Shape;1248;p34"/>
          <p:cNvSpPr txBox="1"/>
          <p:nvPr/>
        </p:nvSpPr>
        <p:spPr>
          <a:xfrm>
            <a:off x="8396600" y="4352825"/>
            <a:ext cx="2998200" cy="17343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sz="1200">
                <a:solidFill>
                  <a:srgbClr val="00B8CB"/>
                </a:solidFill>
                <a:latin typeface="Lato Black"/>
                <a:ea typeface="Lato Black"/>
                <a:cs typeface="Lato Black"/>
                <a:sym typeface="Lato Black"/>
              </a:rPr>
              <a:t>Private Roll Out for full VRP</a:t>
            </a:r>
            <a:endParaRPr sz="1200">
              <a:solidFill>
                <a:srgbClr val="00B8CB"/>
              </a:solidFill>
              <a:latin typeface="Lato Black"/>
              <a:ea typeface="Lato Black"/>
              <a:cs typeface="Lato Black"/>
              <a:sym typeface="Lato Black"/>
            </a:endParaRPr>
          </a:p>
          <a:p>
            <a:pPr marL="0" lvl="0" indent="0" algn="r" rtl="0">
              <a:lnSpc>
                <a:spcPct val="100000"/>
              </a:lnSpc>
              <a:spcBef>
                <a:spcPts val="500"/>
              </a:spcBef>
              <a:spcAft>
                <a:spcPts val="0"/>
              </a:spcAft>
              <a:buNone/>
            </a:pPr>
            <a:r>
              <a:rPr lang="en-US" sz="1200">
                <a:solidFill>
                  <a:srgbClr val="003A42"/>
                </a:solidFill>
                <a:latin typeface="Lato Black"/>
                <a:ea typeface="Lato Black"/>
                <a:cs typeface="Lato Black"/>
                <a:sym typeface="Lato Black"/>
              </a:rPr>
              <a:t>Moneyhub is the primary test partner for HSBC, NatWest and Nationwide for VRP</a:t>
            </a:r>
            <a:endParaRPr sz="1200">
              <a:solidFill>
                <a:srgbClr val="003A42"/>
              </a:solidFill>
              <a:latin typeface="Lato Black"/>
              <a:ea typeface="Lato Black"/>
              <a:cs typeface="Lato Black"/>
              <a:sym typeface="Lato Black"/>
            </a:endParaRPr>
          </a:p>
          <a:p>
            <a:pPr marL="0" lvl="0" indent="0" algn="r" rtl="0">
              <a:lnSpc>
                <a:spcPct val="100000"/>
              </a:lnSpc>
              <a:spcBef>
                <a:spcPts val="500"/>
              </a:spcBef>
              <a:spcAft>
                <a:spcPts val="0"/>
              </a:spcAft>
              <a:buNone/>
            </a:pPr>
            <a:r>
              <a:rPr lang="en-US" sz="1200">
                <a:solidFill>
                  <a:srgbClr val="003A42"/>
                </a:solidFill>
                <a:latin typeface="Lato Black"/>
                <a:ea typeface="Lato Black"/>
                <a:cs typeface="Lato Black"/>
                <a:sym typeface="Lato Black"/>
              </a:rPr>
              <a:t>Commercial arrangements in place</a:t>
            </a:r>
            <a:endParaRPr sz="1200">
              <a:solidFill>
                <a:srgbClr val="003A42"/>
              </a:solidFill>
              <a:latin typeface="Lato Black"/>
              <a:ea typeface="Lato Black"/>
              <a:cs typeface="Lato Black"/>
              <a:sym typeface="Lato Black"/>
            </a:endParaRPr>
          </a:p>
          <a:p>
            <a:pPr marL="0" lvl="0" indent="0" algn="r" rtl="0">
              <a:lnSpc>
                <a:spcPct val="100000"/>
              </a:lnSpc>
              <a:spcBef>
                <a:spcPts val="500"/>
              </a:spcBef>
              <a:spcAft>
                <a:spcPts val="0"/>
              </a:spcAft>
              <a:buNone/>
            </a:pPr>
            <a:r>
              <a:rPr lang="en-US" sz="1200">
                <a:solidFill>
                  <a:srgbClr val="003A42"/>
                </a:solidFill>
                <a:latin typeface="Lato Black"/>
                <a:ea typeface="Lato Black"/>
                <a:cs typeface="Lato Black"/>
                <a:sym typeface="Lato Black"/>
              </a:rPr>
              <a:t>Technical integration complete for all major and Tier-2 banks</a:t>
            </a:r>
            <a:endParaRPr sz="1200">
              <a:solidFill>
                <a:srgbClr val="003A42"/>
              </a:solidFill>
              <a:latin typeface="Lato Black"/>
              <a:ea typeface="Lato Black"/>
              <a:cs typeface="Lato Black"/>
              <a:sym typeface="Lato Black"/>
            </a:endParaRPr>
          </a:p>
          <a:p>
            <a:pPr marL="0" lvl="0" indent="0" algn="r" rtl="0">
              <a:lnSpc>
                <a:spcPct val="100000"/>
              </a:lnSpc>
              <a:spcBef>
                <a:spcPts val="500"/>
              </a:spcBef>
              <a:spcAft>
                <a:spcPts val="500"/>
              </a:spcAft>
              <a:buNone/>
            </a:pPr>
            <a:endParaRPr sz="1200">
              <a:solidFill>
                <a:srgbClr val="00B8CB"/>
              </a:solidFill>
              <a:latin typeface="Lato Black"/>
              <a:ea typeface="Lato Black"/>
              <a:cs typeface="Lato Black"/>
              <a:sym typeface="Lato Black"/>
            </a:endParaRPr>
          </a:p>
        </p:txBody>
      </p:sp>
      <p:cxnSp>
        <p:nvCxnSpPr>
          <p:cNvPr id="1249" name="Google Shape;1249;p34"/>
          <p:cNvCxnSpPr/>
          <p:nvPr/>
        </p:nvCxnSpPr>
        <p:spPr>
          <a:xfrm>
            <a:off x="7155089" y="3478702"/>
            <a:ext cx="0" cy="0"/>
          </a:xfrm>
          <a:prstGeom prst="straightConnector1">
            <a:avLst/>
          </a:prstGeom>
          <a:noFill/>
          <a:ln>
            <a:noFill/>
          </a:ln>
        </p:spPr>
      </p:cxnSp>
      <p:cxnSp>
        <p:nvCxnSpPr>
          <p:cNvPr id="1250" name="Google Shape;1250;p34"/>
          <p:cNvCxnSpPr/>
          <p:nvPr/>
        </p:nvCxnSpPr>
        <p:spPr>
          <a:xfrm>
            <a:off x="7155089" y="3478702"/>
            <a:ext cx="0" cy="0"/>
          </a:xfrm>
          <a:prstGeom prst="straightConnector1">
            <a:avLst/>
          </a:prstGeom>
          <a:noFill/>
          <a:ln>
            <a:noFill/>
          </a:ln>
        </p:spPr>
      </p:cxnSp>
      <p:cxnSp>
        <p:nvCxnSpPr>
          <p:cNvPr id="1251" name="Google Shape;1251;p34"/>
          <p:cNvCxnSpPr/>
          <p:nvPr/>
        </p:nvCxnSpPr>
        <p:spPr>
          <a:xfrm>
            <a:off x="6571890" y="4176227"/>
            <a:ext cx="0" cy="0"/>
          </a:xfrm>
          <a:prstGeom prst="straightConnector1">
            <a:avLst/>
          </a:prstGeom>
          <a:noFill/>
          <a:ln>
            <a:noFill/>
          </a:ln>
        </p:spPr>
      </p:cxnSp>
      <p:cxnSp>
        <p:nvCxnSpPr>
          <p:cNvPr id="1252" name="Google Shape;1252;p34"/>
          <p:cNvCxnSpPr/>
          <p:nvPr/>
        </p:nvCxnSpPr>
        <p:spPr>
          <a:xfrm>
            <a:off x="6571890" y="4176227"/>
            <a:ext cx="0" cy="0"/>
          </a:xfrm>
          <a:prstGeom prst="straightConnector1">
            <a:avLst/>
          </a:prstGeom>
          <a:noFill/>
          <a:ln>
            <a:noFill/>
          </a:ln>
        </p:spPr>
      </p:cxnSp>
      <p:sp>
        <p:nvSpPr>
          <p:cNvPr id="1253" name="Google Shape;1253;p34"/>
          <p:cNvSpPr/>
          <p:nvPr/>
        </p:nvSpPr>
        <p:spPr>
          <a:xfrm>
            <a:off x="3031511" y="3491812"/>
            <a:ext cx="564000" cy="564000"/>
          </a:xfrm>
          <a:prstGeom prst="ellipse">
            <a:avLst/>
          </a:prstGeom>
          <a:noFill/>
          <a:ln w="25400" cap="rnd" cmpd="sng">
            <a:solidFill>
              <a:srgbClr val="07C39F"/>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54" name="Google Shape;1254;p34"/>
          <p:cNvSpPr/>
          <p:nvPr/>
        </p:nvSpPr>
        <p:spPr>
          <a:xfrm>
            <a:off x="4486961" y="3497962"/>
            <a:ext cx="564000" cy="564000"/>
          </a:xfrm>
          <a:prstGeom prst="ellipse">
            <a:avLst/>
          </a:prstGeom>
          <a:noFill/>
          <a:ln w="25400" cap="rnd" cmpd="sng">
            <a:solidFill>
              <a:srgbClr val="07C39F"/>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cxnSp>
        <p:nvCxnSpPr>
          <p:cNvPr id="1255" name="Google Shape;1255;p34"/>
          <p:cNvCxnSpPr>
            <a:endCxn id="1256" idx="3"/>
          </p:cNvCxnSpPr>
          <p:nvPr/>
        </p:nvCxnSpPr>
        <p:spPr>
          <a:xfrm>
            <a:off x="1938983" y="3773893"/>
            <a:ext cx="6067800" cy="1200"/>
          </a:xfrm>
          <a:prstGeom prst="straightConnector1">
            <a:avLst/>
          </a:prstGeom>
          <a:noFill/>
          <a:ln w="19050" cap="flat" cmpd="sng">
            <a:solidFill>
              <a:srgbClr val="ACC8EA"/>
            </a:solidFill>
            <a:prstDash val="solid"/>
            <a:miter lim="800000"/>
            <a:headEnd type="none" w="sm" len="sm"/>
            <a:tailEnd type="none" w="sm" len="sm"/>
          </a:ln>
        </p:spPr>
      </p:cxnSp>
      <p:sp>
        <p:nvSpPr>
          <p:cNvPr id="1257" name="Google Shape;1257;p34"/>
          <p:cNvSpPr/>
          <p:nvPr/>
        </p:nvSpPr>
        <p:spPr>
          <a:xfrm>
            <a:off x="5940574" y="3491900"/>
            <a:ext cx="564000" cy="564000"/>
          </a:xfrm>
          <a:prstGeom prst="ellipse">
            <a:avLst/>
          </a:prstGeom>
          <a:noFill/>
          <a:ln w="25400" cap="rnd" cmpd="sng">
            <a:solidFill>
              <a:srgbClr val="FF9336"/>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58" name="Google Shape;1258;p34"/>
          <p:cNvSpPr/>
          <p:nvPr/>
        </p:nvSpPr>
        <p:spPr>
          <a:xfrm>
            <a:off x="3092773" y="3552362"/>
            <a:ext cx="445800" cy="445800"/>
          </a:xfrm>
          <a:prstGeom prst="ellipse">
            <a:avLst/>
          </a:prstGeom>
          <a:solidFill>
            <a:srgbClr val="07C39F"/>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34"/>
          <p:cNvSpPr/>
          <p:nvPr/>
        </p:nvSpPr>
        <p:spPr>
          <a:xfrm>
            <a:off x="1580499" y="3496500"/>
            <a:ext cx="564000" cy="564000"/>
          </a:xfrm>
          <a:prstGeom prst="ellipse">
            <a:avLst/>
          </a:prstGeom>
          <a:noFill/>
          <a:ln w="25400" cap="rnd" cmpd="sng">
            <a:solidFill>
              <a:srgbClr val="9661EE"/>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60" name="Google Shape;1260;p34"/>
          <p:cNvSpPr/>
          <p:nvPr/>
        </p:nvSpPr>
        <p:spPr>
          <a:xfrm>
            <a:off x="7397111" y="3491800"/>
            <a:ext cx="564000" cy="564000"/>
          </a:xfrm>
          <a:prstGeom prst="ellipse">
            <a:avLst/>
          </a:prstGeom>
          <a:noFill/>
          <a:ln w="25400" cap="rnd" cmpd="sng">
            <a:solidFill>
              <a:srgbClr val="003A42"/>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61" name="Google Shape;1261;p34"/>
          <p:cNvSpPr/>
          <p:nvPr/>
        </p:nvSpPr>
        <p:spPr>
          <a:xfrm>
            <a:off x="7458373" y="3552349"/>
            <a:ext cx="445800" cy="445800"/>
          </a:xfrm>
          <a:prstGeom prst="ellipse">
            <a:avLst/>
          </a:prstGeom>
          <a:solidFill>
            <a:srgbClr val="003A42"/>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34"/>
          <p:cNvSpPr/>
          <p:nvPr/>
        </p:nvSpPr>
        <p:spPr>
          <a:xfrm>
            <a:off x="4548223" y="3558512"/>
            <a:ext cx="445800" cy="445800"/>
          </a:xfrm>
          <a:prstGeom prst="ellipse">
            <a:avLst/>
          </a:prstGeom>
          <a:solidFill>
            <a:srgbClr val="07C39F"/>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34"/>
          <p:cNvSpPr/>
          <p:nvPr/>
        </p:nvSpPr>
        <p:spPr>
          <a:xfrm>
            <a:off x="6001835" y="3552449"/>
            <a:ext cx="445800" cy="445800"/>
          </a:xfrm>
          <a:prstGeom prst="ellipse">
            <a:avLst/>
          </a:prstGeom>
          <a:solidFill>
            <a:srgbClr val="FF9336"/>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34"/>
          <p:cNvSpPr/>
          <p:nvPr/>
        </p:nvSpPr>
        <p:spPr>
          <a:xfrm>
            <a:off x="1641760" y="3557049"/>
            <a:ext cx="445800" cy="445800"/>
          </a:xfrm>
          <a:prstGeom prst="ellipse">
            <a:avLst/>
          </a:prstGeom>
          <a:solidFill>
            <a:srgbClr val="9661EE"/>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34"/>
          <p:cNvSpPr txBox="1"/>
          <p:nvPr/>
        </p:nvSpPr>
        <p:spPr>
          <a:xfrm>
            <a:off x="1366563" y="2470237"/>
            <a:ext cx="1346400" cy="2883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endParaRPr sz="1400" b="1" i="0" u="none" strike="noStrike" cap="none">
              <a:solidFill>
                <a:srgbClr val="003A42"/>
              </a:solidFill>
              <a:latin typeface="Open Sans"/>
              <a:ea typeface="Open Sans"/>
              <a:cs typeface="Open Sans"/>
              <a:sym typeface="Open Sans"/>
            </a:endParaRPr>
          </a:p>
        </p:txBody>
      </p:sp>
      <p:pic>
        <p:nvPicPr>
          <p:cNvPr id="1266" name="Google Shape;1266;p34"/>
          <p:cNvPicPr preferRelativeResize="0"/>
          <p:nvPr/>
        </p:nvPicPr>
        <p:blipFill rotWithShape="1">
          <a:blip r:embed="rId2">
            <a:alphaModFix/>
          </a:blip>
          <a:srcRect/>
          <a:stretch/>
        </p:blipFill>
        <p:spPr>
          <a:xfrm>
            <a:off x="4683413" y="3697624"/>
            <a:ext cx="200025" cy="152400"/>
          </a:xfrm>
          <a:prstGeom prst="rect">
            <a:avLst/>
          </a:prstGeom>
          <a:noFill/>
          <a:ln>
            <a:noFill/>
          </a:ln>
        </p:spPr>
      </p:pic>
      <p:sp>
        <p:nvSpPr>
          <p:cNvPr id="1267" name="Google Shape;1267;p34"/>
          <p:cNvSpPr/>
          <p:nvPr/>
        </p:nvSpPr>
        <p:spPr>
          <a:xfrm>
            <a:off x="10843561" y="3499400"/>
            <a:ext cx="564000" cy="564000"/>
          </a:xfrm>
          <a:prstGeom prst="ellipse">
            <a:avLst/>
          </a:prstGeom>
          <a:noFill/>
          <a:ln w="25400" cap="rnd" cmpd="sng">
            <a:solidFill>
              <a:srgbClr val="00B8CB"/>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68" name="Google Shape;1268;p34"/>
          <p:cNvSpPr/>
          <p:nvPr/>
        </p:nvSpPr>
        <p:spPr>
          <a:xfrm>
            <a:off x="10904823" y="3559949"/>
            <a:ext cx="445800" cy="445800"/>
          </a:xfrm>
          <a:prstGeom prst="ellipse">
            <a:avLst/>
          </a:prstGeom>
          <a:solidFill>
            <a:srgbClr val="00B8CB"/>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9" name="Google Shape;1269;p34"/>
          <p:cNvCxnSpPr/>
          <p:nvPr/>
        </p:nvCxnSpPr>
        <p:spPr>
          <a:xfrm>
            <a:off x="5118278" y="4182290"/>
            <a:ext cx="0" cy="0"/>
          </a:xfrm>
          <a:prstGeom prst="straightConnector1">
            <a:avLst/>
          </a:prstGeom>
          <a:noFill/>
          <a:ln>
            <a:noFill/>
          </a:ln>
        </p:spPr>
      </p:cxnSp>
      <p:cxnSp>
        <p:nvCxnSpPr>
          <p:cNvPr id="1270" name="Google Shape;1270;p34"/>
          <p:cNvCxnSpPr/>
          <p:nvPr/>
        </p:nvCxnSpPr>
        <p:spPr>
          <a:xfrm>
            <a:off x="5118278" y="4182290"/>
            <a:ext cx="0" cy="0"/>
          </a:xfrm>
          <a:prstGeom prst="straightConnector1">
            <a:avLst/>
          </a:prstGeom>
          <a:noFill/>
          <a:ln>
            <a:noFill/>
          </a:ln>
        </p:spPr>
      </p:cxnSp>
      <p:sp>
        <p:nvSpPr>
          <p:cNvPr id="1271" name="Google Shape;1271;p34"/>
          <p:cNvSpPr/>
          <p:nvPr/>
        </p:nvSpPr>
        <p:spPr>
          <a:xfrm>
            <a:off x="4486962" y="3497963"/>
            <a:ext cx="564000" cy="564000"/>
          </a:xfrm>
          <a:prstGeom prst="ellipse">
            <a:avLst/>
          </a:prstGeom>
          <a:noFill/>
          <a:ln w="25400" cap="rnd" cmpd="sng">
            <a:solidFill>
              <a:srgbClr val="616BEE"/>
            </a:solidFill>
            <a:prstDash val="solid"/>
            <a:miter lim="800000"/>
            <a:headEnd type="none" w="sm" len="sm"/>
            <a:tailEnd type="none" w="sm" len="sm"/>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p:txBody>
      </p:sp>
      <p:sp>
        <p:nvSpPr>
          <p:cNvPr id="1272" name="Google Shape;1272;p34"/>
          <p:cNvSpPr/>
          <p:nvPr/>
        </p:nvSpPr>
        <p:spPr>
          <a:xfrm>
            <a:off x="4548223" y="3558512"/>
            <a:ext cx="445800" cy="445800"/>
          </a:xfrm>
          <a:prstGeom prst="ellipse">
            <a:avLst/>
          </a:prstGeom>
          <a:solidFill>
            <a:srgbClr val="616BEE"/>
          </a:solidFill>
          <a:ln>
            <a:noFill/>
          </a:ln>
          <a:effectLst>
            <a:outerShdw blurRad="38100" dist="12700" dir="5400000" algn="t"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34"/>
          <p:cNvSpPr txBox="1"/>
          <p:nvPr/>
        </p:nvSpPr>
        <p:spPr>
          <a:xfrm>
            <a:off x="7139925" y="4068950"/>
            <a:ext cx="1082700" cy="3462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050">
                <a:solidFill>
                  <a:srgbClr val="003A42"/>
                </a:solidFill>
                <a:latin typeface="Lato Black"/>
                <a:ea typeface="Lato Black"/>
                <a:cs typeface="Lato Black"/>
                <a:sym typeface="Lato Black"/>
              </a:rPr>
              <a:t>Spring</a:t>
            </a:r>
            <a:endParaRPr/>
          </a:p>
        </p:txBody>
      </p:sp>
      <p:sp>
        <p:nvSpPr>
          <p:cNvPr id="1274" name="Google Shape;1274;p34"/>
          <p:cNvSpPr txBox="1"/>
          <p:nvPr/>
        </p:nvSpPr>
        <p:spPr>
          <a:xfrm>
            <a:off x="9732978" y="3599000"/>
            <a:ext cx="1082700" cy="346200"/>
          </a:xfrm>
          <a:prstGeom prst="rect">
            <a:avLst/>
          </a:prstGeom>
          <a:noFill/>
          <a:ln>
            <a:noFill/>
          </a:ln>
        </p:spPr>
        <p:txBody>
          <a:bodyPr spcFirstLastPara="1" wrap="square" lIns="91425" tIns="91425" rIns="91425" bIns="91425" anchor="t" anchorCtr="0">
            <a:spAutoFit/>
          </a:bodyPr>
          <a:lstStyle/>
          <a:p>
            <a:pPr marL="0" lvl="0" indent="0" algn="r" rtl="0">
              <a:lnSpc>
                <a:spcPct val="130000"/>
              </a:lnSpc>
              <a:spcBef>
                <a:spcPts val="0"/>
              </a:spcBef>
              <a:spcAft>
                <a:spcPts val="1000"/>
              </a:spcAft>
              <a:buNone/>
            </a:pPr>
            <a:r>
              <a:rPr lang="en-US" sz="1050">
                <a:solidFill>
                  <a:srgbClr val="00B8CB"/>
                </a:solidFill>
                <a:latin typeface="Lato Black"/>
                <a:ea typeface="Lato Black"/>
                <a:cs typeface="Lato Black"/>
                <a:sym typeface="Lato Black"/>
              </a:rPr>
              <a:t>Summer</a:t>
            </a:r>
            <a:endParaRPr>
              <a:solidFill>
                <a:srgbClr val="00B8CB"/>
              </a:solidFill>
            </a:endParaRPr>
          </a:p>
        </p:txBody>
      </p:sp>
      <p:cxnSp>
        <p:nvCxnSpPr>
          <p:cNvPr id="1275" name="Google Shape;1275;p34"/>
          <p:cNvCxnSpPr/>
          <p:nvPr/>
        </p:nvCxnSpPr>
        <p:spPr>
          <a:xfrm rot="10800000" flipH="1">
            <a:off x="1862500" y="3119400"/>
            <a:ext cx="4500" cy="377100"/>
          </a:xfrm>
          <a:prstGeom prst="straightConnector1">
            <a:avLst/>
          </a:prstGeom>
          <a:noFill/>
          <a:ln w="28575" cap="flat" cmpd="sng">
            <a:solidFill>
              <a:srgbClr val="9661EE"/>
            </a:solidFill>
            <a:prstDash val="solid"/>
            <a:round/>
            <a:headEnd type="none" w="med" len="med"/>
            <a:tailEnd type="oval" w="med" len="med"/>
          </a:ln>
        </p:spPr>
      </p:cxnSp>
      <p:sp>
        <p:nvSpPr>
          <p:cNvPr id="1276" name="Google Shape;1276;p34"/>
          <p:cNvSpPr txBox="1"/>
          <p:nvPr/>
        </p:nvSpPr>
        <p:spPr>
          <a:xfrm>
            <a:off x="2155650" y="1617225"/>
            <a:ext cx="2311200" cy="554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In First Cohort to obtain FCA PIS permissions</a:t>
            </a:r>
            <a:endParaRPr sz="1200">
              <a:solidFill>
                <a:srgbClr val="003A42"/>
              </a:solidFill>
              <a:latin typeface="Lato Black"/>
              <a:ea typeface="Lato Black"/>
              <a:cs typeface="Lato Black"/>
              <a:sym typeface="Lato Black"/>
            </a:endParaRPr>
          </a:p>
        </p:txBody>
      </p:sp>
      <p:cxnSp>
        <p:nvCxnSpPr>
          <p:cNvPr id="1277" name="Google Shape;1277;p34"/>
          <p:cNvCxnSpPr/>
          <p:nvPr/>
        </p:nvCxnSpPr>
        <p:spPr>
          <a:xfrm rot="10800000">
            <a:off x="3311249" y="2180100"/>
            <a:ext cx="0" cy="1316400"/>
          </a:xfrm>
          <a:prstGeom prst="straightConnector1">
            <a:avLst/>
          </a:prstGeom>
          <a:noFill/>
          <a:ln w="28575" cap="flat" cmpd="sng">
            <a:solidFill>
              <a:srgbClr val="07C39F"/>
            </a:solidFill>
            <a:prstDash val="solid"/>
            <a:round/>
            <a:headEnd type="none" w="med" len="med"/>
            <a:tailEnd type="oval" w="med" len="med"/>
          </a:ln>
        </p:spPr>
      </p:cxnSp>
      <p:sp>
        <p:nvSpPr>
          <p:cNvPr id="1278" name="Google Shape;1278;p34"/>
          <p:cNvSpPr txBox="1"/>
          <p:nvPr/>
        </p:nvSpPr>
        <p:spPr>
          <a:xfrm>
            <a:off x="2209070" y="5387400"/>
            <a:ext cx="2171400" cy="738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Moneyhub releases first public Open Banking based payment solution</a:t>
            </a:r>
            <a:endParaRPr sz="1200">
              <a:solidFill>
                <a:srgbClr val="003A42"/>
              </a:solidFill>
              <a:latin typeface="Lato Black"/>
              <a:ea typeface="Lato Black"/>
              <a:cs typeface="Lato Black"/>
              <a:sym typeface="Lato Black"/>
            </a:endParaRPr>
          </a:p>
        </p:txBody>
      </p:sp>
      <p:sp>
        <p:nvSpPr>
          <p:cNvPr id="1279" name="Google Shape;1279;p34"/>
          <p:cNvSpPr txBox="1"/>
          <p:nvPr/>
        </p:nvSpPr>
        <p:spPr>
          <a:xfrm>
            <a:off x="774435" y="2360500"/>
            <a:ext cx="2171400" cy="738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Moneyhub defines the technical standards for Open Banking Payments</a:t>
            </a:r>
            <a:endParaRPr sz="1300" b="1">
              <a:solidFill>
                <a:srgbClr val="003A42"/>
              </a:solidFill>
              <a:latin typeface="Open Sans"/>
              <a:ea typeface="Open Sans"/>
              <a:cs typeface="Open Sans"/>
              <a:sym typeface="Open Sans"/>
            </a:endParaRPr>
          </a:p>
        </p:txBody>
      </p:sp>
      <p:sp>
        <p:nvSpPr>
          <p:cNvPr id="1280" name="Google Shape;1280;p34"/>
          <p:cNvSpPr txBox="1"/>
          <p:nvPr/>
        </p:nvSpPr>
        <p:spPr>
          <a:xfrm>
            <a:off x="3536850" y="2360500"/>
            <a:ext cx="2462400" cy="738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Moneyhub and Starling make world first consumer VRP payments in FCA Sandbox</a:t>
            </a:r>
            <a:endParaRPr sz="1200">
              <a:solidFill>
                <a:srgbClr val="003A42"/>
              </a:solidFill>
              <a:latin typeface="Lato Black"/>
              <a:ea typeface="Lato Black"/>
              <a:cs typeface="Lato Black"/>
              <a:sym typeface="Lato Black"/>
            </a:endParaRPr>
          </a:p>
        </p:txBody>
      </p:sp>
      <p:cxnSp>
        <p:nvCxnSpPr>
          <p:cNvPr id="1281" name="Google Shape;1281;p34"/>
          <p:cNvCxnSpPr/>
          <p:nvPr/>
        </p:nvCxnSpPr>
        <p:spPr>
          <a:xfrm rot="10800000" flipH="1">
            <a:off x="4768150" y="3119400"/>
            <a:ext cx="4500" cy="377100"/>
          </a:xfrm>
          <a:prstGeom prst="straightConnector1">
            <a:avLst/>
          </a:prstGeom>
          <a:noFill/>
          <a:ln w="28575" cap="flat" cmpd="sng">
            <a:solidFill>
              <a:srgbClr val="616BEE"/>
            </a:solidFill>
            <a:prstDash val="solid"/>
            <a:round/>
            <a:headEnd type="none" w="med" len="med"/>
            <a:tailEnd type="oval" w="med" len="med"/>
          </a:ln>
        </p:spPr>
      </p:cxnSp>
      <p:sp>
        <p:nvSpPr>
          <p:cNvPr id="1282" name="Google Shape;1282;p34"/>
          <p:cNvSpPr txBox="1"/>
          <p:nvPr/>
        </p:nvSpPr>
        <p:spPr>
          <a:xfrm>
            <a:off x="3612450" y="4414350"/>
            <a:ext cx="2311200" cy="867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US" sz="1200">
                <a:solidFill>
                  <a:srgbClr val="003A42"/>
                </a:solidFill>
                <a:latin typeface="Lato Black"/>
                <a:ea typeface="Lato Black"/>
                <a:cs typeface="Lato Black"/>
                <a:sym typeface="Lato Black"/>
              </a:rPr>
              <a:t>Moneyhub powers first PoS Open Banking QR Payment</a:t>
            </a:r>
            <a:endParaRPr sz="1200">
              <a:solidFill>
                <a:srgbClr val="003A42"/>
              </a:solidFill>
              <a:latin typeface="Lato Black"/>
              <a:ea typeface="Lato Black"/>
              <a:cs typeface="Lato Black"/>
              <a:sym typeface="Lato Black"/>
            </a:endParaRPr>
          </a:p>
          <a:p>
            <a:pPr marL="0" lvl="0" indent="0" algn="ctr" rtl="0">
              <a:lnSpc>
                <a:spcPct val="100000"/>
              </a:lnSpc>
              <a:spcBef>
                <a:spcPts val="1000"/>
              </a:spcBef>
              <a:spcAft>
                <a:spcPts val="1000"/>
              </a:spcAft>
              <a:buNone/>
            </a:pPr>
            <a:r>
              <a:rPr lang="en-US" sz="1200">
                <a:solidFill>
                  <a:srgbClr val="003A42"/>
                </a:solidFill>
                <a:latin typeface="Lato Black"/>
                <a:ea typeface="Lato Black"/>
                <a:cs typeface="Lato Black"/>
                <a:sym typeface="Lato Black"/>
              </a:rPr>
              <a:t>Commercial clients go live</a:t>
            </a:r>
            <a:endParaRPr sz="1200">
              <a:solidFill>
                <a:srgbClr val="003A42"/>
              </a:solidFill>
              <a:latin typeface="Lato Black"/>
              <a:ea typeface="Lato Black"/>
              <a:cs typeface="Lato Black"/>
              <a:sym typeface="Lato Black"/>
            </a:endParaRPr>
          </a:p>
        </p:txBody>
      </p:sp>
      <p:cxnSp>
        <p:nvCxnSpPr>
          <p:cNvPr id="1283" name="Google Shape;1283;p34"/>
          <p:cNvCxnSpPr/>
          <p:nvPr/>
        </p:nvCxnSpPr>
        <p:spPr>
          <a:xfrm>
            <a:off x="4765788" y="4054000"/>
            <a:ext cx="4500" cy="377100"/>
          </a:xfrm>
          <a:prstGeom prst="straightConnector1">
            <a:avLst/>
          </a:prstGeom>
          <a:noFill/>
          <a:ln w="28575" cap="flat" cmpd="sng">
            <a:solidFill>
              <a:srgbClr val="616BEE"/>
            </a:solidFill>
            <a:prstDash val="solid"/>
            <a:round/>
            <a:headEnd type="none" w="med" len="med"/>
            <a:tailEnd type="oval" w="med" len="med"/>
          </a:ln>
        </p:spPr>
      </p:cxnSp>
      <p:cxnSp>
        <p:nvCxnSpPr>
          <p:cNvPr id="1284" name="Google Shape;1284;p34"/>
          <p:cNvCxnSpPr/>
          <p:nvPr/>
        </p:nvCxnSpPr>
        <p:spPr>
          <a:xfrm>
            <a:off x="3294774" y="4063400"/>
            <a:ext cx="0" cy="1316400"/>
          </a:xfrm>
          <a:prstGeom prst="straightConnector1">
            <a:avLst/>
          </a:prstGeom>
          <a:noFill/>
          <a:ln w="28575" cap="flat" cmpd="sng">
            <a:solidFill>
              <a:srgbClr val="07C39F"/>
            </a:solidFill>
            <a:prstDash val="solid"/>
            <a:round/>
            <a:headEnd type="none" w="med" len="med"/>
            <a:tailEnd type="oval" w="med" len="med"/>
          </a:ln>
        </p:spPr>
      </p:cxnSp>
      <p:cxnSp>
        <p:nvCxnSpPr>
          <p:cNvPr id="1285" name="Google Shape;1285;p34"/>
          <p:cNvCxnSpPr/>
          <p:nvPr/>
        </p:nvCxnSpPr>
        <p:spPr>
          <a:xfrm>
            <a:off x="6214774" y="4063400"/>
            <a:ext cx="0" cy="1316400"/>
          </a:xfrm>
          <a:prstGeom prst="straightConnector1">
            <a:avLst/>
          </a:prstGeom>
          <a:noFill/>
          <a:ln w="28575" cap="flat" cmpd="sng">
            <a:solidFill>
              <a:srgbClr val="FF9336"/>
            </a:solidFill>
            <a:prstDash val="solid"/>
            <a:round/>
            <a:headEnd type="none" w="med" len="med"/>
            <a:tailEnd type="oval" w="med" len="med"/>
          </a:ln>
        </p:spPr>
      </p:cxnSp>
      <p:sp>
        <p:nvSpPr>
          <p:cNvPr id="1286" name="Google Shape;1286;p34"/>
          <p:cNvSpPr txBox="1"/>
          <p:nvPr/>
        </p:nvSpPr>
        <p:spPr>
          <a:xfrm>
            <a:off x="4610725" y="5387400"/>
            <a:ext cx="3228000" cy="738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Consultation on VRP completes, providing clarity on Sweeping and Non-Sweeping cases as well as roll out timescale</a:t>
            </a:r>
            <a:endParaRPr sz="1200">
              <a:solidFill>
                <a:srgbClr val="003A42"/>
              </a:solidFill>
              <a:latin typeface="Lato Black"/>
              <a:ea typeface="Lato Black"/>
              <a:cs typeface="Lato Black"/>
              <a:sym typeface="Lato Black"/>
            </a:endParaRPr>
          </a:p>
        </p:txBody>
      </p:sp>
      <p:sp>
        <p:nvSpPr>
          <p:cNvPr id="1287" name="Google Shape;1287;p34"/>
          <p:cNvSpPr txBox="1"/>
          <p:nvPr/>
        </p:nvSpPr>
        <p:spPr>
          <a:xfrm>
            <a:off x="6352500" y="2758703"/>
            <a:ext cx="2653200" cy="369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1000"/>
              </a:spcAft>
              <a:buNone/>
            </a:pPr>
            <a:r>
              <a:rPr lang="en-US" sz="1200">
                <a:solidFill>
                  <a:srgbClr val="003A42"/>
                </a:solidFill>
                <a:latin typeface="Lato Black"/>
                <a:ea typeface="Lato Black"/>
                <a:cs typeface="Lato Black"/>
                <a:sym typeface="Lato Black"/>
              </a:rPr>
              <a:t>OBIE managed roll out begins</a:t>
            </a:r>
            <a:endParaRPr sz="1200">
              <a:solidFill>
                <a:srgbClr val="003A42"/>
              </a:solidFill>
              <a:latin typeface="Lato Black"/>
              <a:ea typeface="Lato Black"/>
              <a:cs typeface="Lato Black"/>
              <a:sym typeface="Lato Black"/>
            </a:endParaRPr>
          </a:p>
        </p:txBody>
      </p:sp>
      <p:cxnSp>
        <p:nvCxnSpPr>
          <p:cNvPr id="1288" name="Google Shape;1288;p34"/>
          <p:cNvCxnSpPr/>
          <p:nvPr/>
        </p:nvCxnSpPr>
        <p:spPr>
          <a:xfrm rot="10800000" flipH="1">
            <a:off x="7678300" y="3118120"/>
            <a:ext cx="4500" cy="377100"/>
          </a:xfrm>
          <a:prstGeom prst="straightConnector1">
            <a:avLst/>
          </a:prstGeom>
          <a:noFill/>
          <a:ln w="28575" cap="flat" cmpd="sng">
            <a:solidFill>
              <a:srgbClr val="003A42"/>
            </a:solidFill>
            <a:prstDash val="solid"/>
            <a:round/>
            <a:headEnd type="none" w="med" len="med"/>
            <a:tailEnd type="oval" w="med" len="med"/>
          </a:ln>
        </p:spPr>
      </p:cxnSp>
      <p:sp>
        <p:nvSpPr>
          <p:cNvPr id="1289" name="Google Shape;1289;p34"/>
          <p:cNvSpPr txBox="1"/>
          <p:nvPr/>
        </p:nvSpPr>
        <p:spPr>
          <a:xfrm>
            <a:off x="2996663" y="3595925"/>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2018</a:t>
            </a:r>
            <a:endParaRPr sz="1600">
              <a:solidFill>
                <a:srgbClr val="FEFFFF"/>
              </a:solidFill>
            </a:endParaRPr>
          </a:p>
        </p:txBody>
      </p:sp>
      <p:sp>
        <p:nvSpPr>
          <p:cNvPr id="1290" name="Google Shape;1290;p34"/>
          <p:cNvSpPr txBox="1"/>
          <p:nvPr/>
        </p:nvSpPr>
        <p:spPr>
          <a:xfrm>
            <a:off x="4459232" y="3595925"/>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2019</a:t>
            </a:r>
            <a:endParaRPr sz="1600">
              <a:solidFill>
                <a:srgbClr val="FEFFFF"/>
              </a:solidFill>
            </a:endParaRPr>
          </a:p>
        </p:txBody>
      </p:sp>
      <p:sp>
        <p:nvSpPr>
          <p:cNvPr id="1291" name="Google Shape;1291;p34"/>
          <p:cNvSpPr txBox="1"/>
          <p:nvPr/>
        </p:nvSpPr>
        <p:spPr>
          <a:xfrm>
            <a:off x="5904664" y="3583550"/>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2021</a:t>
            </a:r>
            <a:endParaRPr sz="1600">
              <a:solidFill>
                <a:srgbClr val="FEFFFF"/>
              </a:solidFill>
            </a:endParaRPr>
          </a:p>
        </p:txBody>
      </p:sp>
      <p:sp>
        <p:nvSpPr>
          <p:cNvPr id="1256" name="Google Shape;1256;p34"/>
          <p:cNvSpPr txBox="1"/>
          <p:nvPr/>
        </p:nvSpPr>
        <p:spPr>
          <a:xfrm>
            <a:off x="7368683" y="3586543"/>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2022</a:t>
            </a:r>
            <a:endParaRPr sz="1600">
              <a:solidFill>
                <a:srgbClr val="FEFFFF"/>
              </a:solidFill>
            </a:endParaRPr>
          </a:p>
        </p:txBody>
      </p:sp>
      <p:pic>
        <p:nvPicPr>
          <p:cNvPr id="1292" name="Google Shape;1292;p34"/>
          <p:cNvPicPr preferRelativeResize="0"/>
          <p:nvPr/>
        </p:nvPicPr>
        <p:blipFill>
          <a:blip r:embed="rId3">
            <a:alphaModFix/>
          </a:blip>
          <a:stretch>
            <a:fillRect/>
          </a:stretch>
        </p:blipFill>
        <p:spPr>
          <a:xfrm>
            <a:off x="8509175" y="5818777"/>
            <a:ext cx="862228" cy="485001"/>
          </a:xfrm>
          <a:prstGeom prst="rect">
            <a:avLst/>
          </a:prstGeom>
          <a:noFill/>
          <a:ln>
            <a:noFill/>
          </a:ln>
        </p:spPr>
      </p:pic>
      <p:pic>
        <p:nvPicPr>
          <p:cNvPr id="1293" name="Google Shape;1293;p34"/>
          <p:cNvPicPr preferRelativeResize="0"/>
          <p:nvPr/>
        </p:nvPicPr>
        <p:blipFill>
          <a:blip r:embed="rId4">
            <a:alphaModFix/>
          </a:blip>
          <a:stretch>
            <a:fillRect/>
          </a:stretch>
        </p:blipFill>
        <p:spPr>
          <a:xfrm>
            <a:off x="9515165" y="5850084"/>
            <a:ext cx="806574" cy="453692"/>
          </a:xfrm>
          <a:prstGeom prst="rect">
            <a:avLst/>
          </a:prstGeom>
          <a:noFill/>
          <a:ln>
            <a:noFill/>
          </a:ln>
        </p:spPr>
      </p:pic>
      <p:pic>
        <p:nvPicPr>
          <p:cNvPr id="1294" name="Google Shape;1294;p34"/>
          <p:cNvPicPr preferRelativeResize="0"/>
          <p:nvPr/>
        </p:nvPicPr>
        <p:blipFill>
          <a:blip r:embed="rId5">
            <a:alphaModFix/>
          </a:blip>
          <a:stretch>
            <a:fillRect/>
          </a:stretch>
        </p:blipFill>
        <p:spPr>
          <a:xfrm>
            <a:off x="10452269" y="5815103"/>
            <a:ext cx="862228" cy="484992"/>
          </a:xfrm>
          <a:prstGeom prst="rect">
            <a:avLst/>
          </a:prstGeom>
          <a:noFill/>
          <a:ln>
            <a:noFill/>
          </a:ln>
        </p:spPr>
      </p:pic>
      <p:cxnSp>
        <p:nvCxnSpPr>
          <p:cNvPr id="1295" name="Google Shape;1295;p34"/>
          <p:cNvCxnSpPr/>
          <p:nvPr/>
        </p:nvCxnSpPr>
        <p:spPr>
          <a:xfrm rot="10800000" flipH="1">
            <a:off x="7979775" y="3244700"/>
            <a:ext cx="3427800" cy="530400"/>
          </a:xfrm>
          <a:prstGeom prst="bentConnector3">
            <a:avLst>
              <a:gd name="adj1" fmla="val 12274"/>
            </a:avLst>
          </a:prstGeom>
          <a:noFill/>
          <a:ln w="28575" cap="flat" cmpd="sng">
            <a:solidFill>
              <a:srgbClr val="003A42"/>
            </a:solidFill>
            <a:prstDash val="solid"/>
            <a:round/>
            <a:headEnd type="none" w="med" len="med"/>
            <a:tailEnd type="oval" w="med" len="med"/>
          </a:ln>
        </p:spPr>
      </p:cxnSp>
      <p:cxnSp>
        <p:nvCxnSpPr>
          <p:cNvPr id="1296" name="Google Shape;1296;p34"/>
          <p:cNvCxnSpPr/>
          <p:nvPr/>
        </p:nvCxnSpPr>
        <p:spPr>
          <a:xfrm>
            <a:off x="7979775" y="3775100"/>
            <a:ext cx="3427800" cy="557100"/>
          </a:xfrm>
          <a:prstGeom prst="bentConnector3">
            <a:avLst>
              <a:gd name="adj1" fmla="val 12274"/>
            </a:avLst>
          </a:prstGeom>
          <a:noFill/>
          <a:ln w="28575" cap="flat" cmpd="sng">
            <a:solidFill>
              <a:srgbClr val="003A42"/>
            </a:solidFill>
            <a:prstDash val="solid"/>
            <a:round/>
            <a:headEnd type="none" w="med" len="med"/>
            <a:tailEnd type="oval" w="med" len="med"/>
          </a:ln>
        </p:spPr>
      </p:cxnSp>
      <p:sp>
        <p:nvSpPr>
          <p:cNvPr id="1297" name="Google Shape;1297;p34"/>
          <p:cNvSpPr txBox="1"/>
          <p:nvPr/>
        </p:nvSpPr>
        <p:spPr>
          <a:xfrm>
            <a:off x="9496175" y="2653650"/>
            <a:ext cx="1898700" cy="5541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1000"/>
              </a:spcAft>
              <a:buNone/>
            </a:pPr>
            <a:r>
              <a:rPr lang="en-US" sz="1200">
                <a:solidFill>
                  <a:srgbClr val="00B8CB"/>
                </a:solidFill>
                <a:latin typeface="Lato Black"/>
                <a:ea typeface="Lato Black"/>
                <a:cs typeface="Lato Black"/>
                <a:sym typeface="Lato Black"/>
              </a:rPr>
              <a:t>OBIE Managed Roll Out for Sweeping</a:t>
            </a:r>
            <a:endParaRPr sz="1200">
              <a:solidFill>
                <a:srgbClr val="00B8CB"/>
              </a:solidFill>
              <a:latin typeface="Lato Black"/>
              <a:ea typeface="Lato Black"/>
              <a:cs typeface="Lato Black"/>
              <a:sym typeface="Lato Black"/>
            </a:endParaRPr>
          </a:p>
        </p:txBody>
      </p:sp>
      <p:sp>
        <p:nvSpPr>
          <p:cNvPr id="1298" name="Google Shape;1298;p34"/>
          <p:cNvSpPr txBox="1"/>
          <p:nvPr/>
        </p:nvSpPr>
        <p:spPr>
          <a:xfrm>
            <a:off x="1541063" y="3595925"/>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2015</a:t>
            </a:r>
            <a:endParaRPr sz="1600">
              <a:solidFill>
                <a:srgbClr val="FEFFFF"/>
              </a:solidFill>
            </a:endParaRPr>
          </a:p>
        </p:txBody>
      </p:sp>
      <p:sp>
        <p:nvSpPr>
          <p:cNvPr id="1299" name="Google Shape;1299;p34"/>
          <p:cNvSpPr txBox="1"/>
          <p:nvPr/>
        </p:nvSpPr>
        <p:spPr>
          <a:xfrm>
            <a:off x="10805561" y="3586543"/>
            <a:ext cx="638100" cy="377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1000"/>
              </a:spcAft>
              <a:buNone/>
            </a:pPr>
            <a:r>
              <a:rPr lang="en-US" sz="1250">
                <a:solidFill>
                  <a:srgbClr val="FEFFFF"/>
                </a:solidFill>
                <a:latin typeface="Lato Black"/>
                <a:ea typeface="Lato Black"/>
                <a:cs typeface="Lato Black"/>
                <a:sym typeface="Lato Black"/>
              </a:rPr>
              <a:t>2022</a:t>
            </a:r>
            <a:endParaRPr sz="1600">
              <a:solidFill>
                <a:srgbClr val="FEFFFF"/>
              </a:solidFill>
            </a:endParaRPr>
          </a:p>
        </p:txBody>
      </p:sp>
      <p:sp>
        <p:nvSpPr>
          <p:cNvPr id="1300" name="Google Shape;1300;p34"/>
          <p:cNvSpPr txBox="1">
            <a:spLocks noGrp="1"/>
          </p:cNvSpPr>
          <p:nvPr>
            <p:ph type="title"/>
          </p:nvPr>
        </p:nvSpPr>
        <p:spPr>
          <a:xfrm>
            <a:off x="1019175" y="489225"/>
            <a:ext cx="10311300" cy="1100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3A42"/>
              </a:buClr>
              <a:buSzPts val="2100"/>
              <a:buFont typeface="Lato Black"/>
              <a:buNone/>
              <a:defRPr sz="2100">
                <a:solidFill>
                  <a:srgbClr val="003A42"/>
                </a:solidFill>
                <a:latin typeface="Lato Black"/>
                <a:ea typeface="Lato Black"/>
                <a:cs typeface="Lato Black"/>
                <a:sym typeface="Lato Black"/>
              </a:defRPr>
            </a:lvl1pPr>
            <a:lvl2pPr lvl="1" algn="ctr" rtl="0">
              <a:spcBef>
                <a:spcPts val="0"/>
              </a:spcBef>
              <a:spcAft>
                <a:spcPts val="0"/>
              </a:spcAft>
              <a:buClr>
                <a:srgbClr val="003A42"/>
              </a:buClr>
              <a:buSzPts val="1400"/>
              <a:buNone/>
              <a:defRPr>
                <a:solidFill>
                  <a:srgbClr val="003A42"/>
                </a:solidFill>
              </a:defRPr>
            </a:lvl2pPr>
            <a:lvl3pPr lvl="2" algn="ctr" rtl="0">
              <a:spcBef>
                <a:spcPts val="0"/>
              </a:spcBef>
              <a:spcAft>
                <a:spcPts val="0"/>
              </a:spcAft>
              <a:buClr>
                <a:srgbClr val="003A42"/>
              </a:buClr>
              <a:buSzPts val="1400"/>
              <a:buNone/>
              <a:defRPr>
                <a:solidFill>
                  <a:srgbClr val="003A42"/>
                </a:solidFill>
              </a:defRPr>
            </a:lvl3pPr>
            <a:lvl4pPr lvl="3" algn="ctr" rtl="0">
              <a:spcBef>
                <a:spcPts val="0"/>
              </a:spcBef>
              <a:spcAft>
                <a:spcPts val="0"/>
              </a:spcAft>
              <a:buClr>
                <a:srgbClr val="003A42"/>
              </a:buClr>
              <a:buSzPts val="1400"/>
              <a:buNone/>
              <a:defRPr>
                <a:solidFill>
                  <a:srgbClr val="003A42"/>
                </a:solidFill>
              </a:defRPr>
            </a:lvl4pPr>
            <a:lvl5pPr lvl="4" algn="ctr" rtl="0">
              <a:spcBef>
                <a:spcPts val="0"/>
              </a:spcBef>
              <a:spcAft>
                <a:spcPts val="0"/>
              </a:spcAft>
              <a:buClr>
                <a:srgbClr val="003A42"/>
              </a:buClr>
              <a:buSzPts val="1400"/>
              <a:buNone/>
              <a:defRPr>
                <a:solidFill>
                  <a:srgbClr val="003A42"/>
                </a:solidFill>
              </a:defRPr>
            </a:lvl5pPr>
            <a:lvl6pPr lvl="5" algn="ctr" rtl="0">
              <a:spcBef>
                <a:spcPts val="0"/>
              </a:spcBef>
              <a:spcAft>
                <a:spcPts val="0"/>
              </a:spcAft>
              <a:buClr>
                <a:srgbClr val="003A42"/>
              </a:buClr>
              <a:buSzPts val="1400"/>
              <a:buNone/>
              <a:defRPr>
                <a:solidFill>
                  <a:srgbClr val="003A42"/>
                </a:solidFill>
              </a:defRPr>
            </a:lvl6pPr>
            <a:lvl7pPr lvl="6" algn="ctr" rtl="0">
              <a:spcBef>
                <a:spcPts val="0"/>
              </a:spcBef>
              <a:spcAft>
                <a:spcPts val="0"/>
              </a:spcAft>
              <a:buClr>
                <a:srgbClr val="003A42"/>
              </a:buClr>
              <a:buSzPts val="1400"/>
              <a:buNone/>
              <a:defRPr>
                <a:solidFill>
                  <a:srgbClr val="003A42"/>
                </a:solidFill>
              </a:defRPr>
            </a:lvl7pPr>
            <a:lvl8pPr lvl="7" algn="ctr" rtl="0">
              <a:spcBef>
                <a:spcPts val="0"/>
              </a:spcBef>
              <a:spcAft>
                <a:spcPts val="0"/>
              </a:spcAft>
              <a:buClr>
                <a:srgbClr val="003A42"/>
              </a:buClr>
              <a:buSzPts val="1400"/>
              <a:buNone/>
              <a:defRPr>
                <a:solidFill>
                  <a:srgbClr val="003A42"/>
                </a:solidFill>
              </a:defRPr>
            </a:lvl8pPr>
            <a:lvl9pPr lvl="8" algn="ctr" rtl="0">
              <a:spcBef>
                <a:spcPts val="0"/>
              </a:spcBef>
              <a:spcAft>
                <a:spcPts val="0"/>
              </a:spcAft>
              <a:buClr>
                <a:srgbClr val="003A42"/>
              </a:buClr>
              <a:buSzPts val="1400"/>
              <a:buNone/>
              <a:defRPr>
                <a:solidFill>
                  <a:srgbClr val="003A42"/>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ensions Dashboard Architecture">
  <p:cSld name="CUSTOM_26">
    <p:spTree>
      <p:nvGrpSpPr>
        <p:cNvPr id="1" name="Shape 1301"/>
        <p:cNvGrpSpPr/>
        <p:nvPr/>
      </p:nvGrpSpPr>
      <p:grpSpPr>
        <a:xfrm>
          <a:off x="0" y="0"/>
          <a:ext cx="0" cy="0"/>
          <a:chOff x="0" y="0"/>
          <a:chExt cx="0" cy="0"/>
        </a:xfrm>
      </p:grpSpPr>
      <p:pic>
        <p:nvPicPr>
          <p:cNvPr id="1302" name="Google Shape;1302;p35"/>
          <p:cNvPicPr preferRelativeResize="0"/>
          <p:nvPr/>
        </p:nvPicPr>
        <p:blipFill>
          <a:blip r:embed="rId2">
            <a:alphaModFix/>
          </a:blip>
          <a:stretch>
            <a:fillRect/>
          </a:stretch>
        </p:blipFill>
        <p:spPr>
          <a:xfrm>
            <a:off x="4865575" y="1510765"/>
            <a:ext cx="6778824" cy="2653738"/>
          </a:xfrm>
          <a:prstGeom prst="rect">
            <a:avLst/>
          </a:prstGeom>
          <a:noFill/>
          <a:ln>
            <a:noFill/>
          </a:ln>
        </p:spPr>
      </p:pic>
      <p:sp>
        <p:nvSpPr>
          <p:cNvPr id="1303" name="Google Shape;1303;p35"/>
          <p:cNvSpPr txBox="1"/>
          <p:nvPr/>
        </p:nvSpPr>
        <p:spPr>
          <a:xfrm>
            <a:off x="1564800" y="278123"/>
            <a:ext cx="2543700" cy="35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Individuals </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with approx 100 Million pensions</a:t>
            </a:r>
            <a:endParaRPr sz="1100">
              <a:solidFill>
                <a:srgbClr val="003A42"/>
              </a:solidFill>
              <a:latin typeface="Lato Black"/>
              <a:ea typeface="Lato Black"/>
              <a:cs typeface="Lato Black"/>
              <a:sym typeface="Lato Black"/>
            </a:endParaRPr>
          </a:p>
        </p:txBody>
      </p:sp>
      <p:sp>
        <p:nvSpPr>
          <p:cNvPr id="1304" name="Google Shape;1304;p35"/>
          <p:cNvSpPr txBox="1"/>
          <p:nvPr/>
        </p:nvSpPr>
        <p:spPr>
          <a:xfrm>
            <a:off x="1564800" y="915425"/>
            <a:ext cx="27393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Dashboards (MoneyHelper &amp; Qualifying Pensions Dashboards Services)</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3 alpha potential QPDSs + more in beta </a:t>
            </a:r>
            <a:endParaRPr sz="1100">
              <a:solidFill>
                <a:srgbClr val="003A42"/>
              </a:solidFill>
              <a:latin typeface="Lato Black"/>
              <a:ea typeface="Lato Black"/>
              <a:cs typeface="Lato Black"/>
              <a:sym typeface="Lato Black"/>
            </a:endParaRPr>
          </a:p>
        </p:txBody>
      </p:sp>
      <p:sp>
        <p:nvSpPr>
          <p:cNvPr id="1305" name="Google Shape;1305;p35"/>
          <p:cNvSpPr/>
          <p:nvPr/>
        </p:nvSpPr>
        <p:spPr>
          <a:xfrm>
            <a:off x="7058179" y="897964"/>
            <a:ext cx="2355300" cy="647100"/>
          </a:xfrm>
          <a:prstGeom prst="rect">
            <a:avLst/>
          </a:prstGeom>
          <a:solidFill>
            <a:srgbClr val="FFFFFF"/>
          </a:solidFill>
          <a:ln>
            <a:noFill/>
          </a:ln>
          <a:effectLst>
            <a:outerShdw blurRad="371475" algn="bl" rotWithShape="0">
              <a:srgbClr val="AAB1C9">
                <a:alpha val="7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06" name="Google Shape;1306;p35"/>
          <p:cNvCxnSpPr/>
          <p:nvPr/>
        </p:nvCxnSpPr>
        <p:spPr>
          <a:xfrm>
            <a:off x="7057400" y="884765"/>
            <a:ext cx="2364300" cy="0"/>
          </a:xfrm>
          <a:prstGeom prst="straightConnector1">
            <a:avLst/>
          </a:prstGeom>
          <a:noFill/>
          <a:ln w="38100" cap="flat" cmpd="sng">
            <a:solidFill>
              <a:srgbClr val="00B8CB"/>
            </a:solidFill>
            <a:prstDash val="solid"/>
            <a:round/>
            <a:headEnd type="none" w="med" len="med"/>
            <a:tailEnd type="none" w="med" len="med"/>
          </a:ln>
        </p:spPr>
      </p:cxnSp>
      <p:pic>
        <p:nvPicPr>
          <p:cNvPr id="1307" name="Google Shape;1307;p35"/>
          <p:cNvPicPr preferRelativeResize="0"/>
          <p:nvPr/>
        </p:nvPicPr>
        <p:blipFill>
          <a:blip r:embed="rId3">
            <a:alphaModFix/>
          </a:blip>
          <a:stretch>
            <a:fillRect/>
          </a:stretch>
        </p:blipFill>
        <p:spPr>
          <a:xfrm>
            <a:off x="7374715" y="1072181"/>
            <a:ext cx="1724361" cy="276000"/>
          </a:xfrm>
          <a:prstGeom prst="rect">
            <a:avLst/>
          </a:prstGeom>
          <a:noFill/>
          <a:ln>
            <a:noFill/>
          </a:ln>
        </p:spPr>
      </p:pic>
      <p:sp>
        <p:nvSpPr>
          <p:cNvPr id="1308" name="Google Shape;1308;p35"/>
          <p:cNvSpPr/>
          <p:nvPr/>
        </p:nvSpPr>
        <p:spPr>
          <a:xfrm>
            <a:off x="4423164" y="897964"/>
            <a:ext cx="2364300" cy="647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09" name="Google Shape;1309;p35"/>
          <p:cNvCxnSpPr/>
          <p:nvPr/>
        </p:nvCxnSpPr>
        <p:spPr>
          <a:xfrm>
            <a:off x="4422376" y="884765"/>
            <a:ext cx="2373600" cy="0"/>
          </a:xfrm>
          <a:prstGeom prst="straightConnector1">
            <a:avLst/>
          </a:prstGeom>
          <a:noFill/>
          <a:ln w="38100" cap="flat" cmpd="sng">
            <a:solidFill>
              <a:srgbClr val="666E86"/>
            </a:solidFill>
            <a:prstDash val="solid"/>
            <a:round/>
            <a:headEnd type="none" w="med" len="med"/>
            <a:tailEnd type="none" w="med" len="med"/>
          </a:ln>
        </p:spPr>
      </p:cxnSp>
      <p:sp>
        <p:nvSpPr>
          <p:cNvPr id="1310" name="Google Shape;1310;p35"/>
          <p:cNvSpPr/>
          <p:nvPr/>
        </p:nvSpPr>
        <p:spPr>
          <a:xfrm>
            <a:off x="9684902" y="895343"/>
            <a:ext cx="2364300" cy="647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11" name="Google Shape;1311;p35"/>
          <p:cNvCxnSpPr/>
          <p:nvPr/>
        </p:nvCxnSpPr>
        <p:spPr>
          <a:xfrm>
            <a:off x="9684125" y="881515"/>
            <a:ext cx="2373600" cy="0"/>
          </a:xfrm>
          <a:prstGeom prst="straightConnector1">
            <a:avLst/>
          </a:prstGeom>
          <a:noFill/>
          <a:ln w="38100" cap="flat" cmpd="sng">
            <a:solidFill>
              <a:srgbClr val="AAB1C9"/>
            </a:solidFill>
            <a:prstDash val="solid"/>
            <a:round/>
            <a:headEnd type="none" w="med" len="med"/>
            <a:tailEnd type="none" w="med" len="med"/>
          </a:ln>
        </p:spPr>
      </p:cxnSp>
      <p:sp>
        <p:nvSpPr>
          <p:cNvPr id="1312" name="Google Shape;1312;p35"/>
          <p:cNvSpPr txBox="1"/>
          <p:nvPr/>
        </p:nvSpPr>
        <p:spPr>
          <a:xfrm>
            <a:off x="1572575" y="1617882"/>
            <a:ext cx="27393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Regulation of QPDSs</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Authorisation, conduct of business, compliance with PDP design standards </a:t>
            </a:r>
            <a:endParaRPr sz="1100">
              <a:solidFill>
                <a:srgbClr val="AAB1C9"/>
              </a:solidFill>
              <a:latin typeface="Lato Black"/>
              <a:ea typeface="Lato Black"/>
              <a:cs typeface="Lato Black"/>
              <a:sym typeface="Lato Black"/>
            </a:endParaRPr>
          </a:p>
        </p:txBody>
      </p:sp>
      <p:pic>
        <p:nvPicPr>
          <p:cNvPr id="1313" name="Google Shape;1313;p35"/>
          <p:cNvPicPr preferRelativeResize="0"/>
          <p:nvPr/>
        </p:nvPicPr>
        <p:blipFill>
          <a:blip r:embed="rId4">
            <a:alphaModFix/>
          </a:blip>
          <a:stretch>
            <a:fillRect/>
          </a:stretch>
        </p:blipFill>
        <p:spPr>
          <a:xfrm>
            <a:off x="7073410" y="1810440"/>
            <a:ext cx="1000501" cy="188742"/>
          </a:xfrm>
          <a:prstGeom prst="rect">
            <a:avLst/>
          </a:prstGeom>
          <a:noFill/>
          <a:ln>
            <a:noFill/>
          </a:ln>
        </p:spPr>
      </p:pic>
      <p:pic>
        <p:nvPicPr>
          <p:cNvPr id="1314" name="Google Shape;1314;p35"/>
          <p:cNvPicPr preferRelativeResize="0"/>
          <p:nvPr/>
        </p:nvPicPr>
        <p:blipFill>
          <a:blip r:embed="rId5">
            <a:alphaModFix/>
          </a:blip>
          <a:stretch>
            <a:fillRect/>
          </a:stretch>
        </p:blipFill>
        <p:spPr>
          <a:xfrm>
            <a:off x="9683314" y="1824640"/>
            <a:ext cx="1000500" cy="195451"/>
          </a:xfrm>
          <a:prstGeom prst="rect">
            <a:avLst/>
          </a:prstGeom>
          <a:noFill/>
          <a:ln>
            <a:noFill/>
          </a:ln>
        </p:spPr>
      </p:pic>
      <p:pic>
        <p:nvPicPr>
          <p:cNvPr id="1315" name="Google Shape;1315;p35"/>
          <p:cNvPicPr preferRelativeResize="0"/>
          <p:nvPr/>
        </p:nvPicPr>
        <p:blipFill>
          <a:blip r:embed="rId6">
            <a:alphaModFix/>
          </a:blip>
          <a:stretch>
            <a:fillRect/>
          </a:stretch>
        </p:blipFill>
        <p:spPr>
          <a:xfrm>
            <a:off x="8558625" y="1787564"/>
            <a:ext cx="815000" cy="269589"/>
          </a:xfrm>
          <a:prstGeom prst="rect">
            <a:avLst/>
          </a:prstGeom>
          <a:noFill/>
          <a:ln>
            <a:noFill/>
          </a:ln>
        </p:spPr>
      </p:pic>
      <p:sp>
        <p:nvSpPr>
          <p:cNvPr id="1316" name="Google Shape;1316;p35"/>
          <p:cNvSpPr txBox="1"/>
          <p:nvPr/>
        </p:nvSpPr>
        <p:spPr>
          <a:xfrm>
            <a:off x="1572575" y="4250870"/>
            <a:ext cx="25068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Data/Integrated Service Providers</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7 alpha data providers + more in beta</a:t>
            </a:r>
            <a:endParaRPr sz="1100">
              <a:solidFill>
                <a:srgbClr val="003A42"/>
              </a:solidFill>
              <a:latin typeface="Lato Black"/>
              <a:ea typeface="Lato Black"/>
              <a:cs typeface="Lato Black"/>
              <a:sym typeface="Lato Black"/>
            </a:endParaRPr>
          </a:p>
        </p:txBody>
      </p:sp>
      <p:sp>
        <p:nvSpPr>
          <p:cNvPr id="1317" name="Google Shape;1317;p35"/>
          <p:cNvSpPr/>
          <p:nvPr/>
        </p:nvSpPr>
        <p:spPr>
          <a:xfrm>
            <a:off x="5507458" y="4199003"/>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18" name="Google Shape;1318;p35"/>
          <p:cNvCxnSpPr/>
          <p:nvPr/>
        </p:nvCxnSpPr>
        <p:spPr>
          <a:xfrm>
            <a:off x="5507137" y="4189152"/>
            <a:ext cx="1000500" cy="0"/>
          </a:xfrm>
          <a:prstGeom prst="straightConnector1">
            <a:avLst/>
          </a:prstGeom>
          <a:noFill/>
          <a:ln w="38100" cap="flat" cmpd="sng">
            <a:solidFill>
              <a:srgbClr val="3D85C6"/>
            </a:solidFill>
            <a:prstDash val="solid"/>
            <a:round/>
            <a:headEnd type="none" w="med" len="med"/>
            <a:tailEnd type="none" w="med" len="med"/>
          </a:ln>
        </p:spPr>
      </p:cxnSp>
      <p:sp>
        <p:nvSpPr>
          <p:cNvPr id="1319" name="Google Shape;1319;p35"/>
          <p:cNvSpPr/>
          <p:nvPr/>
        </p:nvSpPr>
        <p:spPr>
          <a:xfrm>
            <a:off x="4406289" y="418497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20" name="Google Shape;1320;p35"/>
          <p:cNvCxnSpPr/>
          <p:nvPr/>
        </p:nvCxnSpPr>
        <p:spPr>
          <a:xfrm>
            <a:off x="4405968" y="4175127"/>
            <a:ext cx="1000500" cy="0"/>
          </a:xfrm>
          <a:prstGeom prst="straightConnector1">
            <a:avLst/>
          </a:prstGeom>
          <a:noFill/>
          <a:ln w="38100" cap="flat" cmpd="sng">
            <a:solidFill>
              <a:srgbClr val="073763"/>
            </a:solidFill>
            <a:prstDash val="solid"/>
            <a:round/>
            <a:headEnd type="none" w="med" len="med"/>
            <a:tailEnd type="none" w="med" len="med"/>
          </a:ln>
        </p:spPr>
      </p:cxnSp>
      <p:sp>
        <p:nvSpPr>
          <p:cNvPr id="1321" name="Google Shape;1321;p35"/>
          <p:cNvSpPr/>
          <p:nvPr/>
        </p:nvSpPr>
        <p:spPr>
          <a:xfrm>
            <a:off x="6620320" y="418492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22" name="Google Shape;1322;p35"/>
          <p:cNvCxnSpPr/>
          <p:nvPr/>
        </p:nvCxnSpPr>
        <p:spPr>
          <a:xfrm>
            <a:off x="6620000" y="4175077"/>
            <a:ext cx="1000500" cy="0"/>
          </a:xfrm>
          <a:prstGeom prst="straightConnector1">
            <a:avLst/>
          </a:prstGeom>
          <a:noFill/>
          <a:ln w="38100" cap="flat" cmpd="sng">
            <a:solidFill>
              <a:srgbClr val="0B5394"/>
            </a:solidFill>
            <a:prstDash val="solid"/>
            <a:round/>
            <a:headEnd type="none" w="med" len="med"/>
            <a:tailEnd type="none" w="med" len="med"/>
          </a:ln>
        </p:spPr>
      </p:cxnSp>
      <p:sp>
        <p:nvSpPr>
          <p:cNvPr id="1323" name="Google Shape;1323;p35"/>
          <p:cNvSpPr/>
          <p:nvPr/>
        </p:nvSpPr>
        <p:spPr>
          <a:xfrm>
            <a:off x="7727284" y="418497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24" name="Google Shape;1324;p35"/>
          <p:cNvCxnSpPr/>
          <p:nvPr/>
        </p:nvCxnSpPr>
        <p:spPr>
          <a:xfrm>
            <a:off x="7726963" y="4175127"/>
            <a:ext cx="1000500" cy="0"/>
          </a:xfrm>
          <a:prstGeom prst="straightConnector1">
            <a:avLst/>
          </a:prstGeom>
          <a:noFill/>
          <a:ln w="38100" cap="flat" cmpd="sng">
            <a:solidFill>
              <a:srgbClr val="1C4587"/>
            </a:solidFill>
            <a:prstDash val="solid"/>
            <a:round/>
            <a:headEnd type="none" w="med" len="med"/>
            <a:tailEnd type="none" w="med" len="med"/>
          </a:ln>
        </p:spPr>
      </p:cxnSp>
      <p:sp>
        <p:nvSpPr>
          <p:cNvPr id="1325" name="Google Shape;1325;p35"/>
          <p:cNvSpPr/>
          <p:nvPr/>
        </p:nvSpPr>
        <p:spPr>
          <a:xfrm>
            <a:off x="8830783" y="418492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26" name="Google Shape;1326;p35"/>
          <p:cNvCxnSpPr/>
          <p:nvPr/>
        </p:nvCxnSpPr>
        <p:spPr>
          <a:xfrm>
            <a:off x="8830462" y="4175077"/>
            <a:ext cx="1000500" cy="0"/>
          </a:xfrm>
          <a:prstGeom prst="straightConnector1">
            <a:avLst/>
          </a:prstGeom>
          <a:noFill/>
          <a:ln w="38100" cap="flat" cmpd="sng">
            <a:solidFill>
              <a:srgbClr val="FFD966"/>
            </a:solidFill>
            <a:prstDash val="solid"/>
            <a:round/>
            <a:headEnd type="none" w="med" len="med"/>
            <a:tailEnd type="none" w="med" len="med"/>
          </a:ln>
        </p:spPr>
      </p:cxnSp>
      <p:sp>
        <p:nvSpPr>
          <p:cNvPr id="1327" name="Google Shape;1327;p35"/>
          <p:cNvSpPr/>
          <p:nvPr/>
        </p:nvSpPr>
        <p:spPr>
          <a:xfrm>
            <a:off x="9934577" y="417517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28" name="Google Shape;1328;p35"/>
          <p:cNvCxnSpPr/>
          <p:nvPr/>
        </p:nvCxnSpPr>
        <p:spPr>
          <a:xfrm>
            <a:off x="9934257" y="4165327"/>
            <a:ext cx="1000500" cy="0"/>
          </a:xfrm>
          <a:prstGeom prst="straightConnector1">
            <a:avLst/>
          </a:prstGeom>
          <a:noFill/>
          <a:ln w="38100" cap="flat" cmpd="sng">
            <a:solidFill>
              <a:srgbClr val="222222"/>
            </a:solidFill>
            <a:prstDash val="solid"/>
            <a:round/>
            <a:headEnd type="none" w="med" len="med"/>
            <a:tailEnd type="none" w="med" len="med"/>
          </a:ln>
        </p:spPr>
      </p:cxnSp>
      <p:sp>
        <p:nvSpPr>
          <p:cNvPr id="1329" name="Google Shape;1329;p35"/>
          <p:cNvSpPr/>
          <p:nvPr/>
        </p:nvSpPr>
        <p:spPr>
          <a:xfrm>
            <a:off x="11038076" y="4175128"/>
            <a:ext cx="996900" cy="713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30" name="Google Shape;1330;p35"/>
          <p:cNvCxnSpPr/>
          <p:nvPr/>
        </p:nvCxnSpPr>
        <p:spPr>
          <a:xfrm>
            <a:off x="11037755" y="4165277"/>
            <a:ext cx="1000500" cy="0"/>
          </a:xfrm>
          <a:prstGeom prst="straightConnector1">
            <a:avLst/>
          </a:prstGeom>
          <a:noFill/>
          <a:ln w="38100" cap="flat" cmpd="sng">
            <a:solidFill>
              <a:srgbClr val="E06666"/>
            </a:solidFill>
            <a:prstDash val="solid"/>
            <a:round/>
            <a:headEnd type="none" w="med" len="med"/>
            <a:tailEnd type="none" w="med" len="med"/>
          </a:ln>
        </p:spPr>
      </p:cxnSp>
      <p:pic>
        <p:nvPicPr>
          <p:cNvPr id="1331" name="Google Shape;1331;p35"/>
          <p:cNvPicPr preferRelativeResize="0"/>
          <p:nvPr/>
        </p:nvPicPr>
        <p:blipFill>
          <a:blip r:embed="rId7">
            <a:alphaModFix/>
          </a:blip>
          <a:stretch>
            <a:fillRect/>
          </a:stretch>
        </p:blipFill>
        <p:spPr>
          <a:xfrm>
            <a:off x="5570337" y="4277615"/>
            <a:ext cx="870851" cy="508135"/>
          </a:xfrm>
          <a:prstGeom prst="rect">
            <a:avLst/>
          </a:prstGeom>
          <a:noFill/>
          <a:ln>
            <a:noFill/>
          </a:ln>
        </p:spPr>
      </p:pic>
      <p:pic>
        <p:nvPicPr>
          <p:cNvPr id="1332" name="Google Shape;1332;p35"/>
          <p:cNvPicPr preferRelativeResize="0"/>
          <p:nvPr/>
        </p:nvPicPr>
        <p:blipFill rotWithShape="1">
          <a:blip r:embed="rId8">
            <a:alphaModFix/>
          </a:blip>
          <a:srcRect l="19717" t="31913" r="22341" b="40075"/>
          <a:stretch/>
        </p:blipFill>
        <p:spPr>
          <a:xfrm>
            <a:off x="4657309" y="4533757"/>
            <a:ext cx="491066" cy="237401"/>
          </a:xfrm>
          <a:prstGeom prst="rect">
            <a:avLst/>
          </a:prstGeom>
          <a:noFill/>
          <a:ln>
            <a:noFill/>
          </a:ln>
        </p:spPr>
      </p:pic>
      <p:pic>
        <p:nvPicPr>
          <p:cNvPr id="1333" name="Google Shape;1333;p35"/>
          <p:cNvPicPr preferRelativeResize="0"/>
          <p:nvPr/>
        </p:nvPicPr>
        <p:blipFill rotWithShape="1">
          <a:blip r:embed="rId9">
            <a:alphaModFix/>
          </a:blip>
          <a:srcRect b="28057"/>
          <a:stretch/>
        </p:blipFill>
        <p:spPr>
          <a:xfrm>
            <a:off x="4614400" y="4304088"/>
            <a:ext cx="576900" cy="224920"/>
          </a:xfrm>
          <a:prstGeom prst="rect">
            <a:avLst/>
          </a:prstGeom>
          <a:noFill/>
          <a:ln>
            <a:noFill/>
          </a:ln>
        </p:spPr>
      </p:pic>
      <p:pic>
        <p:nvPicPr>
          <p:cNvPr id="1334" name="Google Shape;1334;p35"/>
          <p:cNvPicPr preferRelativeResize="0"/>
          <p:nvPr/>
        </p:nvPicPr>
        <p:blipFill>
          <a:blip r:embed="rId10">
            <a:alphaModFix/>
          </a:blip>
          <a:stretch>
            <a:fillRect/>
          </a:stretch>
        </p:blipFill>
        <p:spPr>
          <a:xfrm>
            <a:off x="6685102" y="4299624"/>
            <a:ext cx="870849" cy="483805"/>
          </a:xfrm>
          <a:prstGeom prst="rect">
            <a:avLst/>
          </a:prstGeom>
          <a:noFill/>
          <a:ln>
            <a:noFill/>
          </a:ln>
        </p:spPr>
      </p:pic>
      <p:pic>
        <p:nvPicPr>
          <p:cNvPr id="1335" name="Google Shape;1335;p35"/>
          <p:cNvPicPr preferRelativeResize="0"/>
          <p:nvPr/>
        </p:nvPicPr>
        <p:blipFill rotWithShape="1">
          <a:blip r:embed="rId11">
            <a:alphaModFix/>
          </a:blip>
          <a:srcRect l="12988" t="18736" r="15095" b="16855"/>
          <a:stretch/>
        </p:blipFill>
        <p:spPr>
          <a:xfrm>
            <a:off x="7935400" y="4297230"/>
            <a:ext cx="576900" cy="516647"/>
          </a:xfrm>
          <a:prstGeom prst="rect">
            <a:avLst/>
          </a:prstGeom>
          <a:noFill/>
          <a:ln>
            <a:noFill/>
          </a:ln>
        </p:spPr>
      </p:pic>
      <p:pic>
        <p:nvPicPr>
          <p:cNvPr id="1336" name="Google Shape;1336;p35"/>
          <p:cNvPicPr preferRelativeResize="0"/>
          <p:nvPr/>
        </p:nvPicPr>
        <p:blipFill>
          <a:blip r:embed="rId12">
            <a:alphaModFix/>
          </a:blip>
          <a:stretch>
            <a:fillRect/>
          </a:stretch>
        </p:blipFill>
        <p:spPr>
          <a:xfrm>
            <a:off x="8996100" y="4316878"/>
            <a:ext cx="638152" cy="458675"/>
          </a:xfrm>
          <a:prstGeom prst="rect">
            <a:avLst/>
          </a:prstGeom>
          <a:noFill/>
          <a:ln>
            <a:noFill/>
          </a:ln>
        </p:spPr>
      </p:pic>
      <p:pic>
        <p:nvPicPr>
          <p:cNvPr id="1337" name="Google Shape;1337;p35"/>
          <p:cNvPicPr preferRelativeResize="0"/>
          <p:nvPr/>
        </p:nvPicPr>
        <p:blipFill>
          <a:blip r:embed="rId13">
            <a:alphaModFix/>
          </a:blip>
          <a:stretch>
            <a:fillRect/>
          </a:stretch>
        </p:blipFill>
        <p:spPr>
          <a:xfrm>
            <a:off x="10113800" y="4308852"/>
            <a:ext cx="638150" cy="473049"/>
          </a:xfrm>
          <a:prstGeom prst="rect">
            <a:avLst/>
          </a:prstGeom>
          <a:noFill/>
          <a:ln>
            <a:noFill/>
          </a:ln>
        </p:spPr>
      </p:pic>
      <p:pic>
        <p:nvPicPr>
          <p:cNvPr id="1338" name="Google Shape;1338;p35"/>
          <p:cNvPicPr preferRelativeResize="0"/>
          <p:nvPr/>
        </p:nvPicPr>
        <p:blipFill rotWithShape="1">
          <a:blip r:embed="rId14">
            <a:alphaModFix/>
          </a:blip>
          <a:srcRect l="18648" t="37071" r="19084" b="32006"/>
          <a:stretch/>
        </p:blipFill>
        <p:spPr>
          <a:xfrm>
            <a:off x="11038375" y="4436852"/>
            <a:ext cx="907751" cy="237401"/>
          </a:xfrm>
          <a:prstGeom prst="rect">
            <a:avLst/>
          </a:prstGeom>
          <a:noFill/>
          <a:ln>
            <a:noFill/>
          </a:ln>
        </p:spPr>
      </p:pic>
      <p:sp>
        <p:nvSpPr>
          <p:cNvPr id="1339" name="Google Shape;1339;p35"/>
          <p:cNvSpPr txBox="1"/>
          <p:nvPr/>
        </p:nvSpPr>
        <p:spPr>
          <a:xfrm>
            <a:off x="1572575" y="5845915"/>
            <a:ext cx="2506800" cy="647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Regulation of data provision</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Compliance with regulations, rules and standards, enforcement by regulators</a:t>
            </a:r>
            <a:endParaRPr sz="1100">
              <a:solidFill>
                <a:srgbClr val="003A42"/>
              </a:solidFill>
              <a:latin typeface="Lato Black"/>
              <a:ea typeface="Lato Black"/>
              <a:cs typeface="Lato Black"/>
              <a:sym typeface="Lato Black"/>
            </a:endParaRPr>
          </a:p>
        </p:txBody>
      </p:sp>
      <p:sp>
        <p:nvSpPr>
          <p:cNvPr id="1340" name="Google Shape;1340;p35"/>
          <p:cNvSpPr/>
          <p:nvPr/>
        </p:nvSpPr>
        <p:spPr>
          <a:xfrm>
            <a:off x="4429578" y="5939774"/>
            <a:ext cx="1363500" cy="571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41" name="Google Shape;1341;p35"/>
          <p:cNvCxnSpPr/>
          <p:nvPr/>
        </p:nvCxnSpPr>
        <p:spPr>
          <a:xfrm>
            <a:off x="4429125" y="5929925"/>
            <a:ext cx="1369200" cy="0"/>
          </a:xfrm>
          <a:prstGeom prst="straightConnector1">
            <a:avLst/>
          </a:prstGeom>
          <a:noFill/>
          <a:ln w="38100" cap="flat" cmpd="sng">
            <a:solidFill>
              <a:srgbClr val="666E86"/>
            </a:solidFill>
            <a:prstDash val="solid"/>
            <a:round/>
            <a:headEnd type="none" w="med" len="med"/>
            <a:tailEnd type="none" w="med" len="med"/>
          </a:ln>
        </p:spPr>
      </p:cxnSp>
      <p:pic>
        <p:nvPicPr>
          <p:cNvPr id="1342" name="Google Shape;1342;p35"/>
          <p:cNvPicPr preferRelativeResize="0"/>
          <p:nvPr/>
        </p:nvPicPr>
        <p:blipFill>
          <a:blip r:embed="rId4">
            <a:alphaModFix/>
          </a:blip>
          <a:stretch>
            <a:fillRect/>
          </a:stretch>
        </p:blipFill>
        <p:spPr>
          <a:xfrm>
            <a:off x="4517502" y="6113036"/>
            <a:ext cx="1192439" cy="224925"/>
          </a:xfrm>
          <a:prstGeom prst="rect">
            <a:avLst/>
          </a:prstGeom>
          <a:noFill/>
          <a:ln>
            <a:noFill/>
          </a:ln>
        </p:spPr>
      </p:pic>
      <p:sp>
        <p:nvSpPr>
          <p:cNvPr id="1343" name="Google Shape;1343;p35"/>
          <p:cNvSpPr/>
          <p:nvPr/>
        </p:nvSpPr>
        <p:spPr>
          <a:xfrm>
            <a:off x="9107885" y="5939749"/>
            <a:ext cx="1363500" cy="571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44" name="Google Shape;1344;p35"/>
          <p:cNvCxnSpPr/>
          <p:nvPr/>
        </p:nvCxnSpPr>
        <p:spPr>
          <a:xfrm>
            <a:off x="9107432" y="5929900"/>
            <a:ext cx="1369200" cy="0"/>
          </a:xfrm>
          <a:prstGeom prst="straightConnector1">
            <a:avLst/>
          </a:prstGeom>
          <a:noFill/>
          <a:ln w="38100" cap="flat" cmpd="sng">
            <a:solidFill>
              <a:srgbClr val="666E86"/>
            </a:solidFill>
            <a:prstDash val="solid"/>
            <a:round/>
            <a:headEnd type="none" w="med" len="med"/>
            <a:tailEnd type="none" w="med" len="med"/>
          </a:ln>
        </p:spPr>
      </p:cxnSp>
      <p:sp>
        <p:nvSpPr>
          <p:cNvPr id="1345" name="Google Shape;1345;p35"/>
          <p:cNvSpPr/>
          <p:nvPr/>
        </p:nvSpPr>
        <p:spPr>
          <a:xfrm>
            <a:off x="5985665" y="5939749"/>
            <a:ext cx="1363500" cy="571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46" name="Google Shape;1346;p35"/>
          <p:cNvCxnSpPr/>
          <p:nvPr/>
        </p:nvCxnSpPr>
        <p:spPr>
          <a:xfrm>
            <a:off x="5985212" y="5929900"/>
            <a:ext cx="1369200" cy="0"/>
          </a:xfrm>
          <a:prstGeom prst="straightConnector1">
            <a:avLst/>
          </a:prstGeom>
          <a:noFill/>
          <a:ln w="38100" cap="flat" cmpd="sng">
            <a:solidFill>
              <a:srgbClr val="666E86"/>
            </a:solidFill>
            <a:prstDash val="solid"/>
            <a:round/>
            <a:headEnd type="none" w="med" len="med"/>
            <a:tailEnd type="none" w="med" len="med"/>
          </a:ln>
        </p:spPr>
      </p:cxnSp>
      <p:sp>
        <p:nvSpPr>
          <p:cNvPr id="1347" name="Google Shape;1347;p35"/>
          <p:cNvSpPr/>
          <p:nvPr/>
        </p:nvSpPr>
        <p:spPr>
          <a:xfrm>
            <a:off x="7546765" y="5939749"/>
            <a:ext cx="1363500" cy="571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48" name="Google Shape;1348;p35"/>
          <p:cNvCxnSpPr/>
          <p:nvPr/>
        </p:nvCxnSpPr>
        <p:spPr>
          <a:xfrm>
            <a:off x="7546312" y="5929900"/>
            <a:ext cx="1369200" cy="0"/>
          </a:xfrm>
          <a:prstGeom prst="straightConnector1">
            <a:avLst/>
          </a:prstGeom>
          <a:noFill/>
          <a:ln w="38100" cap="flat" cmpd="sng">
            <a:solidFill>
              <a:srgbClr val="666E86"/>
            </a:solidFill>
            <a:prstDash val="solid"/>
            <a:round/>
            <a:headEnd type="none" w="med" len="med"/>
            <a:tailEnd type="none" w="med" len="med"/>
          </a:ln>
        </p:spPr>
      </p:cxnSp>
      <p:sp>
        <p:nvSpPr>
          <p:cNvPr id="1349" name="Google Shape;1349;p35"/>
          <p:cNvSpPr/>
          <p:nvPr/>
        </p:nvSpPr>
        <p:spPr>
          <a:xfrm>
            <a:off x="10669464" y="5944674"/>
            <a:ext cx="1363500" cy="571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cxnSp>
        <p:nvCxnSpPr>
          <p:cNvPr id="1350" name="Google Shape;1350;p35"/>
          <p:cNvCxnSpPr/>
          <p:nvPr/>
        </p:nvCxnSpPr>
        <p:spPr>
          <a:xfrm>
            <a:off x="10669011" y="5934825"/>
            <a:ext cx="1369200" cy="0"/>
          </a:xfrm>
          <a:prstGeom prst="straightConnector1">
            <a:avLst/>
          </a:prstGeom>
          <a:noFill/>
          <a:ln w="38100" cap="flat" cmpd="sng">
            <a:solidFill>
              <a:srgbClr val="666E86"/>
            </a:solidFill>
            <a:prstDash val="solid"/>
            <a:round/>
            <a:headEnd type="none" w="med" len="med"/>
            <a:tailEnd type="none" w="med" len="med"/>
          </a:ln>
        </p:spPr>
      </p:cxnSp>
      <p:pic>
        <p:nvPicPr>
          <p:cNvPr id="1351" name="Google Shape;1351;p35"/>
          <p:cNvPicPr preferRelativeResize="0"/>
          <p:nvPr/>
        </p:nvPicPr>
        <p:blipFill>
          <a:blip r:embed="rId15">
            <a:alphaModFix/>
          </a:blip>
          <a:stretch>
            <a:fillRect/>
          </a:stretch>
        </p:blipFill>
        <p:spPr>
          <a:xfrm>
            <a:off x="10924068" y="6092437"/>
            <a:ext cx="870846" cy="276000"/>
          </a:xfrm>
          <a:prstGeom prst="rect">
            <a:avLst/>
          </a:prstGeom>
          <a:noFill/>
          <a:ln>
            <a:noFill/>
          </a:ln>
        </p:spPr>
      </p:pic>
      <p:pic>
        <p:nvPicPr>
          <p:cNvPr id="1352" name="Google Shape;1352;p35"/>
          <p:cNvPicPr preferRelativeResize="0"/>
          <p:nvPr/>
        </p:nvPicPr>
        <p:blipFill>
          <a:blip r:embed="rId6">
            <a:alphaModFix/>
          </a:blip>
          <a:stretch>
            <a:fillRect/>
          </a:stretch>
        </p:blipFill>
        <p:spPr>
          <a:xfrm>
            <a:off x="6173138" y="6066050"/>
            <a:ext cx="993875" cy="328750"/>
          </a:xfrm>
          <a:prstGeom prst="rect">
            <a:avLst/>
          </a:prstGeom>
          <a:noFill/>
          <a:ln>
            <a:noFill/>
          </a:ln>
        </p:spPr>
      </p:pic>
      <p:pic>
        <p:nvPicPr>
          <p:cNvPr id="1353" name="Google Shape;1353;p35"/>
          <p:cNvPicPr preferRelativeResize="0"/>
          <p:nvPr/>
        </p:nvPicPr>
        <p:blipFill>
          <a:blip r:embed="rId16">
            <a:alphaModFix/>
          </a:blip>
          <a:stretch>
            <a:fillRect/>
          </a:stretch>
        </p:blipFill>
        <p:spPr>
          <a:xfrm>
            <a:off x="7920469" y="6046806"/>
            <a:ext cx="638150" cy="357370"/>
          </a:xfrm>
          <a:prstGeom prst="rect">
            <a:avLst/>
          </a:prstGeom>
          <a:noFill/>
          <a:ln>
            <a:noFill/>
          </a:ln>
        </p:spPr>
      </p:pic>
      <p:pic>
        <p:nvPicPr>
          <p:cNvPr id="1354" name="Google Shape;1354;p35"/>
          <p:cNvPicPr preferRelativeResize="0"/>
          <p:nvPr/>
        </p:nvPicPr>
        <p:blipFill>
          <a:blip r:embed="rId17">
            <a:alphaModFix/>
          </a:blip>
          <a:stretch>
            <a:fillRect/>
          </a:stretch>
        </p:blipFill>
        <p:spPr>
          <a:xfrm>
            <a:off x="9362727" y="6067928"/>
            <a:ext cx="870850" cy="325003"/>
          </a:xfrm>
          <a:prstGeom prst="rect">
            <a:avLst/>
          </a:prstGeom>
          <a:noFill/>
          <a:ln>
            <a:noFill/>
          </a:ln>
        </p:spPr>
      </p:pic>
      <p:sp>
        <p:nvSpPr>
          <p:cNvPr id="1355" name="Google Shape;1355;p35"/>
          <p:cNvSpPr txBox="1"/>
          <p:nvPr/>
        </p:nvSpPr>
        <p:spPr>
          <a:xfrm>
            <a:off x="1572575" y="5284455"/>
            <a:ext cx="2506800" cy="42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Pension arrangements </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Volunteer schemes in beta phase</a:t>
            </a:r>
            <a:endParaRPr sz="1100">
              <a:solidFill>
                <a:srgbClr val="003A42"/>
              </a:solidFill>
              <a:latin typeface="Lato Black"/>
              <a:ea typeface="Lato Black"/>
              <a:cs typeface="Lato Black"/>
              <a:sym typeface="Lato Black"/>
            </a:endParaRPr>
          </a:p>
        </p:txBody>
      </p:sp>
      <p:sp>
        <p:nvSpPr>
          <p:cNvPr id="1356" name="Google Shape;1356;p35"/>
          <p:cNvSpPr txBox="1"/>
          <p:nvPr/>
        </p:nvSpPr>
        <p:spPr>
          <a:xfrm>
            <a:off x="1140875" y="240597"/>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1</a:t>
            </a:r>
            <a:endParaRPr sz="2500">
              <a:solidFill>
                <a:srgbClr val="CAD8E9"/>
              </a:solidFill>
              <a:latin typeface="Lato Black"/>
              <a:ea typeface="Lato Black"/>
              <a:cs typeface="Lato Black"/>
              <a:sym typeface="Lato Black"/>
            </a:endParaRPr>
          </a:p>
        </p:txBody>
      </p:sp>
      <p:sp>
        <p:nvSpPr>
          <p:cNvPr id="1357" name="Google Shape;1357;p35"/>
          <p:cNvSpPr txBox="1"/>
          <p:nvPr/>
        </p:nvSpPr>
        <p:spPr>
          <a:xfrm>
            <a:off x="1140875" y="955160"/>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2</a:t>
            </a:r>
            <a:endParaRPr sz="2500">
              <a:solidFill>
                <a:srgbClr val="CAD8E9"/>
              </a:solidFill>
              <a:latin typeface="Lato Black"/>
              <a:ea typeface="Lato Black"/>
              <a:cs typeface="Lato Black"/>
              <a:sym typeface="Lato Black"/>
            </a:endParaRPr>
          </a:p>
        </p:txBody>
      </p:sp>
      <p:sp>
        <p:nvSpPr>
          <p:cNvPr id="1358" name="Google Shape;1358;p35"/>
          <p:cNvSpPr txBox="1"/>
          <p:nvPr/>
        </p:nvSpPr>
        <p:spPr>
          <a:xfrm>
            <a:off x="1140875" y="1704431"/>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3</a:t>
            </a:r>
            <a:endParaRPr sz="2500">
              <a:solidFill>
                <a:srgbClr val="CAD8E9"/>
              </a:solidFill>
              <a:latin typeface="Lato Black"/>
              <a:ea typeface="Lato Black"/>
              <a:cs typeface="Lato Black"/>
              <a:sym typeface="Lato Black"/>
            </a:endParaRPr>
          </a:p>
        </p:txBody>
      </p:sp>
      <p:sp>
        <p:nvSpPr>
          <p:cNvPr id="1359" name="Google Shape;1359;p35"/>
          <p:cNvSpPr txBox="1"/>
          <p:nvPr/>
        </p:nvSpPr>
        <p:spPr>
          <a:xfrm>
            <a:off x="1140875" y="4240970"/>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5</a:t>
            </a:r>
            <a:endParaRPr sz="2500">
              <a:solidFill>
                <a:srgbClr val="CAD8E9"/>
              </a:solidFill>
              <a:latin typeface="Lato Black"/>
              <a:ea typeface="Lato Black"/>
              <a:cs typeface="Lato Black"/>
              <a:sym typeface="Lato Black"/>
            </a:endParaRPr>
          </a:p>
        </p:txBody>
      </p:sp>
      <p:sp>
        <p:nvSpPr>
          <p:cNvPr id="1360" name="Google Shape;1360;p35"/>
          <p:cNvSpPr txBox="1"/>
          <p:nvPr/>
        </p:nvSpPr>
        <p:spPr>
          <a:xfrm>
            <a:off x="1140875" y="5250674"/>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6</a:t>
            </a:r>
            <a:endParaRPr sz="2500">
              <a:solidFill>
                <a:srgbClr val="CAD8E9"/>
              </a:solidFill>
              <a:latin typeface="Lato Black"/>
              <a:ea typeface="Lato Black"/>
              <a:cs typeface="Lato Black"/>
              <a:sym typeface="Lato Black"/>
            </a:endParaRPr>
          </a:p>
        </p:txBody>
      </p:sp>
      <p:sp>
        <p:nvSpPr>
          <p:cNvPr id="1361" name="Google Shape;1361;p35"/>
          <p:cNvSpPr txBox="1"/>
          <p:nvPr/>
        </p:nvSpPr>
        <p:spPr>
          <a:xfrm>
            <a:off x="1140875" y="5934783"/>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7</a:t>
            </a:r>
            <a:endParaRPr sz="2500">
              <a:solidFill>
                <a:srgbClr val="CAD8E9"/>
              </a:solidFill>
              <a:latin typeface="Lato Black"/>
              <a:ea typeface="Lato Black"/>
              <a:cs typeface="Lato Black"/>
              <a:sym typeface="Lato Black"/>
            </a:endParaRPr>
          </a:p>
        </p:txBody>
      </p:sp>
      <p:sp>
        <p:nvSpPr>
          <p:cNvPr id="1362" name="Google Shape;1362;p35"/>
          <p:cNvSpPr txBox="1"/>
          <p:nvPr/>
        </p:nvSpPr>
        <p:spPr>
          <a:xfrm>
            <a:off x="1601400" y="2887132"/>
            <a:ext cx="25068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1100">
                <a:solidFill>
                  <a:srgbClr val="003A42"/>
                </a:solidFill>
                <a:latin typeface="Lato Black"/>
                <a:ea typeface="Lato Black"/>
                <a:cs typeface="Lato Black"/>
                <a:sym typeface="Lato Black"/>
              </a:rPr>
              <a:t>Central digital architecture</a:t>
            </a:r>
            <a:br>
              <a:rPr lang="en-US" sz="1100">
                <a:solidFill>
                  <a:srgbClr val="003A42"/>
                </a:solidFill>
                <a:latin typeface="Lato Black"/>
                <a:ea typeface="Lato Black"/>
                <a:cs typeface="Lato Black"/>
                <a:sym typeface="Lato Black"/>
              </a:rPr>
            </a:br>
            <a:r>
              <a:rPr lang="en-US" sz="1100">
                <a:solidFill>
                  <a:srgbClr val="AAB1C9"/>
                </a:solidFill>
                <a:latin typeface="Lato Black"/>
                <a:ea typeface="Lato Black"/>
                <a:cs typeface="Lato Black"/>
                <a:sym typeface="Lato Black"/>
              </a:rPr>
              <a:t>Being procured/built by PDP</a:t>
            </a:r>
            <a:endParaRPr sz="1100">
              <a:solidFill>
                <a:srgbClr val="003A42"/>
              </a:solidFill>
              <a:latin typeface="Lato Black"/>
              <a:ea typeface="Lato Black"/>
              <a:cs typeface="Lato Black"/>
              <a:sym typeface="Lato Black"/>
            </a:endParaRPr>
          </a:p>
        </p:txBody>
      </p:sp>
      <p:sp>
        <p:nvSpPr>
          <p:cNvPr id="1363" name="Google Shape;1363;p35"/>
          <p:cNvSpPr txBox="1"/>
          <p:nvPr/>
        </p:nvSpPr>
        <p:spPr>
          <a:xfrm>
            <a:off x="1169700" y="2877232"/>
            <a:ext cx="431700" cy="58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100"/>
              <a:buFont typeface="Arial"/>
              <a:buNone/>
            </a:pPr>
            <a:r>
              <a:rPr lang="en-US" sz="2500">
                <a:solidFill>
                  <a:srgbClr val="CAD8E9"/>
                </a:solidFill>
                <a:latin typeface="Lato Black"/>
                <a:ea typeface="Lato Black"/>
                <a:cs typeface="Lato Black"/>
                <a:sym typeface="Lato Black"/>
              </a:rPr>
              <a:t>4</a:t>
            </a:r>
            <a:endParaRPr sz="2500">
              <a:solidFill>
                <a:srgbClr val="CAD8E9"/>
              </a:solidFill>
              <a:latin typeface="Lato Black"/>
              <a:ea typeface="Lato Black"/>
              <a:cs typeface="Lato Black"/>
              <a:sym typeface="Lato Black"/>
            </a:endParaRPr>
          </a:p>
        </p:txBody>
      </p:sp>
      <p:grpSp>
        <p:nvGrpSpPr>
          <p:cNvPr id="1364" name="Google Shape;1364;p35"/>
          <p:cNvGrpSpPr/>
          <p:nvPr/>
        </p:nvGrpSpPr>
        <p:grpSpPr>
          <a:xfrm>
            <a:off x="4378375" y="380063"/>
            <a:ext cx="7671076" cy="302616"/>
            <a:chOff x="3980325" y="587900"/>
            <a:chExt cx="7758750" cy="306075"/>
          </a:xfrm>
        </p:grpSpPr>
        <p:pic>
          <p:nvPicPr>
            <p:cNvPr id="1365" name="Google Shape;1365;p35"/>
            <p:cNvPicPr preferRelativeResize="0"/>
            <p:nvPr/>
          </p:nvPicPr>
          <p:blipFill>
            <a:blip r:embed="rId18">
              <a:alphaModFix/>
            </a:blip>
            <a:stretch>
              <a:fillRect/>
            </a:stretch>
          </p:blipFill>
          <p:spPr>
            <a:xfrm>
              <a:off x="3980325" y="587900"/>
              <a:ext cx="265209" cy="284703"/>
            </a:xfrm>
            <a:prstGeom prst="rect">
              <a:avLst/>
            </a:prstGeom>
            <a:noFill/>
            <a:ln>
              <a:noFill/>
            </a:ln>
          </p:spPr>
        </p:pic>
        <p:pic>
          <p:nvPicPr>
            <p:cNvPr id="1366" name="Google Shape;1366;p35"/>
            <p:cNvPicPr preferRelativeResize="0"/>
            <p:nvPr/>
          </p:nvPicPr>
          <p:blipFill>
            <a:blip r:embed="rId18">
              <a:alphaModFix/>
            </a:blip>
            <a:stretch>
              <a:fillRect/>
            </a:stretch>
          </p:blipFill>
          <p:spPr>
            <a:xfrm>
              <a:off x="4292550" y="587900"/>
              <a:ext cx="265209" cy="284703"/>
            </a:xfrm>
            <a:prstGeom prst="rect">
              <a:avLst/>
            </a:prstGeom>
            <a:noFill/>
            <a:ln>
              <a:noFill/>
            </a:ln>
          </p:spPr>
        </p:pic>
        <p:pic>
          <p:nvPicPr>
            <p:cNvPr id="1367" name="Google Shape;1367;p35"/>
            <p:cNvPicPr preferRelativeResize="0"/>
            <p:nvPr/>
          </p:nvPicPr>
          <p:blipFill>
            <a:blip r:embed="rId18">
              <a:alphaModFix/>
            </a:blip>
            <a:stretch>
              <a:fillRect/>
            </a:stretch>
          </p:blipFill>
          <p:spPr>
            <a:xfrm>
              <a:off x="4604794" y="590643"/>
              <a:ext cx="265209" cy="284703"/>
            </a:xfrm>
            <a:prstGeom prst="rect">
              <a:avLst/>
            </a:prstGeom>
            <a:noFill/>
            <a:ln>
              <a:noFill/>
            </a:ln>
          </p:spPr>
        </p:pic>
        <p:pic>
          <p:nvPicPr>
            <p:cNvPr id="1368" name="Google Shape;1368;p35"/>
            <p:cNvPicPr preferRelativeResize="0"/>
            <p:nvPr/>
          </p:nvPicPr>
          <p:blipFill>
            <a:blip r:embed="rId18">
              <a:alphaModFix/>
            </a:blip>
            <a:stretch>
              <a:fillRect/>
            </a:stretch>
          </p:blipFill>
          <p:spPr>
            <a:xfrm>
              <a:off x="4917019" y="590643"/>
              <a:ext cx="265209" cy="284703"/>
            </a:xfrm>
            <a:prstGeom prst="rect">
              <a:avLst/>
            </a:prstGeom>
            <a:noFill/>
            <a:ln>
              <a:noFill/>
            </a:ln>
          </p:spPr>
        </p:pic>
        <p:pic>
          <p:nvPicPr>
            <p:cNvPr id="1369" name="Google Shape;1369;p35"/>
            <p:cNvPicPr preferRelativeResize="0"/>
            <p:nvPr/>
          </p:nvPicPr>
          <p:blipFill>
            <a:blip r:embed="rId18">
              <a:alphaModFix/>
            </a:blip>
            <a:stretch>
              <a:fillRect/>
            </a:stretch>
          </p:blipFill>
          <p:spPr>
            <a:xfrm>
              <a:off x="5229253" y="595493"/>
              <a:ext cx="265209" cy="284703"/>
            </a:xfrm>
            <a:prstGeom prst="rect">
              <a:avLst/>
            </a:prstGeom>
            <a:noFill/>
            <a:ln>
              <a:noFill/>
            </a:ln>
          </p:spPr>
        </p:pic>
        <p:pic>
          <p:nvPicPr>
            <p:cNvPr id="1370" name="Google Shape;1370;p35"/>
            <p:cNvPicPr preferRelativeResize="0"/>
            <p:nvPr/>
          </p:nvPicPr>
          <p:blipFill>
            <a:blip r:embed="rId18">
              <a:alphaModFix/>
            </a:blip>
            <a:stretch>
              <a:fillRect/>
            </a:stretch>
          </p:blipFill>
          <p:spPr>
            <a:xfrm>
              <a:off x="5541478" y="595493"/>
              <a:ext cx="265209" cy="284703"/>
            </a:xfrm>
            <a:prstGeom prst="rect">
              <a:avLst/>
            </a:prstGeom>
            <a:noFill/>
            <a:ln>
              <a:noFill/>
            </a:ln>
          </p:spPr>
        </p:pic>
        <p:pic>
          <p:nvPicPr>
            <p:cNvPr id="1371" name="Google Shape;1371;p35"/>
            <p:cNvPicPr preferRelativeResize="0"/>
            <p:nvPr/>
          </p:nvPicPr>
          <p:blipFill>
            <a:blip r:embed="rId18">
              <a:alphaModFix/>
            </a:blip>
            <a:stretch>
              <a:fillRect/>
            </a:stretch>
          </p:blipFill>
          <p:spPr>
            <a:xfrm>
              <a:off x="5853722" y="598236"/>
              <a:ext cx="265209" cy="284703"/>
            </a:xfrm>
            <a:prstGeom prst="rect">
              <a:avLst/>
            </a:prstGeom>
            <a:noFill/>
            <a:ln>
              <a:noFill/>
            </a:ln>
          </p:spPr>
        </p:pic>
        <p:pic>
          <p:nvPicPr>
            <p:cNvPr id="1372" name="Google Shape;1372;p35"/>
            <p:cNvPicPr preferRelativeResize="0"/>
            <p:nvPr/>
          </p:nvPicPr>
          <p:blipFill>
            <a:blip r:embed="rId18">
              <a:alphaModFix/>
            </a:blip>
            <a:stretch>
              <a:fillRect/>
            </a:stretch>
          </p:blipFill>
          <p:spPr>
            <a:xfrm>
              <a:off x="6165947" y="598236"/>
              <a:ext cx="265209" cy="284703"/>
            </a:xfrm>
            <a:prstGeom prst="rect">
              <a:avLst/>
            </a:prstGeom>
            <a:noFill/>
            <a:ln>
              <a:noFill/>
            </a:ln>
          </p:spPr>
        </p:pic>
        <p:pic>
          <p:nvPicPr>
            <p:cNvPr id="1373" name="Google Shape;1373;p35"/>
            <p:cNvPicPr preferRelativeResize="0"/>
            <p:nvPr/>
          </p:nvPicPr>
          <p:blipFill>
            <a:blip r:embed="rId18">
              <a:alphaModFix/>
            </a:blip>
            <a:stretch>
              <a:fillRect/>
            </a:stretch>
          </p:blipFill>
          <p:spPr>
            <a:xfrm>
              <a:off x="6478172" y="597830"/>
              <a:ext cx="265209" cy="284703"/>
            </a:xfrm>
            <a:prstGeom prst="rect">
              <a:avLst/>
            </a:prstGeom>
            <a:noFill/>
            <a:ln>
              <a:noFill/>
            </a:ln>
          </p:spPr>
        </p:pic>
        <p:pic>
          <p:nvPicPr>
            <p:cNvPr id="1374" name="Google Shape;1374;p35"/>
            <p:cNvPicPr preferRelativeResize="0"/>
            <p:nvPr/>
          </p:nvPicPr>
          <p:blipFill>
            <a:blip r:embed="rId18">
              <a:alphaModFix/>
            </a:blip>
            <a:stretch>
              <a:fillRect/>
            </a:stretch>
          </p:blipFill>
          <p:spPr>
            <a:xfrm>
              <a:off x="6790397" y="597830"/>
              <a:ext cx="265209" cy="284703"/>
            </a:xfrm>
            <a:prstGeom prst="rect">
              <a:avLst/>
            </a:prstGeom>
            <a:noFill/>
            <a:ln>
              <a:noFill/>
            </a:ln>
          </p:spPr>
        </p:pic>
        <p:pic>
          <p:nvPicPr>
            <p:cNvPr id="1375" name="Google Shape;1375;p35"/>
            <p:cNvPicPr preferRelativeResize="0"/>
            <p:nvPr/>
          </p:nvPicPr>
          <p:blipFill>
            <a:blip r:embed="rId18">
              <a:alphaModFix/>
            </a:blip>
            <a:stretch>
              <a:fillRect/>
            </a:stretch>
          </p:blipFill>
          <p:spPr>
            <a:xfrm>
              <a:off x="7102641" y="600574"/>
              <a:ext cx="265209" cy="284703"/>
            </a:xfrm>
            <a:prstGeom prst="rect">
              <a:avLst/>
            </a:prstGeom>
            <a:noFill/>
            <a:ln>
              <a:noFill/>
            </a:ln>
          </p:spPr>
        </p:pic>
        <p:pic>
          <p:nvPicPr>
            <p:cNvPr id="1376" name="Google Shape;1376;p35"/>
            <p:cNvPicPr preferRelativeResize="0"/>
            <p:nvPr/>
          </p:nvPicPr>
          <p:blipFill>
            <a:blip r:embed="rId18">
              <a:alphaModFix/>
            </a:blip>
            <a:stretch>
              <a:fillRect/>
            </a:stretch>
          </p:blipFill>
          <p:spPr>
            <a:xfrm>
              <a:off x="7414866" y="600574"/>
              <a:ext cx="265209" cy="284703"/>
            </a:xfrm>
            <a:prstGeom prst="rect">
              <a:avLst/>
            </a:prstGeom>
            <a:noFill/>
            <a:ln>
              <a:noFill/>
            </a:ln>
          </p:spPr>
        </p:pic>
        <p:pic>
          <p:nvPicPr>
            <p:cNvPr id="1377" name="Google Shape;1377;p35"/>
            <p:cNvPicPr preferRelativeResize="0"/>
            <p:nvPr/>
          </p:nvPicPr>
          <p:blipFill>
            <a:blip r:embed="rId18">
              <a:alphaModFix/>
            </a:blip>
            <a:stretch>
              <a:fillRect/>
            </a:stretch>
          </p:blipFill>
          <p:spPr>
            <a:xfrm>
              <a:off x="7727101" y="605423"/>
              <a:ext cx="265209" cy="284703"/>
            </a:xfrm>
            <a:prstGeom prst="rect">
              <a:avLst/>
            </a:prstGeom>
            <a:noFill/>
            <a:ln>
              <a:noFill/>
            </a:ln>
          </p:spPr>
        </p:pic>
        <p:pic>
          <p:nvPicPr>
            <p:cNvPr id="1378" name="Google Shape;1378;p35"/>
            <p:cNvPicPr preferRelativeResize="0"/>
            <p:nvPr/>
          </p:nvPicPr>
          <p:blipFill>
            <a:blip r:embed="rId18">
              <a:alphaModFix/>
            </a:blip>
            <a:stretch>
              <a:fillRect/>
            </a:stretch>
          </p:blipFill>
          <p:spPr>
            <a:xfrm>
              <a:off x="8039326" y="605423"/>
              <a:ext cx="265209" cy="284703"/>
            </a:xfrm>
            <a:prstGeom prst="rect">
              <a:avLst/>
            </a:prstGeom>
            <a:noFill/>
            <a:ln>
              <a:noFill/>
            </a:ln>
          </p:spPr>
        </p:pic>
        <p:pic>
          <p:nvPicPr>
            <p:cNvPr id="1379" name="Google Shape;1379;p35"/>
            <p:cNvPicPr preferRelativeResize="0"/>
            <p:nvPr/>
          </p:nvPicPr>
          <p:blipFill>
            <a:blip r:embed="rId18">
              <a:alphaModFix/>
            </a:blip>
            <a:stretch>
              <a:fillRect/>
            </a:stretch>
          </p:blipFill>
          <p:spPr>
            <a:xfrm>
              <a:off x="8351570" y="608167"/>
              <a:ext cx="265209" cy="284703"/>
            </a:xfrm>
            <a:prstGeom prst="rect">
              <a:avLst/>
            </a:prstGeom>
            <a:noFill/>
            <a:ln>
              <a:noFill/>
            </a:ln>
          </p:spPr>
        </p:pic>
        <p:pic>
          <p:nvPicPr>
            <p:cNvPr id="1380" name="Google Shape;1380;p35"/>
            <p:cNvPicPr preferRelativeResize="0"/>
            <p:nvPr/>
          </p:nvPicPr>
          <p:blipFill>
            <a:blip r:embed="rId18">
              <a:alphaModFix/>
            </a:blip>
            <a:stretch>
              <a:fillRect/>
            </a:stretch>
          </p:blipFill>
          <p:spPr>
            <a:xfrm>
              <a:off x="8663795" y="608167"/>
              <a:ext cx="265209" cy="284703"/>
            </a:xfrm>
            <a:prstGeom prst="rect">
              <a:avLst/>
            </a:prstGeom>
            <a:noFill/>
            <a:ln>
              <a:noFill/>
            </a:ln>
          </p:spPr>
        </p:pic>
        <p:pic>
          <p:nvPicPr>
            <p:cNvPr id="1381" name="Google Shape;1381;p35"/>
            <p:cNvPicPr preferRelativeResize="0"/>
            <p:nvPr/>
          </p:nvPicPr>
          <p:blipFill>
            <a:blip r:embed="rId18">
              <a:alphaModFix/>
            </a:blip>
            <a:stretch>
              <a:fillRect/>
            </a:stretch>
          </p:blipFill>
          <p:spPr>
            <a:xfrm>
              <a:off x="8976036" y="597830"/>
              <a:ext cx="265209" cy="284703"/>
            </a:xfrm>
            <a:prstGeom prst="rect">
              <a:avLst/>
            </a:prstGeom>
            <a:noFill/>
            <a:ln>
              <a:noFill/>
            </a:ln>
          </p:spPr>
        </p:pic>
        <p:pic>
          <p:nvPicPr>
            <p:cNvPr id="1382" name="Google Shape;1382;p35"/>
            <p:cNvPicPr preferRelativeResize="0"/>
            <p:nvPr/>
          </p:nvPicPr>
          <p:blipFill>
            <a:blip r:embed="rId18">
              <a:alphaModFix/>
            </a:blip>
            <a:stretch>
              <a:fillRect/>
            </a:stretch>
          </p:blipFill>
          <p:spPr>
            <a:xfrm>
              <a:off x="9288261" y="597830"/>
              <a:ext cx="265209" cy="284703"/>
            </a:xfrm>
            <a:prstGeom prst="rect">
              <a:avLst/>
            </a:prstGeom>
            <a:noFill/>
            <a:ln>
              <a:noFill/>
            </a:ln>
          </p:spPr>
        </p:pic>
        <p:pic>
          <p:nvPicPr>
            <p:cNvPr id="1383" name="Google Shape;1383;p35"/>
            <p:cNvPicPr preferRelativeResize="0"/>
            <p:nvPr/>
          </p:nvPicPr>
          <p:blipFill>
            <a:blip r:embed="rId18">
              <a:alphaModFix/>
            </a:blip>
            <a:stretch>
              <a:fillRect/>
            </a:stretch>
          </p:blipFill>
          <p:spPr>
            <a:xfrm>
              <a:off x="9600505" y="600574"/>
              <a:ext cx="265209" cy="284703"/>
            </a:xfrm>
            <a:prstGeom prst="rect">
              <a:avLst/>
            </a:prstGeom>
            <a:noFill/>
            <a:ln>
              <a:noFill/>
            </a:ln>
          </p:spPr>
        </p:pic>
        <p:pic>
          <p:nvPicPr>
            <p:cNvPr id="1384" name="Google Shape;1384;p35"/>
            <p:cNvPicPr preferRelativeResize="0"/>
            <p:nvPr/>
          </p:nvPicPr>
          <p:blipFill>
            <a:blip r:embed="rId18">
              <a:alphaModFix/>
            </a:blip>
            <a:stretch>
              <a:fillRect/>
            </a:stretch>
          </p:blipFill>
          <p:spPr>
            <a:xfrm>
              <a:off x="9912730" y="600574"/>
              <a:ext cx="265209" cy="284703"/>
            </a:xfrm>
            <a:prstGeom prst="rect">
              <a:avLst/>
            </a:prstGeom>
            <a:noFill/>
            <a:ln>
              <a:noFill/>
            </a:ln>
          </p:spPr>
        </p:pic>
        <p:pic>
          <p:nvPicPr>
            <p:cNvPr id="1385" name="Google Shape;1385;p35"/>
            <p:cNvPicPr preferRelativeResize="0"/>
            <p:nvPr/>
          </p:nvPicPr>
          <p:blipFill>
            <a:blip r:embed="rId18">
              <a:alphaModFix/>
            </a:blip>
            <a:stretch>
              <a:fillRect/>
            </a:stretch>
          </p:blipFill>
          <p:spPr>
            <a:xfrm>
              <a:off x="10224964" y="605423"/>
              <a:ext cx="265209" cy="284703"/>
            </a:xfrm>
            <a:prstGeom prst="rect">
              <a:avLst/>
            </a:prstGeom>
            <a:noFill/>
            <a:ln>
              <a:noFill/>
            </a:ln>
          </p:spPr>
        </p:pic>
        <p:pic>
          <p:nvPicPr>
            <p:cNvPr id="1386" name="Google Shape;1386;p35"/>
            <p:cNvPicPr preferRelativeResize="0"/>
            <p:nvPr/>
          </p:nvPicPr>
          <p:blipFill>
            <a:blip r:embed="rId18">
              <a:alphaModFix/>
            </a:blip>
            <a:stretch>
              <a:fillRect/>
            </a:stretch>
          </p:blipFill>
          <p:spPr>
            <a:xfrm>
              <a:off x="10537189" y="605423"/>
              <a:ext cx="265209" cy="284703"/>
            </a:xfrm>
            <a:prstGeom prst="rect">
              <a:avLst/>
            </a:prstGeom>
            <a:noFill/>
            <a:ln>
              <a:noFill/>
            </a:ln>
          </p:spPr>
        </p:pic>
        <p:pic>
          <p:nvPicPr>
            <p:cNvPr id="1387" name="Google Shape;1387;p35"/>
            <p:cNvPicPr preferRelativeResize="0"/>
            <p:nvPr/>
          </p:nvPicPr>
          <p:blipFill>
            <a:blip r:embed="rId18">
              <a:alphaModFix/>
            </a:blip>
            <a:stretch>
              <a:fillRect/>
            </a:stretch>
          </p:blipFill>
          <p:spPr>
            <a:xfrm>
              <a:off x="10849433" y="608167"/>
              <a:ext cx="265209" cy="284703"/>
            </a:xfrm>
            <a:prstGeom prst="rect">
              <a:avLst/>
            </a:prstGeom>
            <a:noFill/>
            <a:ln>
              <a:noFill/>
            </a:ln>
          </p:spPr>
        </p:pic>
        <p:pic>
          <p:nvPicPr>
            <p:cNvPr id="1388" name="Google Shape;1388;p35"/>
            <p:cNvPicPr preferRelativeResize="0"/>
            <p:nvPr/>
          </p:nvPicPr>
          <p:blipFill>
            <a:blip r:embed="rId18">
              <a:alphaModFix/>
            </a:blip>
            <a:stretch>
              <a:fillRect/>
            </a:stretch>
          </p:blipFill>
          <p:spPr>
            <a:xfrm>
              <a:off x="11161658" y="608167"/>
              <a:ext cx="265209" cy="284703"/>
            </a:xfrm>
            <a:prstGeom prst="rect">
              <a:avLst/>
            </a:prstGeom>
            <a:noFill/>
            <a:ln>
              <a:noFill/>
            </a:ln>
          </p:spPr>
        </p:pic>
        <p:pic>
          <p:nvPicPr>
            <p:cNvPr id="1389" name="Google Shape;1389;p35"/>
            <p:cNvPicPr preferRelativeResize="0"/>
            <p:nvPr/>
          </p:nvPicPr>
          <p:blipFill>
            <a:blip r:embed="rId18">
              <a:alphaModFix/>
            </a:blip>
            <a:stretch>
              <a:fillRect/>
            </a:stretch>
          </p:blipFill>
          <p:spPr>
            <a:xfrm>
              <a:off x="11473865" y="609271"/>
              <a:ext cx="265209" cy="284703"/>
            </a:xfrm>
            <a:prstGeom prst="rect">
              <a:avLst/>
            </a:prstGeom>
            <a:noFill/>
            <a:ln>
              <a:noFill/>
            </a:ln>
          </p:spPr>
        </p:pic>
      </p:grpSp>
      <p:pic>
        <p:nvPicPr>
          <p:cNvPr id="1390" name="Google Shape;1390;p35"/>
          <p:cNvPicPr preferRelativeResize="0"/>
          <p:nvPr/>
        </p:nvPicPr>
        <p:blipFill>
          <a:blip r:embed="rId19">
            <a:alphaModFix/>
          </a:blip>
          <a:stretch>
            <a:fillRect/>
          </a:stretch>
        </p:blipFill>
        <p:spPr>
          <a:xfrm>
            <a:off x="4737225" y="5368007"/>
            <a:ext cx="343200" cy="302016"/>
          </a:xfrm>
          <a:prstGeom prst="rect">
            <a:avLst/>
          </a:prstGeom>
          <a:noFill/>
          <a:ln>
            <a:noFill/>
          </a:ln>
        </p:spPr>
      </p:pic>
      <p:pic>
        <p:nvPicPr>
          <p:cNvPr id="1391" name="Google Shape;1391;p35"/>
          <p:cNvPicPr preferRelativeResize="0"/>
          <p:nvPr/>
        </p:nvPicPr>
        <p:blipFill>
          <a:blip r:embed="rId19">
            <a:alphaModFix/>
          </a:blip>
          <a:stretch>
            <a:fillRect/>
          </a:stretch>
        </p:blipFill>
        <p:spPr>
          <a:xfrm>
            <a:off x="5842113" y="5368007"/>
            <a:ext cx="343200" cy="302016"/>
          </a:xfrm>
          <a:prstGeom prst="rect">
            <a:avLst/>
          </a:prstGeom>
          <a:noFill/>
          <a:ln>
            <a:noFill/>
          </a:ln>
        </p:spPr>
      </p:pic>
      <p:pic>
        <p:nvPicPr>
          <p:cNvPr id="1392" name="Google Shape;1392;p35"/>
          <p:cNvPicPr preferRelativeResize="0"/>
          <p:nvPr/>
        </p:nvPicPr>
        <p:blipFill>
          <a:blip r:embed="rId19">
            <a:alphaModFix/>
          </a:blip>
          <a:stretch>
            <a:fillRect/>
          </a:stretch>
        </p:blipFill>
        <p:spPr>
          <a:xfrm>
            <a:off x="6947013" y="5365907"/>
            <a:ext cx="343200" cy="302016"/>
          </a:xfrm>
          <a:prstGeom prst="rect">
            <a:avLst/>
          </a:prstGeom>
          <a:noFill/>
          <a:ln>
            <a:noFill/>
          </a:ln>
        </p:spPr>
      </p:pic>
      <p:pic>
        <p:nvPicPr>
          <p:cNvPr id="1393" name="Google Shape;1393;p35"/>
          <p:cNvPicPr preferRelativeResize="0"/>
          <p:nvPr/>
        </p:nvPicPr>
        <p:blipFill>
          <a:blip r:embed="rId19">
            <a:alphaModFix/>
          </a:blip>
          <a:stretch>
            <a:fillRect/>
          </a:stretch>
        </p:blipFill>
        <p:spPr>
          <a:xfrm>
            <a:off x="8051913" y="5360957"/>
            <a:ext cx="343200" cy="302016"/>
          </a:xfrm>
          <a:prstGeom prst="rect">
            <a:avLst/>
          </a:prstGeom>
          <a:noFill/>
          <a:ln>
            <a:noFill/>
          </a:ln>
        </p:spPr>
      </p:pic>
      <p:pic>
        <p:nvPicPr>
          <p:cNvPr id="1394" name="Google Shape;1394;p35"/>
          <p:cNvPicPr preferRelativeResize="0"/>
          <p:nvPr/>
        </p:nvPicPr>
        <p:blipFill>
          <a:blip r:embed="rId19">
            <a:alphaModFix/>
          </a:blip>
          <a:stretch>
            <a:fillRect/>
          </a:stretch>
        </p:blipFill>
        <p:spPr>
          <a:xfrm>
            <a:off x="9156813" y="5360982"/>
            <a:ext cx="343200" cy="302016"/>
          </a:xfrm>
          <a:prstGeom prst="rect">
            <a:avLst/>
          </a:prstGeom>
          <a:noFill/>
          <a:ln>
            <a:noFill/>
          </a:ln>
        </p:spPr>
      </p:pic>
      <p:pic>
        <p:nvPicPr>
          <p:cNvPr id="1395" name="Google Shape;1395;p35"/>
          <p:cNvPicPr preferRelativeResize="0"/>
          <p:nvPr/>
        </p:nvPicPr>
        <p:blipFill>
          <a:blip r:embed="rId19">
            <a:alphaModFix/>
          </a:blip>
          <a:stretch>
            <a:fillRect/>
          </a:stretch>
        </p:blipFill>
        <p:spPr>
          <a:xfrm>
            <a:off x="10261713" y="5360957"/>
            <a:ext cx="343200" cy="302016"/>
          </a:xfrm>
          <a:prstGeom prst="rect">
            <a:avLst/>
          </a:prstGeom>
          <a:noFill/>
          <a:ln>
            <a:noFill/>
          </a:ln>
        </p:spPr>
      </p:pic>
      <p:pic>
        <p:nvPicPr>
          <p:cNvPr id="1396" name="Google Shape;1396;p35"/>
          <p:cNvPicPr preferRelativeResize="0"/>
          <p:nvPr/>
        </p:nvPicPr>
        <p:blipFill>
          <a:blip r:embed="rId19">
            <a:alphaModFix/>
          </a:blip>
          <a:stretch>
            <a:fillRect/>
          </a:stretch>
        </p:blipFill>
        <p:spPr>
          <a:xfrm>
            <a:off x="11320638" y="5358545"/>
            <a:ext cx="343200" cy="302016"/>
          </a:xfrm>
          <a:prstGeom prst="rect">
            <a:avLst/>
          </a:prstGeom>
          <a:noFill/>
          <a:ln>
            <a:noFill/>
          </a:ln>
        </p:spPr>
      </p:pic>
      <p:sp>
        <p:nvSpPr>
          <p:cNvPr id="1397" name="Google Shape;1397;p35"/>
          <p:cNvSpPr txBox="1"/>
          <p:nvPr/>
        </p:nvSpPr>
        <p:spPr>
          <a:xfrm>
            <a:off x="9992575" y="1052169"/>
            <a:ext cx="15429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1300"/>
              </a:spcAft>
              <a:buNone/>
            </a:pPr>
            <a:r>
              <a:rPr lang="en-US" sz="1100">
                <a:solidFill>
                  <a:srgbClr val="AAB1C9"/>
                </a:solidFill>
                <a:latin typeface="Lato Black"/>
                <a:ea typeface="Lato Black"/>
                <a:cs typeface="Lato Black"/>
                <a:sym typeface="Lato Black"/>
              </a:rPr>
              <a:t>Others including</a:t>
            </a:r>
            <a:endParaRPr sz="700">
              <a:solidFill>
                <a:srgbClr val="AAB1C9"/>
              </a:solidFill>
              <a:latin typeface="Lato Black"/>
              <a:ea typeface="Lato Black"/>
              <a:cs typeface="Lato Black"/>
              <a:sym typeface="Lato Black"/>
            </a:endParaRPr>
          </a:p>
        </p:txBody>
      </p:sp>
      <p:pic>
        <p:nvPicPr>
          <p:cNvPr id="1398" name="Google Shape;1398;p35"/>
          <p:cNvPicPr preferRelativeResize="0"/>
          <p:nvPr/>
        </p:nvPicPr>
        <p:blipFill>
          <a:blip r:embed="rId20">
            <a:alphaModFix/>
          </a:blip>
          <a:stretch>
            <a:fillRect/>
          </a:stretch>
        </p:blipFill>
        <p:spPr>
          <a:xfrm>
            <a:off x="4507228" y="2810335"/>
            <a:ext cx="1063613" cy="237214"/>
          </a:xfrm>
          <a:prstGeom prst="rect">
            <a:avLst/>
          </a:prstGeom>
          <a:noFill/>
          <a:ln>
            <a:noFill/>
          </a:ln>
        </p:spPr>
      </p:pic>
      <p:pic>
        <p:nvPicPr>
          <p:cNvPr id="1399" name="Google Shape;1399;p35"/>
          <p:cNvPicPr preferRelativeResize="0"/>
          <p:nvPr/>
        </p:nvPicPr>
        <p:blipFill>
          <a:blip r:embed="rId21">
            <a:alphaModFix/>
          </a:blip>
          <a:stretch>
            <a:fillRect/>
          </a:stretch>
        </p:blipFill>
        <p:spPr>
          <a:xfrm>
            <a:off x="4490722" y="3207635"/>
            <a:ext cx="965012" cy="249771"/>
          </a:xfrm>
          <a:prstGeom prst="rect">
            <a:avLst/>
          </a:prstGeom>
          <a:noFill/>
          <a:ln>
            <a:noFill/>
          </a:ln>
        </p:spPr>
      </p:pic>
      <p:pic>
        <p:nvPicPr>
          <p:cNvPr id="1400" name="Google Shape;1400;p35"/>
          <p:cNvPicPr preferRelativeResize="0"/>
          <p:nvPr/>
        </p:nvPicPr>
        <p:blipFill>
          <a:blip r:embed="rId22">
            <a:alphaModFix/>
          </a:blip>
          <a:stretch>
            <a:fillRect/>
          </a:stretch>
        </p:blipFill>
        <p:spPr>
          <a:xfrm>
            <a:off x="10789700" y="2857461"/>
            <a:ext cx="1258575" cy="424714"/>
          </a:xfrm>
          <a:prstGeom prst="rect">
            <a:avLst/>
          </a:prstGeom>
          <a:noFill/>
          <a:ln>
            <a:noFill/>
          </a:ln>
        </p:spPr>
      </p:pic>
      <p:pic>
        <p:nvPicPr>
          <p:cNvPr id="1401" name="Google Shape;1401;p35"/>
          <p:cNvPicPr preferRelativeResize="0"/>
          <p:nvPr/>
        </p:nvPicPr>
        <p:blipFill>
          <a:blip r:embed="rId23">
            <a:alphaModFix/>
          </a:blip>
          <a:stretch>
            <a:fillRect/>
          </a:stretch>
        </p:blipFill>
        <p:spPr>
          <a:xfrm>
            <a:off x="7129700" y="3175092"/>
            <a:ext cx="343200" cy="343200"/>
          </a:xfrm>
          <a:prstGeom prst="rect">
            <a:avLst/>
          </a:prstGeom>
          <a:noFill/>
          <a:ln>
            <a:noFill/>
          </a:ln>
        </p:spPr>
      </p:pic>
      <p:pic>
        <p:nvPicPr>
          <p:cNvPr id="1402" name="Google Shape;1402;p35"/>
          <p:cNvPicPr preferRelativeResize="0"/>
          <p:nvPr/>
        </p:nvPicPr>
        <p:blipFill>
          <a:blip r:embed="rId24">
            <a:alphaModFix/>
          </a:blip>
          <a:stretch>
            <a:fillRect/>
          </a:stretch>
        </p:blipFill>
        <p:spPr>
          <a:xfrm>
            <a:off x="7165012" y="2730643"/>
            <a:ext cx="272685" cy="343200"/>
          </a:xfrm>
          <a:prstGeom prst="rect">
            <a:avLst/>
          </a:prstGeom>
          <a:noFill/>
          <a:ln>
            <a:noFill/>
          </a:ln>
        </p:spPr>
      </p:pic>
      <p:pic>
        <p:nvPicPr>
          <p:cNvPr id="1403" name="Google Shape;1403;p35"/>
          <p:cNvPicPr preferRelativeResize="0"/>
          <p:nvPr/>
        </p:nvPicPr>
        <p:blipFill>
          <a:blip r:embed="rId25">
            <a:alphaModFix/>
          </a:blip>
          <a:stretch>
            <a:fillRect/>
          </a:stretch>
        </p:blipFill>
        <p:spPr>
          <a:xfrm>
            <a:off x="9023329" y="2903258"/>
            <a:ext cx="343200" cy="376521"/>
          </a:xfrm>
          <a:prstGeom prst="rect">
            <a:avLst/>
          </a:prstGeom>
          <a:noFill/>
          <a:ln>
            <a:noFill/>
          </a:ln>
        </p:spPr>
      </p:pic>
      <p:sp>
        <p:nvSpPr>
          <p:cNvPr id="1404" name="Google Shape;1404;p35"/>
          <p:cNvSpPr txBox="1"/>
          <p:nvPr/>
        </p:nvSpPr>
        <p:spPr>
          <a:xfrm>
            <a:off x="5333350" y="2643503"/>
            <a:ext cx="1724400" cy="328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800"/>
              </a:spcBef>
              <a:spcAft>
                <a:spcPts val="0"/>
              </a:spcAft>
              <a:buClr>
                <a:srgbClr val="000000"/>
              </a:buClr>
              <a:buSzPts val="1100"/>
              <a:buFont typeface="Arial"/>
              <a:buNone/>
            </a:pPr>
            <a:r>
              <a:rPr lang="en-US" sz="900">
                <a:solidFill>
                  <a:srgbClr val="003A42"/>
                </a:solidFill>
                <a:latin typeface="Lato Black"/>
                <a:ea typeface="Lato Black"/>
                <a:cs typeface="Lato Black"/>
                <a:sym typeface="Lato Black"/>
              </a:rPr>
              <a:t>Governance </a:t>
            </a:r>
            <a:br>
              <a:rPr lang="en-US" sz="900">
                <a:solidFill>
                  <a:srgbClr val="003A42"/>
                </a:solidFill>
                <a:latin typeface="Lato Black"/>
                <a:ea typeface="Lato Black"/>
                <a:cs typeface="Lato Black"/>
                <a:sym typeface="Lato Black"/>
              </a:rPr>
            </a:br>
            <a:r>
              <a:rPr lang="en-US" sz="900">
                <a:solidFill>
                  <a:srgbClr val="003A42"/>
                </a:solidFill>
                <a:latin typeface="Lato Black"/>
                <a:ea typeface="Lato Black"/>
                <a:cs typeface="Lato Black"/>
                <a:sym typeface="Lato Black"/>
              </a:rPr>
              <a:t>Register</a:t>
            </a:r>
            <a:endParaRPr sz="900">
              <a:solidFill>
                <a:srgbClr val="003A42"/>
              </a:solidFill>
              <a:latin typeface="Lato Black"/>
              <a:ea typeface="Lato Black"/>
              <a:cs typeface="Lato Black"/>
              <a:sym typeface="Lato Black"/>
            </a:endParaRPr>
          </a:p>
        </p:txBody>
      </p:sp>
      <p:sp>
        <p:nvSpPr>
          <p:cNvPr id="1405" name="Google Shape;1405;p35"/>
          <p:cNvSpPr txBox="1"/>
          <p:nvPr/>
        </p:nvSpPr>
        <p:spPr>
          <a:xfrm>
            <a:off x="5333350" y="3130858"/>
            <a:ext cx="1724400" cy="376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800"/>
              </a:spcBef>
              <a:spcAft>
                <a:spcPts val="0"/>
              </a:spcAft>
              <a:buClr>
                <a:srgbClr val="000000"/>
              </a:buClr>
              <a:buSzPts val="1100"/>
              <a:buFont typeface="Arial"/>
              <a:buNone/>
            </a:pPr>
            <a:r>
              <a:rPr lang="en-US" sz="900">
                <a:solidFill>
                  <a:srgbClr val="003A42"/>
                </a:solidFill>
                <a:latin typeface="Lato Black"/>
                <a:ea typeface="Lato Black"/>
                <a:cs typeface="Lato Black"/>
                <a:sym typeface="Lato Black"/>
              </a:rPr>
              <a:t>Consent &amp; </a:t>
            </a:r>
            <a:br>
              <a:rPr lang="en-US" sz="900">
                <a:solidFill>
                  <a:srgbClr val="003A42"/>
                </a:solidFill>
                <a:latin typeface="Lato Black"/>
                <a:ea typeface="Lato Black"/>
                <a:cs typeface="Lato Black"/>
                <a:sym typeface="Lato Black"/>
              </a:rPr>
            </a:br>
            <a:r>
              <a:rPr lang="en-US" sz="900">
                <a:solidFill>
                  <a:srgbClr val="003A42"/>
                </a:solidFill>
                <a:latin typeface="Lato Black"/>
                <a:ea typeface="Lato Black"/>
                <a:cs typeface="Lato Black"/>
                <a:sym typeface="Lato Black"/>
              </a:rPr>
              <a:t>Authorisation Service</a:t>
            </a:r>
            <a:endParaRPr sz="900">
              <a:solidFill>
                <a:srgbClr val="003A42"/>
              </a:solidFill>
              <a:latin typeface="Lato Black"/>
              <a:ea typeface="Lato Black"/>
              <a:cs typeface="Lato Black"/>
              <a:sym typeface="Lato Black"/>
            </a:endParaRPr>
          </a:p>
        </p:txBody>
      </p:sp>
      <p:sp>
        <p:nvSpPr>
          <p:cNvPr id="1406" name="Google Shape;1406;p35"/>
          <p:cNvSpPr txBox="1"/>
          <p:nvPr/>
        </p:nvSpPr>
        <p:spPr>
          <a:xfrm>
            <a:off x="9439857" y="2861553"/>
            <a:ext cx="1724400" cy="3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rgbClr val="000000"/>
              </a:buClr>
              <a:buSzPts val="1100"/>
              <a:buFont typeface="Arial"/>
              <a:buNone/>
            </a:pPr>
            <a:r>
              <a:rPr lang="en-US" sz="900">
                <a:solidFill>
                  <a:srgbClr val="003A42"/>
                </a:solidFill>
                <a:latin typeface="Lato Black"/>
                <a:ea typeface="Lato Black"/>
                <a:cs typeface="Lato Black"/>
                <a:sym typeface="Lato Black"/>
              </a:rPr>
              <a:t>Identity </a:t>
            </a:r>
            <a:br>
              <a:rPr lang="en-US" sz="900">
                <a:solidFill>
                  <a:srgbClr val="003A42"/>
                </a:solidFill>
                <a:latin typeface="Lato Black"/>
                <a:ea typeface="Lato Black"/>
                <a:cs typeface="Lato Black"/>
                <a:sym typeface="Lato Black"/>
              </a:rPr>
            </a:br>
            <a:r>
              <a:rPr lang="en-US" sz="900">
                <a:solidFill>
                  <a:srgbClr val="003A42"/>
                </a:solidFill>
                <a:latin typeface="Lato Black"/>
                <a:ea typeface="Lato Black"/>
                <a:cs typeface="Lato Black"/>
                <a:sym typeface="Lato Black"/>
              </a:rPr>
              <a:t>Service</a:t>
            </a:r>
            <a:endParaRPr sz="900">
              <a:solidFill>
                <a:srgbClr val="003A42"/>
              </a:solidFill>
              <a:latin typeface="Lato Black"/>
              <a:ea typeface="Lato Black"/>
              <a:cs typeface="Lato Black"/>
              <a:sym typeface="Lato Black"/>
            </a:endParaRPr>
          </a:p>
        </p:txBody>
      </p:sp>
      <p:pic>
        <p:nvPicPr>
          <p:cNvPr id="1407" name="Google Shape;1407;p35"/>
          <p:cNvPicPr preferRelativeResize="0"/>
          <p:nvPr/>
        </p:nvPicPr>
        <p:blipFill>
          <a:blip r:embed="rId26">
            <a:alphaModFix/>
          </a:blip>
          <a:stretch>
            <a:fillRect/>
          </a:stretch>
        </p:blipFill>
        <p:spPr>
          <a:xfrm>
            <a:off x="5197827" y="994301"/>
            <a:ext cx="815001" cy="418374"/>
          </a:xfrm>
          <a:prstGeom prst="rect">
            <a:avLst/>
          </a:prstGeom>
          <a:noFill/>
          <a:ln>
            <a:noFill/>
          </a:ln>
        </p:spPr>
      </p:pic>
      <p:pic>
        <p:nvPicPr>
          <p:cNvPr id="1408" name="Google Shape;1408;p35"/>
          <p:cNvPicPr preferRelativeResize="0"/>
          <p:nvPr/>
        </p:nvPicPr>
        <p:blipFill>
          <a:blip r:embed="rId12">
            <a:alphaModFix/>
          </a:blip>
          <a:stretch>
            <a:fillRect/>
          </a:stretch>
        </p:blipFill>
        <p:spPr>
          <a:xfrm>
            <a:off x="11250456" y="1036402"/>
            <a:ext cx="491075" cy="352967"/>
          </a:xfrm>
          <a:prstGeom prst="rect">
            <a:avLst/>
          </a:prstGeom>
          <a:noFill/>
          <a:ln>
            <a:noFill/>
          </a:ln>
        </p:spPr>
      </p:pic>
      <p:sp>
        <p:nvSpPr>
          <p:cNvPr id="1409" name="Google Shape;1409;p35"/>
          <p:cNvSpPr txBox="1"/>
          <p:nvPr/>
        </p:nvSpPr>
        <p:spPr>
          <a:xfrm>
            <a:off x="7772450" y="3059672"/>
            <a:ext cx="965100" cy="32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00"/>
              </a:spcBef>
              <a:spcAft>
                <a:spcPts val="0"/>
              </a:spcAft>
              <a:buClr>
                <a:srgbClr val="000000"/>
              </a:buClr>
              <a:buSzPts val="1100"/>
              <a:buFont typeface="Arial"/>
              <a:buNone/>
            </a:pPr>
            <a:r>
              <a:rPr lang="en-US" sz="900">
                <a:solidFill>
                  <a:srgbClr val="003A42"/>
                </a:solidFill>
                <a:latin typeface="Lato Black"/>
                <a:ea typeface="Lato Black"/>
                <a:cs typeface="Lato Black"/>
                <a:sym typeface="Lato Black"/>
              </a:rPr>
              <a:t>Pension Finder Service</a:t>
            </a:r>
            <a:endParaRPr sz="900">
              <a:solidFill>
                <a:srgbClr val="003A42"/>
              </a:solidFill>
              <a:latin typeface="Lato Black"/>
              <a:ea typeface="Lato Black"/>
              <a:cs typeface="Lato Black"/>
              <a:sym typeface="Lato Black"/>
            </a:endParaRPr>
          </a:p>
        </p:txBody>
      </p:sp>
      <p:pic>
        <p:nvPicPr>
          <p:cNvPr id="1410" name="Google Shape;1410;p35"/>
          <p:cNvPicPr preferRelativeResize="0"/>
          <p:nvPr/>
        </p:nvPicPr>
        <p:blipFill>
          <a:blip r:embed="rId15">
            <a:alphaModFix/>
          </a:blip>
          <a:stretch>
            <a:fillRect/>
          </a:stretch>
        </p:blipFill>
        <p:spPr>
          <a:xfrm>
            <a:off x="11172142" y="1803241"/>
            <a:ext cx="709695" cy="224925"/>
          </a:xfrm>
          <a:prstGeom prst="rect">
            <a:avLst/>
          </a:prstGeom>
          <a:noFill/>
          <a:ln>
            <a:noFill/>
          </a:ln>
        </p:spPr>
      </p:pic>
      <p:sp>
        <p:nvSpPr>
          <p:cNvPr id="1411" name="Google Shape;1411;p35"/>
          <p:cNvSpPr txBox="1"/>
          <p:nvPr/>
        </p:nvSpPr>
        <p:spPr>
          <a:xfrm>
            <a:off x="4422375" y="4936095"/>
            <a:ext cx="20817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00"/>
              </a:spcBef>
              <a:spcAft>
                <a:spcPts val="0"/>
              </a:spcAft>
              <a:buClr>
                <a:srgbClr val="000000"/>
              </a:buClr>
              <a:buSzPts val="1100"/>
              <a:buFont typeface="Arial"/>
              <a:buNone/>
            </a:pPr>
            <a:r>
              <a:rPr lang="en-US" sz="900">
                <a:solidFill>
                  <a:srgbClr val="AAB1C9"/>
                </a:solidFill>
                <a:latin typeface="Lato Black"/>
                <a:ea typeface="Lato Black"/>
                <a:cs typeface="Lato Black"/>
                <a:sym typeface="Lato Black"/>
              </a:rPr>
              <a:t>Pension Technology Providers</a:t>
            </a:r>
            <a:endParaRPr sz="900">
              <a:solidFill>
                <a:srgbClr val="AAB1C9"/>
              </a:solidFill>
              <a:latin typeface="Lato Black"/>
              <a:ea typeface="Lato Black"/>
              <a:cs typeface="Lato Black"/>
              <a:sym typeface="Lato Black"/>
            </a:endParaRPr>
          </a:p>
        </p:txBody>
      </p:sp>
      <p:sp>
        <p:nvSpPr>
          <p:cNvPr id="1412" name="Google Shape;1412;p35"/>
          <p:cNvSpPr txBox="1"/>
          <p:nvPr/>
        </p:nvSpPr>
        <p:spPr>
          <a:xfrm>
            <a:off x="6620000" y="4936108"/>
            <a:ext cx="20817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00"/>
              </a:spcBef>
              <a:spcAft>
                <a:spcPts val="0"/>
              </a:spcAft>
              <a:buClr>
                <a:srgbClr val="000000"/>
              </a:buClr>
              <a:buSzPts val="1100"/>
              <a:buFont typeface="Arial"/>
              <a:buNone/>
            </a:pPr>
            <a:r>
              <a:rPr lang="en-US" sz="900">
                <a:solidFill>
                  <a:srgbClr val="AAB1C9"/>
                </a:solidFill>
                <a:latin typeface="Lato Black"/>
                <a:ea typeface="Lato Black"/>
                <a:cs typeface="Lato Black"/>
                <a:sym typeface="Lato Black"/>
              </a:rPr>
              <a:t>Pension Administrators</a:t>
            </a:r>
            <a:endParaRPr sz="900">
              <a:solidFill>
                <a:srgbClr val="AAB1C9"/>
              </a:solidFill>
              <a:latin typeface="Lato Black"/>
              <a:ea typeface="Lato Black"/>
              <a:cs typeface="Lato Black"/>
              <a:sym typeface="Lato Black"/>
            </a:endParaRPr>
          </a:p>
        </p:txBody>
      </p:sp>
      <p:sp>
        <p:nvSpPr>
          <p:cNvPr id="1413" name="Google Shape;1413;p35"/>
          <p:cNvSpPr txBox="1"/>
          <p:nvPr/>
        </p:nvSpPr>
        <p:spPr>
          <a:xfrm>
            <a:off x="8830775" y="4946645"/>
            <a:ext cx="32076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00"/>
              </a:spcBef>
              <a:spcAft>
                <a:spcPts val="0"/>
              </a:spcAft>
              <a:buClr>
                <a:srgbClr val="000000"/>
              </a:buClr>
              <a:buSzPts val="1100"/>
              <a:buFont typeface="Arial"/>
              <a:buNone/>
            </a:pPr>
            <a:r>
              <a:rPr lang="en-US" sz="900">
                <a:solidFill>
                  <a:srgbClr val="AAB1C9"/>
                </a:solidFill>
                <a:latin typeface="Lato Black"/>
                <a:ea typeface="Lato Black"/>
                <a:cs typeface="Lato Black"/>
                <a:sym typeface="Lato Black"/>
              </a:rPr>
              <a:t>Pension Providers</a:t>
            </a:r>
            <a:endParaRPr sz="900">
              <a:solidFill>
                <a:srgbClr val="AAB1C9"/>
              </a:solidFill>
              <a:latin typeface="Lato Black"/>
              <a:ea typeface="Lato Black"/>
              <a:cs typeface="Lato Black"/>
              <a:sym typeface="Lato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561D-4944-D9F3-96CC-2EBED110A4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B5713D-0100-822E-002D-CAB26B5B5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B66F3A-B1B1-0081-BA23-65D4A0EAEB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6BEACA-1E90-4904-B6D7-74AAE5A26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A5823A-589D-4380-D2D5-9AE66AF83D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43F679-6A33-16EA-D7CE-137545AF03C0}"/>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8" name="Footer Placeholder 7">
            <a:extLst>
              <a:ext uri="{FF2B5EF4-FFF2-40B4-BE49-F238E27FC236}">
                <a16:creationId xmlns:a16="http://schemas.microsoft.com/office/drawing/2014/main" id="{3D06980B-B67F-FB83-E593-5328BEDFC1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1B024F-148E-EE8C-1B1D-6C6B1D3F7966}"/>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464742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ensions Dashboards Services">
  <p:cSld name="CUSTOM_27">
    <p:spTree>
      <p:nvGrpSpPr>
        <p:cNvPr id="1" name="Shape 1414"/>
        <p:cNvGrpSpPr/>
        <p:nvPr/>
      </p:nvGrpSpPr>
      <p:grpSpPr>
        <a:xfrm>
          <a:off x="0" y="0"/>
          <a:ext cx="0" cy="0"/>
          <a:chOff x="0" y="0"/>
          <a:chExt cx="0" cy="0"/>
        </a:xfrm>
      </p:grpSpPr>
      <p:sp>
        <p:nvSpPr>
          <p:cNvPr id="1415" name="Google Shape;1415;p36"/>
          <p:cNvSpPr txBox="1"/>
          <p:nvPr/>
        </p:nvSpPr>
        <p:spPr>
          <a:xfrm>
            <a:off x="6880733" y="1473896"/>
            <a:ext cx="5040300" cy="1231200"/>
          </a:xfrm>
          <a:prstGeom prst="rect">
            <a:avLst/>
          </a:prstGeom>
          <a:noFill/>
          <a:ln>
            <a:noFill/>
          </a:ln>
        </p:spPr>
        <p:txBody>
          <a:bodyPr spcFirstLastPara="1" wrap="square" lIns="121900" tIns="60925" rIns="121900" bIns="60925" anchor="t" anchorCtr="0">
            <a:spAutoFit/>
          </a:bodyPr>
          <a:lstStyle/>
          <a:p>
            <a:pPr marL="0" lvl="0" indent="0" algn="l" rtl="0">
              <a:lnSpc>
                <a:spcPct val="100000"/>
              </a:lnSpc>
              <a:spcBef>
                <a:spcPts val="0"/>
              </a:spcBef>
              <a:spcAft>
                <a:spcPts val="1300"/>
              </a:spcAft>
              <a:buClr>
                <a:srgbClr val="000000"/>
              </a:buClr>
              <a:buSzPts val="1500"/>
              <a:buFont typeface="Arial"/>
              <a:buNone/>
            </a:pPr>
            <a:r>
              <a:rPr lang="en-US" sz="2400" b="1">
                <a:solidFill>
                  <a:srgbClr val="07424B"/>
                </a:solidFill>
                <a:latin typeface="Lato Black"/>
                <a:ea typeface="Lato Black"/>
                <a:cs typeface="Lato Black"/>
                <a:sym typeface="Lato Black"/>
              </a:rPr>
              <a:t>Where do you think most of your members will look for, and use, pensions dashboard services?</a:t>
            </a:r>
            <a:endParaRPr sz="2400" b="1">
              <a:solidFill>
                <a:srgbClr val="07424B"/>
              </a:solidFill>
              <a:latin typeface="Lato Black"/>
              <a:ea typeface="Lato Black"/>
              <a:cs typeface="Lato Black"/>
              <a:sym typeface="Lato Black"/>
            </a:endParaRPr>
          </a:p>
        </p:txBody>
      </p:sp>
      <p:pic>
        <p:nvPicPr>
          <p:cNvPr id="1416" name="Google Shape;1416;p36"/>
          <p:cNvPicPr preferRelativeResize="0"/>
          <p:nvPr/>
        </p:nvPicPr>
        <p:blipFill rotWithShape="1">
          <a:blip r:embed="rId2">
            <a:alphaModFix/>
          </a:blip>
          <a:srcRect l="1292" t="-9493" r="2228"/>
          <a:stretch/>
        </p:blipFill>
        <p:spPr>
          <a:xfrm>
            <a:off x="192267" y="676633"/>
            <a:ext cx="6667996" cy="5569734"/>
          </a:xfrm>
          <a:prstGeom prst="rect">
            <a:avLst/>
          </a:prstGeom>
          <a:noFill/>
          <a:ln>
            <a:noFill/>
          </a:ln>
        </p:spPr>
      </p:pic>
      <p:sp>
        <p:nvSpPr>
          <p:cNvPr id="1417" name="Google Shape;1417;p36"/>
          <p:cNvSpPr txBox="1"/>
          <p:nvPr/>
        </p:nvSpPr>
        <p:spPr>
          <a:xfrm>
            <a:off x="8727467" y="3014400"/>
            <a:ext cx="1767900" cy="43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400"/>
              </a:spcAft>
              <a:buNone/>
            </a:pPr>
            <a:r>
              <a:rPr lang="en-US" sz="1600">
                <a:solidFill>
                  <a:srgbClr val="003A42"/>
                </a:solidFill>
                <a:latin typeface="Lato Black"/>
                <a:ea typeface="Lato Black"/>
                <a:cs typeface="Lato Black"/>
                <a:sym typeface="Lato Black"/>
              </a:rPr>
              <a:t>Government</a:t>
            </a:r>
            <a:endParaRPr sz="1500">
              <a:solidFill>
                <a:srgbClr val="666E86"/>
              </a:solidFill>
              <a:latin typeface="Lato"/>
              <a:ea typeface="Lato"/>
              <a:cs typeface="Lato"/>
              <a:sym typeface="Lato"/>
            </a:endParaRPr>
          </a:p>
        </p:txBody>
      </p:sp>
      <p:pic>
        <p:nvPicPr>
          <p:cNvPr id="1418" name="Google Shape;1418;p36"/>
          <p:cNvPicPr preferRelativeResize="0"/>
          <p:nvPr/>
        </p:nvPicPr>
        <p:blipFill>
          <a:blip r:embed="rId3">
            <a:alphaModFix/>
          </a:blip>
          <a:stretch>
            <a:fillRect/>
          </a:stretch>
        </p:blipFill>
        <p:spPr>
          <a:xfrm>
            <a:off x="6885600" y="4184133"/>
            <a:ext cx="1841866" cy="718167"/>
          </a:xfrm>
          <a:prstGeom prst="rect">
            <a:avLst/>
          </a:prstGeom>
          <a:noFill/>
          <a:ln>
            <a:noFill/>
          </a:ln>
        </p:spPr>
      </p:pic>
      <p:pic>
        <p:nvPicPr>
          <p:cNvPr id="1419" name="Google Shape;1419;p36"/>
          <p:cNvPicPr preferRelativeResize="0"/>
          <p:nvPr/>
        </p:nvPicPr>
        <p:blipFill>
          <a:blip r:embed="rId4">
            <a:alphaModFix/>
          </a:blip>
          <a:stretch>
            <a:fillRect/>
          </a:stretch>
        </p:blipFill>
        <p:spPr>
          <a:xfrm>
            <a:off x="6885568" y="2954200"/>
            <a:ext cx="1841899" cy="718167"/>
          </a:xfrm>
          <a:prstGeom prst="rect">
            <a:avLst/>
          </a:prstGeom>
          <a:noFill/>
          <a:ln>
            <a:noFill/>
          </a:ln>
        </p:spPr>
      </p:pic>
      <p:pic>
        <p:nvPicPr>
          <p:cNvPr id="1420" name="Google Shape;1420;p36"/>
          <p:cNvPicPr preferRelativeResize="0"/>
          <p:nvPr/>
        </p:nvPicPr>
        <p:blipFill>
          <a:blip r:embed="rId5">
            <a:alphaModFix/>
          </a:blip>
          <a:stretch>
            <a:fillRect/>
          </a:stretch>
        </p:blipFill>
        <p:spPr>
          <a:xfrm>
            <a:off x="6880733" y="3586686"/>
            <a:ext cx="1841866" cy="718164"/>
          </a:xfrm>
          <a:prstGeom prst="rect">
            <a:avLst/>
          </a:prstGeom>
          <a:noFill/>
          <a:ln>
            <a:noFill/>
          </a:ln>
        </p:spPr>
      </p:pic>
      <p:pic>
        <p:nvPicPr>
          <p:cNvPr id="1421" name="Google Shape;1421;p36"/>
          <p:cNvPicPr preferRelativeResize="0"/>
          <p:nvPr/>
        </p:nvPicPr>
        <p:blipFill>
          <a:blip r:embed="rId6">
            <a:alphaModFix/>
          </a:blip>
          <a:stretch>
            <a:fillRect/>
          </a:stretch>
        </p:blipFill>
        <p:spPr>
          <a:xfrm>
            <a:off x="6885601" y="4828640"/>
            <a:ext cx="1339144" cy="718167"/>
          </a:xfrm>
          <a:prstGeom prst="rect">
            <a:avLst/>
          </a:prstGeom>
          <a:noFill/>
          <a:ln>
            <a:noFill/>
          </a:ln>
        </p:spPr>
      </p:pic>
      <p:sp>
        <p:nvSpPr>
          <p:cNvPr id="1422" name="Google Shape;1422;p36"/>
          <p:cNvSpPr txBox="1"/>
          <p:nvPr/>
        </p:nvSpPr>
        <p:spPr>
          <a:xfrm>
            <a:off x="8727467" y="3672367"/>
            <a:ext cx="2287500" cy="43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400"/>
              </a:spcAft>
              <a:buNone/>
            </a:pPr>
            <a:r>
              <a:rPr lang="en-US" sz="1600">
                <a:solidFill>
                  <a:srgbClr val="003A42"/>
                </a:solidFill>
                <a:latin typeface="Lato Black"/>
                <a:ea typeface="Lato Black"/>
                <a:cs typeface="Lato Black"/>
                <a:sym typeface="Lato Black"/>
              </a:rPr>
              <a:t>Their Banking App</a:t>
            </a:r>
            <a:endParaRPr sz="1500">
              <a:solidFill>
                <a:srgbClr val="666E86"/>
              </a:solidFill>
              <a:latin typeface="Lato"/>
              <a:ea typeface="Lato"/>
              <a:cs typeface="Lato"/>
              <a:sym typeface="Lato"/>
            </a:endParaRPr>
          </a:p>
        </p:txBody>
      </p:sp>
      <p:sp>
        <p:nvSpPr>
          <p:cNvPr id="1423" name="Google Shape;1423;p36"/>
          <p:cNvSpPr txBox="1"/>
          <p:nvPr/>
        </p:nvSpPr>
        <p:spPr>
          <a:xfrm>
            <a:off x="8727467" y="4240430"/>
            <a:ext cx="1767900" cy="43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400"/>
              </a:spcAft>
              <a:buNone/>
            </a:pPr>
            <a:r>
              <a:rPr lang="en-US" sz="1600">
                <a:solidFill>
                  <a:srgbClr val="003A42"/>
                </a:solidFill>
                <a:latin typeface="Lato Black"/>
                <a:ea typeface="Lato Black"/>
                <a:cs typeface="Lato Black"/>
                <a:sym typeface="Lato Black"/>
              </a:rPr>
              <a:t>Your App</a:t>
            </a:r>
            <a:endParaRPr sz="1500">
              <a:solidFill>
                <a:srgbClr val="666E86"/>
              </a:solidFill>
              <a:latin typeface="Lato"/>
              <a:ea typeface="Lato"/>
              <a:cs typeface="Lato"/>
              <a:sym typeface="Lato"/>
            </a:endParaRPr>
          </a:p>
        </p:txBody>
      </p:sp>
      <p:sp>
        <p:nvSpPr>
          <p:cNvPr id="1424" name="Google Shape;1424;p36"/>
          <p:cNvSpPr txBox="1"/>
          <p:nvPr/>
        </p:nvSpPr>
        <p:spPr>
          <a:xfrm>
            <a:off x="8727467" y="4892933"/>
            <a:ext cx="2372400" cy="43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400"/>
              </a:spcAft>
              <a:buNone/>
            </a:pPr>
            <a:r>
              <a:rPr lang="en-US" sz="1600">
                <a:solidFill>
                  <a:srgbClr val="003A42"/>
                </a:solidFill>
                <a:latin typeface="Lato Black"/>
                <a:ea typeface="Lato Black"/>
                <a:cs typeface="Lato Black"/>
                <a:sym typeface="Lato Black"/>
              </a:rPr>
              <a:t>Your Competitors</a:t>
            </a:r>
            <a:endParaRPr sz="1500">
              <a:solidFill>
                <a:srgbClr val="666E86"/>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sumer Duty Regulations">
  <p:cSld name="CUSTOM_31">
    <p:spTree>
      <p:nvGrpSpPr>
        <p:cNvPr id="1" name="Shape 1425"/>
        <p:cNvGrpSpPr/>
        <p:nvPr/>
      </p:nvGrpSpPr>
      <p:grpSpPr>
        <a:xfrm>
          <a:off x="0" y="0"/>
          <a:ext cx="0" cy="0"/>
          <a:chOff x="0" y="0"/>
          <a:chExt cx="0" cy="0"/>
        </a:xfrm>
      </p:grpSpPr>
      <p:sp>
        <p:nvSpPr>
          <p:cNvPr id="1426" name="Google Shape;1426;p37"/>
          <p:cNvSpPr txBox="1"/>
          <p:nvPr/>
        </p:nvSpPr>
        <p:spPr>
          <a:xfrm>
            <a:off x="1647825" y="729850"/>
            <a:ext cx="3634500" cy="1249800"/>
          </a:xfrm>
          <a:prstGeom prst="rect">
            <a:avLst/>
          </a:prstGeom>
          <a:noFill/>
          <a:ln>
            <a:noFill/>
          </a:ln>
        </p:spPr>
        <p:txBody>
          <a:bodyPr spcFirstLastPara="1" wrap="square" lIns="0" tIns="192000" rIns="0" bIns="0" anchor="t" anchorCtr="0">
            <a:noAutofit/>
          </a:bodyPr>
          <a:lstStyle/>
          <a:p>
            <a:pPr marL="0" lvl="0" indent="0" algn="l" rtl="0">
              <a:lnSpc>
                <a:spcPct val="80000"/>
              </a:lnSpc>
              <a:spcBef>
                <a:spcPts val="0"/>
              </a:spcBef>
              <a:spcAft>
                <a:spcPts val="0"/>
              </a:spcAft>
              <a:buNone/>
            </a:pPr>
            <a:r>
              <a:rPr lang="en-US" sz="3600">
                <a:solidFill>
                  <a:srgbClr val="003A42"/>
                </a:solidFill>
                <a:latin typeface="Lato Black"/>
                <a:ea typeface="Lato Black"/>
                <a:cs typeface="Lato Black"/>
                <a:sym typeface="Lato Black"/>
              </a:rPr>
              <a:t>UK Consumer Duty </a:t>
            </a:r>
            <a:r>
              <a:rPr lang="en-US" sz="3600">
                <a:solidFill>
                  <a:srgbClr val="00B8CB"/>
                </a:solidFill>
                <a:latin typeface="Lato Black"/>
                <a:ea typeface="Lato Black"/>
                <a:cs typeface="Lato Black"/>
                <a:sym typeface="Lato Black"/>
              </a:rPr>
              <a:t>Regulations</a:t>
            </a:r>
            <a:endParaRPr sz="3600">
              <a:solidFill>
                <a:srgbClr val="00B8CB"/>
              </a:solidFill>
              <a:latin typeface="Lato Black"/>
              <a:ea typeface="Lato Black"/>
              <a:cs typeface="Lato Black"/>
              <a:sym typeface="Lato Black"/>
            </a:endParaRPr>
          </a:p>
          <a:p>
            <a:pPr marL="0" lvl="0" indent="0" algn="l" rtl="0">
              <a:lnSpc>
                <a:spcPct val="80000"/>
              </a:lnSpc>
              <a:spcBef>
                <a:spcPts val="0"/>
              </a:spcBef>
              <a:spcAft>
                <a:spcPts val="0"/>
              </a:spcAft>
              <a:buNone/>
            </a:pPr>
            <a:endParaRPr sz="3600">
              <a:solidFill>
                <a:srgbClr val="003A42"/>
              </a:solidFill>
              <a:latin typeface="Lato Black"/>
              <a:ea typeface="Lato Black"/>
              <a:cs typeface="Lato Black"/>
              <a:sym typeface="Lato Black"/>
            </a:endParaRPr>
          </a:p>
          <a:p>
            <a:pPr marL="0" lvl="0" indent="0" algn="l" rtl="0">
              <a:lnSpc>
                <a:spcPct val="80000"/>
              </a:lnSpc>
              <a:spcBef>
                <a:spcPts val="0"/>
              </a:spcBef>
              <a:spcAft>
                <a:spcPts val="0"/>
              </a:spcAft>
              <a:buNone/>
            </a:pPr>
            <a:endParaRPr sz="3600">
              <a:solidFill>
                <a:srgbClr val="003A42"/>
              </a:solidFill>
              <a:latin typeface="Lato Black"/>
              <a:ea typeface="Lato Black"/>
              <a:cs typeface="Lato Black"/>
              <a:sym typeface="Lato Black"/>
            </a:endParaRPr>
          </a:p>
        </p:txBody>
      </p:sp>
      <p:grpSp>
        <p:nvGrpSpPr>
          <p:cNvPr id="1427" name="Google Shape;1427;p37"/>
          <p:cNvGrpSpPr/>
          <p:nvPr/>
        </p:nvGrpSpPr>
        <p:grpSpPr>
          <a:xfrm>
            <a:off x="6258544" y="1370365"/>
            <a:ext cx="2455132" cy="2327240"/>
            <a:chOff x="1814072" y="3437888"/>
            <a:chExt cx="2455132" cy="2495700"/>
          </a:xfrm>
        </p:grpSpPr>
        <p:sp>
          <p:nvSpPr>
            <p:cNvPr id="1428" name="Google Shape;1428;p37"/>
            <p:cNvSpPr/>
            <p:nvPr/>
          </p:nvSpPr>
          <p:spPr>
            <a:xfrm>
              <a:off x="1816104" y="3437888"/>
              <a:ext cx="2453100" cy="24957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400"/>
                <a:buFont typeface="Arial"/>
                <a:buNone/>
              </a:pPr>
              <a:r>
                <a:rPr lang="en-US" sz="1400" b="0" i="0" u="none" strike="noStrike" cap="none">
                  <a:solidFill>
                    <a:srgbClr val="003A42"/>
                  </a:solidFill>
                  <a:latin typeface="Lato Black"/>
                  <a:ea typeface="Lato Black"/>
                  <a:cs typeface="Lato Black"/>
                  <a:sym typeface="Lato Black"/>
                </a:rPr>
                <a:t>COMMUNICATIONS </a:t>
              </a:r>
              <a:br>
                <a:rPr lang="en-US" sz="1400" b="0" i="0" u="none" strike="noStrike" cap="none">
                  <a:solidFill>
                    <a:srgbClr val="003A42"/>
                  </a:solidFill>
                  <a:latin typeface="Lato Black"/>
                  <a:ea typeface="Lato Black"/>
                  <a:cs typeface="Lato Black"/>
                  <a:sym typeface="Lato Black"/>
                </a:rPr>
              </a:br>
              <a:r>
                <a:rPr lang="en-US" sz="1400" b="0" i="0" u="none" strike="noStrike" cap="none">
                  <a:solidFill>
                    <a:srgbClr val="003A42"/>
                  </a:solidFill>
                  <a:latin typeface="Lato"/>
                  <a:ea typeface="Lato"/>
                  <a:cs typeface="Lato"/>
                  <a:sym typeface="Lato"/>
                </a:rPr>
                <a:t>TO MAKE EFFECTIVE </a:t>
              </a:r>
              <a:r>
                <a:rPr lang="en-US" sz="1400" b="0" i="0" u="none" strike="noStrike" cap="none">
                  <a:solidFill>
                    <a:srgbClr val="00B8CB"/>
                  </a:solidFill>
                  <a:latin typeface="Lato Black"/>
                  <a:ea typeface="Lato Black"/>
                  <a:cs typeface="Lato Black"/>
                  <a:sym typeface="Lato Black"/>
                </a:rPr>
                <a:t>DECISIONS</a:t>
              </a:r>
              <a:endParaRPr sz="1400" b="0" i="0" u="none" strike="noStrike" cap="none">
                <a:solidFill>
                  <a:srgbClr val="00B8CB"/>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p:txBody>
        </p:sp>
        <p:sp>
          <p:nvSpPr>
            <p:cNvPr id="1429" name="Google Shape;1429;p37"/>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grpSp>
        <p:nvGrpSpPr>
          <p:cNvPr id="1430" name="Google Shape;1430;p37"/>
          <p:cNvGrpSpPr/>
          <p:nvPr/>
        </p:nvGrpSpPr>
        <p:grpSpPr>
          <a:xfrm>
            <a:off x="8877878" y="1370365"/>
            <a:ext cx="2455132" cy="2327240"/>
            <a:chOff x="1814072" y="3437888"/>
            <a:chExt cx="2455132" cy="2495700"/>
          </a:xfrm>
        </p:grpSpPr>
        <p:sp>
          <p:nvSpPr>
            <p:cNvPr id="1431" name="Google Shape;1431;p37"/>
            <p:cNvSpPr/>
            <p:nvPr/>
          </p:nvSpPr>
          <p:spPr>
            <a:xfrm>
              <a:off x="1816104" y="3437888"/>
              <a:ext cx="2453100" cy="24957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400"/>
                <a:buFont typeface="Arial"/>
                <a:buNone/>
              </a:pPr>
              <a:r>
                <a:rPr lang="en-US" sz="1400" b="0" i="0" u="none" strike="noStrike" cap="none">
                  <a:solidFill>
                    <a:srgbClr val="003A42"/>
                  </a:solidFill>
                  <a:latin typeface="Lato Black"/>
                  <a:ea typeface="Lato Black"/>
                  <a:cs typeface="Lato Black"/>
                  <a:sym typeface="Lato Black"/>
                </a:rPr>
                <a:t>SERVICE</a:t>
              </a:r>
              <a:r>
                <a:rPr lang="en-US" sz="1400" b="0" i="0" u="none" strike="noStrike" cap="none">
                  <a:solidFill>
                    <a:srgbClr val="003A42"/>
                  </a:solidFill>
                  <a:latin typeface="Lato"/>
                  <a:ea typeface="Lato"/>
                  <a:cs typeface="Lato"/>
                  <a:sym typeface="Lato"/>
                </a:rPr>
                <a:t> TO ENABLE REALISATION OF</a:t>
              </a:r>
              <a:r>
                <a:rPr lang="en-US" sz="1400" b="0" i="0" u="none" strike="noStrike" cap="none">
                  <a:solidFill>
                    <a:srgbClr val="003A42"/>
                  </a:solidFill>
                  <a:latin typeface="Lato Black"/>
                  <a:ea typeface="Lato Black"/>
                  <a:cs typeface="Lato Black"/>
                  <a:sym typeface="Lato Black"/>
                </a:rPr>
                <a:t> </a:t>
              </a:r>
              <a:r>
                <a:rPr lang="en-US" sz="1400" b="0" i="0" u="none" strike="noStrike" cap="none">
                  <a:solidFill>
                    <a:srgbClr val="00B8CB"/>
                  </a:solidFill>
                  <a:latin typeface="Lato Black"/>
                  <a:ea typeface="Lato Black"/>
                  <a:cs typeface="Lato Black"/>
                  <a:sym typeface="Lato Black"/>
                </a:rPr>
                <a:t>BENEFITS</a:t>
              </a:r>
              <a:r>
                <a:rPr lang="en-US" sz="1400" b="0" i="0" u="none" strike="noStrike" cap="none">
                  <a:solidFill>
                    <a:srgbClr val="003A42"/>
                  </a:solidFill>
                  <a:latin typeface="Lato Black"/>
                  <a:ea typeface="Lato Black"/>
                  <a:cs typeface="Lato Black"/>
                  <a:sym typeface="Lato Black"/>
                </a:rPr>
                <a:t> </a:t>
              </a: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p:txBody>
        </p:sp>
        <p:sp>
          <p:nvSpPr>
            <p:cNvPr id="1432" name="Google Shape;1432;p37"/>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grpSp>
        <p:nvGrpSpPr>
          <p:cNvPr id="1433" name="Google Shape;1433;p37"/>
          <p:cNvGrpSpPr/>
          <p:nvPr/>
        </p:nvGrpSpPr>
        <p:grpSpPr>
          <a:xfrm>
            <a:off x="6258544" y="3828754"/>
            <a:ext cx="2455132" cy="2327240"/>
            <a:chOff x="1814072" y="3437888"/>
            <a:chExt cx="2455132" cy="2495700"/>
          </a:xfrm>
        </p:grpSpPr>
        <p:sp>
          <p:nvSpPr>
            <p:cNvPr id="1434" name="Google Shape;1434;p37"/>
            <p:cNvSpPr/>
            <p:nvPr/>
          </p:nvSpPr>
          <p:spPr>
            <a:xfrm>
              <a:off x="1816104" y="3437888"/>
              <a:ext cx="2453100" cy="24957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400"/>
                <a:buFont typeface="Arial"/>
                <a:buNone/>
              </a:pPr>
              <a:r>
                <a:rPr lang="en-US" sz="1400" b="0" i="0" u="none" strike="noStrike" cap="none">
                  <a:solidFill>
                    <a:srgbClr val="003A42"/>
                  </a:solidFill>
                  <a:latin typeface="Lato Black"/>
                  <a:ea typeface="Lato Black"/>
                  <a:cs typeface="Lato Black"/>
                  <a:sym typeface="Lato Black"/>
                </a:rPr>
                <a:t>PRODUCTS &amp; SERVICES </a:t>
              </a:r>
              <a:r>
                <a:rPr lang="en-US" sz="1400" b="0" i="0" u="none" strike="noStrike" cap="none">
                  <a:solidFill>
                    <a:srgbClr val="003A42"/>
                  </a:solidFill>
                  <a:latin typeface="Lato"/>
                  <a:ea typeface="Lato"/>
                  <a:cs typeface="Lato"/>
                  <a:sym typeface="Lato"/>
                </a:rPr>
                <a:t>DESIGNED &amp; SOLD TO MEET </a:t>
              </a:r>
              <a:r>
                <a:rPr lang="en-US" sz="1400" b="0" i="0" u="none" strike="noStrike" cap="none">
                  <a:solidFill>
                    <a:srgbClr val="00B8CB"/>
                  </a:solidFill>
                  <a:latin typeface="Lato Black"/>
                  <a:ea typeface="Lato Black"/>
                  <a:cs typeface="Lato Black"/>
                  <a:sym typeface="Lato Black"/>
                </a:rPr>
                <a:t>NEEDS</a:t>
              </a:r>
              <a:endParaRPr sz="1400" b="0" i="0" u="none" strike="noStrike" cap="none">
                <a:solidFill>
                  <a:srgbClr val="00B8CB"/>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p:txBody>
        </p:sp>
        <p:sp>
          <p:nvSpPr>
            <p:cNvPr id="1435" name="Google Shape;1435;p37"/>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grpSp>
        <p:nvGrpSpPr>
          <p:cNvPr id="1436" name="Google Shape;1436;p37"/>
          <p:cNvGrpSpPr/>
          <p:nvPr/>
        </p:nvGrpSpPr>
        <p:grpSpPr>
          <a:xfrm>
            <a:off x="8877878" y="3828754"/>
            <a:ext cx="2455132" cy="2327240"/>
            <a:chOff x="1814072" y="3437888"/>
            <a:chExt cx="2455132" cy="2495700"/>
          </a:xfrm>
        </p:grpSpPr>
        <p:sp>
          <p:nvSpPr>
            <p:cNvPr id="1437" name="Google Shape;1437;p37"/>
            <p:cNvSpPr/>
            <p:nvPr/>
          </p:nvSpPr>
          <p:spPr>
            <a:xfrm>
              <a:off x="1816104" y="3437888"/>
              <a:ext cx="2453100" cy="2495700"/>
            </a:xfrm>
            <a:prstGeom prst="rect">
              <a:avLst/>
            </a:prstGeom>
            <a:solidFill>
              <a:srgbClr val="FEFFFF"/>
            </a:solidFill>
            <a:ln>
              <a:noFill/>
            </a:ln>
          </p:spPr>
          <p:txBody>
            <a:bodyPr spcFirstLastPara="1" wrap="square" lIns="251975" tIns="1097275" rIns="180000" bIns="396000" anchor="t" anchorCtr="0">
              <a:noAutofit/>
            </a:bodyPr>
            <a:lstStyle/>
            <a:p>
              <a:pPr marL="0" marR="0" lvl="0" indent="0" algn="ctr" rtl="0">
                <a:lnSpc>
                  <a:spcPct val="130000"/>
                </a:lnSpc>
                <a:spcBef>
                  <a:spcPts val="0"/>
                </a:spcBef>
                <a:spcAft>
                  <a:spcPts val="0"/>
                </a:spcAft>
                <a:buClr>
                  <a:srgbClr val="000000"/>
                </a:buClr>
                <a:buSzPts val="1400"/>
                <a:buFont typeface="Arial"/>
                <a:buNone/>
              </a:pPr>
              <a:r>
                <a:rPr lang="en-US" sz="1400" b="0" i="0" u="none" strike="noStrike" cap="none">
                  <a:solidFill>
                    <a:srgbClr val="003A42"/>
                  </a:solidFill>
                  <a:latin typeface="Lato Black"/>
                  <a:ea typeface="Lato Black"/>
                  <a:cs typeface="Lato Black"/>
                  <a:sym typeface="Lato Black"/>
                </a:rPr>
                <a:t>PRICE </a:t>
              </a:r>
              <a:r>
                <a:rPr lang="en-US" sz="1400" b="0" i="0" u="none" strike="noStrike" cap="none">
                  <a:solidFill>
                    <a:srgbClr val="003A42"/>
                  </a:solidFill>
                  <a:latin typeface="Lato"/>
                  <a:ea typeface="Lato"/>
                  <a:cs typeface="Lato"/>
                  <a:sym typeface="Lato"/>
                </a:rPr>
                <a:t>REPRESENTS FAIR </a:t>
              </a:r>
              <a:r>
                <a:rPr lang="en-US" sz="1400" b="0" i="0" u="none" strike="noStrike" cap="none">
                  <a:solidFill>
                    <a:srgbClr val="00B8CB"/>
                  </a:solidFill>
                  <a:latin typeface="Lato Black"/>
                  <a:ea typeface="Lato Black"/>
                  <a:cs typeface="Lato Black"/>
                  <a:sym typeface="Lato Black"/>
                </a:rPr>
                <a:t>VALUE</a:t>
              </a:r>
              <a:endParaRPr sz="1400" b="0" i="0" u="none" strike="noStrike" cap="none">
                <a:solidFill>
                  <a:srgbClr val="00B8CB"/>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a:p>
              <a:pPr marL="0" marR="0" lvl="0" indent="0" algn="ctr" rtl="0">
                <a:lnSpc>
                  <a:spcPct val="130000"/>
                </a:lnSpc>
                <a:spcBef>
                  <a:spcPts val="0"/>
                </a:spcBef>
                <a:spcAft>
                  <a:spcPts val="0"/>
                </a:spcAft>
                <a:buClr>
                  <a:srgbClr val="000000"/>
                </a:buClr>
                <a:buSzPts val="1400"/>
                <a:buFont typeface="Arial"/>
                <a:buNone/>
              </a:pPr>
              <a:endParaRPr sz="1400" b="0" i="0" u="none" strike="noStrike" cap="none">
                <a:solidFill>
                  <a:srgbClr val="003A42"/>
                </a:solidFill>
                <a:latin typeface="Lato Black"/>
                <a:ea typeface="Lato Black"/>
                <a:cs typeface="Lato Black"/>
                <a:sym typeface="Lato Black"/>
              </a:endParaRPr>
            </a:p>
          </p:txBody>
        </p:sp>
        <p:sp>
          <p:nvSpPr>
            <p:cNvPr id="1438" name="Google Shape;1438;p37"/>
            <p:cNvSpPr/>
            <p:nvPr/>
          </p:nvSpPr>
          <p:spPr>
            <a:xfrm rot="10800000" flipH="1">
              <a:off x="1814072" y="3437920"/>
              <a:ext cx="2454900" cy="51600"/>
            </a:xfrm>
            <a:prstGeom prst="rect">
              <a:avLst/>
            </a:prstGeom>
            <a:solidFill>
              <a:srgbClr val="00B8CB"/>
            </a:solidFill>
            <a:ln>
              <a:noFill/>
            </a:ln>
          </p:spPr>
          <p:txBody>
            <a:bodyPr spcFirstLastPara="1" wrap="square" lIns="251975" tIns="1280150" rIns="180000" bIns="45700" anchor="t" anchorCtr="0">
              <a:noAutofit/>
            </a:bodyPr>
            <a:lstStyle/>
            <a:p>
              <a:pPr marL="0" marR="0" lvl="0" indent="0" algn="l" rtl="0">
                <a:lnSpc>
                  <a:spcPct val="130000"/>
                </a:lnSpc>
                <a:spcBef>
                  <a:spcPts val="0"/>
                </a:spcBef>
                <a:spcAft>
                  <a:spcPts val="0"/>
                </a:spcAft>
                <a:buClr>
                  <a:srgbClr val="000000"/>
                </a:buClr>
                <a:buSzPts val="1000"/>
                <a:buFont typeface="Arial"/>
                <a:buNone/>
              </a:pPr>
              <a:endParaRPr sz="1000" b="0" i="0" u="none" strike="noStrike" cap="none">
                <a:solidFill>
                  <a:srgbClr val="003A42"/>
                </a:solidFill>
                <a:latin typeface="Open Sans"/>
                <a:ea typeface="Open Sans"/>
                <a:cs typeface="Open Sans"/>
                <a:sym typeface="Open Sans"/>
              </a:endParaRPr>
            </a:p>
          </p:txBody>
        </p:sp>
      </p:grpSp>
      <p:sp>
        <p:nvSpPr>
          <p:cNvPr id="1439" name="Google Shape;1439;p37"/>
          <p:cNvSpPr txBox="1"/>
          <p:nvPr/>
        </p:nvSpPr>
        <p:spPr>
          <a:xfrm>
            <a:off x="6258550" y="804325"/>
            <a:ext cx="50745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300"/>
              </a:spcAft>
              <a:buClr>
                <a:srgbClr val="000000"/>
              </a:buClr>
              <a:buSzPts val="1600"/>
              <a:buFont typeface="Arial"/>
              <a:buNone/>
            </a:pPr>
            <a:r>
              <a:rPr lang="en-US" sz="1600" b="1" i="0" u="none" strike="noStrike" cap="none">
                <a:solidFill>
                  <a:srgbClr val="003A42"/>
                </a:solidFill>
                <a:latin typeface="Lato Black"/>
                <a:ea typeface="Lato Black"/>
                <a:cs typeface="Lato Black"/>
                <a:sym typeface="Lato Black"/>
              </a:rPr>
              <a:t>Focused on </a:t>
            </a:r>
            <a:r>
              <a:rPr lang="en-US" sz="1600" b="1" i="0" u="none" strike="noStrike" cap="none">
                <a:solidFill>
                  <a:srgbClr val="00B8CB"/>
                </a:solidFill>
                <a:latin typeface="Lato Black"/>
                <a:ea typeface="Lato Black"/>
                <a:cs typeface="Lato Black"/>
                <a:sym typeface="Lato Black"/>
              </a:rPr>
              <a:t>4 Outcomes </a:t>
            </a:r>
            <a:endParaRPr sz="1600" b="1" i="0" u="none" strike="noStrike" cap="none">
              <a:solidFill>
                <a:srgbClr val="00B8CB"/>
              </a:solidFill>
              <a:latin typeface="Lato Black"/>
              <a:ea typeface="Lato Black"/>
              <a:cs typeface="Lato Black"/>
              <a:sym typeface="Lato Black"/>
            </a:endParaRPr>
          </a:p>
        </p:txBody>
      </p:sp>
      <p:sp>
        <p:nvSpPr>
          <p:cNvPr id="1440" name="Google Shape;1440;p37"/>
          <p:cNvSpPr txBox="1"/>
          <p:nvPr/>
        </p:nvSpPr>
        <p:spPr>
          <a:xfrm>
            <a:off x="1621411" y="1909085"/>
            <a:ext cx="3634500" cy="1249800"/>
          </a:xfrm>
          <a:prstGeom prst="rect">
            <a:avLst/>
          </a:prstGeom>
          <a:noFill/>
          <a:ln>
            <a:noFill/>
          </a:ln>
        </p:spPr>
        <p:txBody>
          <a:bodyPr spcFirstLastPara="1" wrap="square" lIns="0" tIns="192000" rIns="0" bIns="0" anchor="t" anchorCtr="0">
            <a:noAutofit/>
          </a:bodyPr>
          <a:lstStyle/>
          <a:p>
            <a:pPr marL="0" marR="0" lvl="0" indent="0" algn="l" rtl="0">
              <a:lnSpc>
                <a:spcPct val="80000"/>
              </a:lnSpc>
              <a:spcBef>
                <a:spcPts val="0"/>
              </a:spcBef>
              <a:spcAft>
                <a:spcPts val="0"/>
              </a:spcAft>
              <a:buClr>
                <a:srgbClr val="003A42"/>
              </a:buClr>
              <a:buSzPts val="1800"/>
              <a:buFont typeface="Lato Black"/>
              <a:buNone/>
            </a:pPr>
            <a:r>
              <a:rPr lang="en-US" sz="3600" b="0" i="0" u="none" strike="noStrike" cap="none">
                <a:solidFill>
                  <a:srgbClr val="003A42"/>
                </a:solidFill>
                <a:latin typeface="Lato Black"/>
                <a:ea typeface="Lato Black"/>
                <a:cs typeface="Lato Black"/>
                <a:sym typeface="Lato Black"/>
              </a:rPr>
              <a:t>April 2023</a:t>
            </a:r>
            <a:endParaRPr/>
          </a:p>
          <a:p>
            <a:pPr marL="0" marR="0" lvl="0" indent="0" algn="l" rtl="0">
              <a:lnSpc>
                <a:spcPct val="80000"/>
              </a:lnSpc>
              <a:spcBef>
                <a:spcPts val="0"/>
              </a:spcBef>
              <a:spcAft>
                <a:spcPts val="0"/>
              </a:spcAft>
              <a:buClr>
                <a:srgbClr val="003A42"/>
              </a:buClr>
              <a:buSzPts val="3600"/>
              <a:buFont typeface="Montserrat"/>
              <a:buNone/>
            </a:pPr>
            <a:endParaRPr sz="3600" b="0" i="0" u="none" strike="noStrike" cap="none">
              <a:solidFill>
                <a:srgbClr val="003A42"/>
              </a:solidFill>
              <a:latin typeface="Lato Black"/>
              <a:ea typeface="Lato Black"/>
              <a:cs typeface="Lato Black"/>
              <a:sym typeface="Lato Black"/>
            </a:endParaRPr>
          </a:p>
        </p:txBody>
      </p:sp>
      <p:sp>
        <p:nvSpPr>
          <p:cNvPr id="1441" name="Google Shape;1441;p37"/>
          <p:cNvSpPr txBox="1"/>
          <p:nvPr/>
        </p:nvSpPr>
        <p:spPr>
          <a:xfrm>
            <a:off x="1647825" y="3761334"/>
            <a:ext cx="3581700" cy="23466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0"/>
              </a:spcAft>
              <a:buClr>
                <a:srgbClr val="000000"/>
              </a:buClr>
              <a:buSzPts val="1300"/>
              <a:buFont typeface="Arial"/>
              <a:buNone/>
            </a:pPr>
            <a:r>
              <a:rPr lang="en-US" sz="1300" b="0" i="0" u="none" strike="noStrike" cap="none">
                <a:solidFill>
                  <a:srgbClr val="003A42"/>
                </a:solidFill>
                <a:latin typeface="Lato Black"/>
                <a:ea typeface="Lato Black"/>
                <a:cs typeface="Lato Black"/>
                <a:sym typeface="Lato Black"/>
              </a:rPr>
              <a:t>Putting data at the heart of a customer centric response so that firms:</a:t>
            </a:r>
            <a:endParaRPr/>
          </a:p>
          <a:p>
            <a:pPr marL="285750" marR="0" lvl="0" indent="-285750" algn="l" rtl="0">
              <a:lnSpc>
                <a:spcPct val="130000"/>
              </a:lnSpc>
              <a:spcBef>
                <a:spcPts val="1000"/>
              </a:spcBef>
              <a:spcAft>
                <a:spcPts val="0"/>
              </a:spcAft>
              <a:buClr>
                <a:srgbClr val="000000"/>
              </a:buClr>
              <a:buSzPts val="1300"/>
              <a:buFont typeface="Arial"/>
              <a:buChar char="•"/>
            </a:pPr>
            <a:r>
              <a:rPr lang="en-US" sz="1300" b="0" i="0" u="none" strike="noStrike" cap="none">
                <a:solidFill>
                  <a:srgbClr val="003A42"/>
                </a:solidFill>
                <a:latin typeface="Lato"/>
                <a:ea typeface="Lato"/>
                <a:cs typeface="Lato"/>
                <a:sym typeface="Lato"/>
              </a:rPr>
              <a:t>Act in good faith</a:t>
            </a:r>
            <a:endParaRPr/>
          </a:p>
          <a:p>
            <a:pPr marL="285750" marR="0" lvl="0" indent="-285750" algn="l" rtl="0">
              <a:lnSpc>
                <a:spcPct val="130000"/>
              </a:lnSpc>
              <a:spcBef>
                <a:spcPts val="1000"/>
              </a:spcBef>
              <a:spcAft>
                <a:spcPts val="0"/>
              </a:spcAft>
              <a:buClr>
                <a:srgbClr val="000000"/>
              </a:buClr>
              <a:buSzPts val="1300"/>
              <a:buFont typeface="Arial"/>
              <a:buChar char="•"/>
            </a:pPr>
            <a:r>
              <a:rPr lang="en-US" sz="1300" b="0" i="0" u="none" strike="noStrike" cap="none">
                <a:solidFill>
                  <a:srgbClr val="003A42"/>
                </a:solidFill>
                <a:latin typeface="Lato"/>
                <a:ea typeface="Lato"/>
                <a:cs typeface="Lato"/>
                <a:sym typeface="Lato"/>
              </a:rPr>
              <a:t>Enable customers’ financial objectives</a:t>
            </a:r>
            <a:endParaRPr/>
          </a:p>
          <a:p>
            <a:pPr marL="285750" marR="0" lvl="0" indent="-285750" algn="l" rtl="0">
              <a:lnSpc>
                <a:spcPct val="130000"/>
              </a:lnSpc>
              <a:spcBef>
                <a:spcPts val="1000"/>
              </a:spcBef>
              <a:spcAft>
                <a:spcPts val="0"/>
              </a:spcAft>
              <a:buClr>
                <a:srgbClr val="000000"/>
              </a:buClr>
              <a:buSzPts val="1300"/>
              <a:buFont typeface="Arial"/>
              <a:buChar char="•"/>
            </a:pPr>
            <a:r>
              <a:rPr lang="en-US" sz="1300" b="0" i="0" u="none" strike="noStrike" cap="none">
                <a:solidFill>
                  <a:srgbClr val="003A42"/>
                </a:solidFill>
                <a:latin typeface="Lato"/>
                <a:ea typeface="Lato"/>
                <a:cs typeface="Lato"/>
                <a:sym typeface="Lato"/>
              </a:rPr>
              <a:t>Avoid foreseeable harm</a:t>
            </a:r>
            <a:endParaRPr sz="1300" b="1" i="0" u="none" strike="noStrike" cap="none">
              <a:solidFill>
                <a:srgbClr val="003A42"/>
              </a:solidFill>
              <a:latin typeface="Open Sans"/>
              <a:ea typeface="Open Sans"/>
              <a:cs typeface="Open Sans"/>
              <a:sym typeface="Open Sans"/>
            </a:endParaRPr>
          </a:p>
          <a:p>
            <a:pPr marL="0" marR="0" lvl="0" indent="0" algn="l" rtl="0">
              <a:lnSpc>
                <a:spcPct val="130000"/>
              </a:lnSpc>
              <a:spcBef>
                <a:spcPts val="1000"/>
              </a:spcBef>
              <a:spcAft>
                <a:spcPts val="1000"/>
              </a:spcAft>
              <a:buClr>
                <a:srgbClr val="000000"/>
              </a:buClr>
              <a:buSzPts val="1300"/>
              <a:buFont typeface="Arial"/>
              <a:buNone/>
            </a:pPr>
            <a:r>
              <a:rPr lang="en-US" sz="1300" b="1" i="0" u="none" strike="noStrike" cap="none">
                <a:solidFill>
                  <a:srgbClr val="003A42"/>
                </a:solidFill>
                <a:latin typeface="Open Sans"/>
                <a:ea typeface="Open Sans"/>
                <a:cs typeface="Open Sans"/>
                <a:sym typeface="Open Sans"/>
              </a:rPr>
              <a:t>At point of sale and for the duration of the term for any regulated product sold</a:t>
            </a:r>
            <a:endParaRPr sz="1300" b="0" i="0" u="none" strike="noStrike" cap="none">
              <a:solidFill>
                <a:srgbClr val="003A42"/>
              </a:solidFill>
              <a:latin typeface="Lato"/>
              <a:ea typeface="Lato"/>
              <a:cs typeface="Lato"/>
              <a:sym typeface="Lato"/>
            </a:endParaRPr>
          </a:p>
        </p:txBody>
      </p:sp>
      <p:pic>
        <p:nvPicPr>
          <p:cNvPr id="1442" name="Google Shape;1442;p37"/>
          <p:cNvPicPr preferRelativeResize="0"/>
          <p:nvPr/>
        </p:nvPicPr>
        <p:blipFill rotWithShape="1">
          <a:blip r:embed="rId2">
            <a:alphaModFix/>
          </a:blip>
          <a:srcRect/>
          <a:stretch/>
        </p:blipFill>
        <p:spPr>
          <a:xfrm>
            <a:off x="7132450" y="1599800"/>
            <a:ext cx="707350" cy="707350"/>
          </a:xfrm>
          <a:prstGeom prst="rect">
            <a:avLst/>
          </a:prstGeom>
          <a:noFill/>
          <a:ln>
            <a:noFill/>
          </a:ln>
        </p:spPr>
      </p:pic>
      <p:pic>
        <p:nvPicPr>
          <p:cNvPr id="1443" name="Google Shape;1443;p37"/>
          <p:cNvPicPr preferRelativeResize="0"/>
          <p:nvPr/>
        </p:nvPicPr>
        <p:blipFill rotWithShape="1">
          <a:blip r:embed="rId3">
            <a:alphaModFix/>
          </a:blip>
          <a:srcRect/>
          <a:stretch/>
        </p:blipFill>
        <p:spPr>
          <a:xfrm>
            <a:off x="9751775" y="1599800"/>
            <a:ext cx="707350" cy="707350"/>
          </a:xfrm>
          <a:prstGeom prst="rect">
            <a:avLst/>
          </a:prstGeom>
          <a:noFill/>
          <a:ln>
            <a:noFill/>
          </a:ln>
        </p:spPr>
      </p:pic>
      <p:pic>
        <p:nvPicPr>
          <p:cNvPr id="1444" name="Google Shape;1444;p37"/>
          <p:cNvPicPr preferRelativeResize="0"/>
          <p:nvPr/>
        </p:nvPicPr>
        <p:blipFill rotWithShape="1">
          <a:blip r:embed="rId4">
            <a:alphaModFix/>
          </a:blip>
          <a:srcRect/>
          <a:stretch/>
        </p:blipFill>
        <p:spPr>
          <a:xfrm>
            <a:off x="7150163" y="4066838"/>
            <a:ext cx="707350" cy="707350"/>
          </a:xfrm>
          <a:prstGeom prst="rect">
            <a:avLst/>
          </a:prstGeom>
          <a:noFill/>
          <a:ln>
            <a:noFill/>
          </a:ln>
        </p:spPr>
      </p:pic>
      <p:pic>
        <p:nvPicPr>
          <p:cNvPr id="1445" name="Google Shape;1445;p37"/>
          <p:cNvPicPr preferRelativeResize="0"/>
          <p:nvPr/>
        </p:nvPicPr>
        <p:blipFill rotWithShape="1">
          <a:blip r:embed="rId5">
            <a:alphaModFix/>
          </a:blip>
          <a:srcRect/>
          <a:stretch/>
        </p:blipFill>
        <p:spPr>
          <a:xfrm>
            <a:off x="9742688" y="4066838"/>
            <a:ext cx="707350" cy="7073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User Stories">
  <p:cSld name="CUSTOM_32">
    <p:bg>
      <p:bgPr>
        <a:solidFill>
          <a:schemeClr val="dk1"/>
        </a:solidFill>
        <a:effectLst/>
      </p:bgPr>
    </p:bg>
    <p:spTree>
      <p:nvGrpSpPr>
        <p:cNvPr id="1" name="Shape 1446"/>
        <p:cNvGrpSpPr/>
        <p:nvPr/>
      </p:nvGrpSpPr>
      <p:grpSpPr>
        <a:xfrm>
          <a:off x="0" y="0"/>
          <a:ext cx="0" cy="0"/>
          <a:chOff x="0" y="0"/>
          <a:chExt cx="0" cy="0"/>
        </a:xfrm>
      </p:grpSpPr>
      <p:sp>
        <p:nvSpPr>
          <p:cNvPr id="1447" name="Google Shape;1447;p38"/>
          <p:cNvSpPr/>
          <p:nvPr/>
        </p:nvSpPr>
        <p:spPr>
          <a:xfrm>
            <a:off x="1019175" y="275"/>
            <a:ext cx="11172900" cy="6858000"/>
          </a:xfrm>
          <a:prstGeom prst="rect">
            <a:avLst/>
          </a:prstGeom>
          <a:solidFill>
            <a:srgbClr val="003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8" name="Google Shape;1448;p38"/>
          <p:cNvPicPr preferRelativeResize="0"/>
          <p:nvPr/>
        </p:nvPicPr>
        <p:blipFill>
          <a:blip r:embed="rId2">
            <a:alphaModFix/>
          </a:blip>
          <a:stretch>
            <a:fillRect/>
          </a:stretch>
        </p:blipFill>
        <p:spPr>
          <a:xfrm rot="5400000">
            <a:off x="1018887" y="3193087"/>
            <a:ext cx="2976425" cy="2024200"/>
          </a:xfrm>
          <a:prstGeom prst="rect">
            <a:avLst/>
          </a:prstGeom>
          <a:noFill/>
          <a:ln>
            <a:noFill/>
          </a:ln>
        </p:spPr>
      </p:pic>
      <p:sp>
        <p:nvSpPr>
          <p:cNvPr id="1449" name="Google Shape;1449;p38"/>
          <p:cNvSpPr txBox="1"/>
          <p:nvPr/>
        </p:nvSpPr>
        <p:spPr>
          <a:xfrm>
            <a:off x="2027250" y="729850"/>
            <a:ext cx="2836500" cy="1249800"/>
          </a:xfrm>
          <a:prstGeom prst="rect">
            <a:avLst/>
          </a:prstGeom>
          <a:noFill/>
          <a:ln>
            <a:noFill/>
          </a:ln>
        </p:spPr>
        <p:txBody>
          <a:bodyPr spcFirstLastPara="1" wrap="square" lIns="0" tIns="192000" rIns="0" bIns="0" anchor="t" anchorCtr="0">
            <a:noAutofit/>
          </a:bodyPr>
          <a:lstStyle/>
          <a:p>
            <a:pPr marL="0" lvl="0" indent="0" algn="l" rtl="0">
              <a:lnSpc>
                <a:spcPct val="80000"/>
              </a:lnSpc>
              <a:spcBef>
                <a:spcPts val="0"/>
              </a:spcBef>
              <a:spcAft>
                <a:spcPts val="0"/>
              </a:spcAft>
              <a:buNone/>
            </a:pPr>
            <a:r>
              <a:rPr lang="en-US" sz="3600">
                <a:solidFill>
                  <a:srgbClr val="FEFFFF"/>
                </a:solidFill>
                <a:latin typeface="Lato Black"/>
                <a:ea typeface="Lato Black"/>
                <a:cs typeface="Lato Black"/>
                <a:sym typeface="Lato Black"/>
              </a:rPr>
              <a:t>Real Users. Real Stories.</a:t>
            </a:r>
            <a:r>
              <a:rPr lang="en-US" sz="3600">
                <a:solidFill>
                  <a:srgbClr val="00FFFF"/>
                </a:solidFill>
                <a:latin typeface="Lato Black"/>
                <a:ea typeface="Lato Black"/>
                <a:cs typeface="Lato Black"/>
                <a:sym typeface="Lato Black"/>
              </a:rPr>
              <a:t> Real Impact.</a:t>
            </a:r>
            <a:endParaRPr sz="3600">
              <a:solidFill>
                <a:srgbClr val="00FFFF"/>
              </a:solidFill>
              <a:latin typeface="Lato Black"/>
              <a:ea typeface="Lato Black"/>
              <a:cs typeface="Lato Black"/>
              <a:sym typeface="Lato Black"/>
            </a:endParaRPr>
          </a:p>
          <a:p>
            <a:pPr marL="0" lvl="0" indent="0" algn="l" rtl="0">
              <a:lnSpc>
                <a:spcPct val="80000"/>
              </a:lnSpc>
              <a:spcBef>
                <a:spcPts val="0"/>
              </a:spcBef>
              <a:spcAft>
                <a:spcPts val="0"/>
              </a:spcAft>
              <a:buNone/>
            </a:pPr>
            <a:endParaRPr sz="3600">
              <a:solidFill>
                <a:srgbClr val="00FFFF"/>
              </a:solidFill>
              <a:latin typeface="Lato Black"/>
              <a:ea typeface="Lato Black"/>
              <a:cs typeface="Lato Black"/>
              <a:sym typeface="Lato Black"/>
            </a:endParaRPr>
          </a:p>
          <a:p>
            <a:pPr marL="0" lvl="0" indent="0" algn="l" rtl="0">
              <a:lnSpc>
                <a:spcPct val="80000"/>
              </a:lnSpc>
              <a:spcBef>
                <a:spcPts val="0"/>
              </a:spcBef>
              <a:spcAft>
                <a:spcPts val="0"/>
              </a:spcAft>
              <a:buNone/>
            </a:pPr>
            <a:endParaRPr sz="3600">
              <a:solidFill>
                <a:srgbClr val="FEFFFF"/>
              </a:solidFill>
              <a:latin typeface="Lato Black"/>
              <a:ea typeface="Lato Black"/>
              <a:cs typeface="Lato Black"/>
              <a:sym typeface="Lato Black"/>
            </a:endParaRPr>
          </a:p>
        </p:txBody>
      </p:sp>
      <p:sp>
        <p:nvSpPr>
          <p:cNvPr id="1450" name="Google Shape;1450;p38"/>
          <p:cNvSpPr txBox="1"/>
          <p:nvPr/>
        </p:nvSpPr>
        <p:spPr>
          <a:xfrm>
            <a:off x="2027250" y="2663907"/>
            <a:ext cx="3155700" cy="793200"/>
          </a:xfrm>
          <a:prstGeom prst="rect">
            <a:avLst/>
          </a:prstGeom>
          <a:noFill/>
          <a:ln>
            <a:noFill/>
          </a:ln>
        </p:spPr>
        <p:txBody>
          <a:bodyPr spcFirstLastPara="1" wrap="square" lIns="0" tIns="36000" rIns="216000" bIns="36000" anchor="t" anchorCtr="0">
            <a:spAutoFit/>
          </a:bodyPr>
          <a:lstStyle/>
          <a:p>
            <a:pPr marL="0" marR="0" lvl="0" indent="0" algn="l" rtl="0">
              <a:lnSpc>
                <a:spcPct val="130000"/>
              </a:lnSpc>
              <a:spcBef>
                <a:spcPts val="0"/>
              </a:spcBef>
              <a:spcAft>
                <a:spcPts val="1000"/>
              </a:spcAft>
              <a:buClr>
                <a:srgbClr val="000000"/>
              </a:buClr>
              <a:buSzPts val="1300"/>
              <a:buFont typeface="Arial"/>
              <a:buNone/>
            </a:pPr>
            <a:r>
              <a:rPr lang="en-US" sz="1300" b="0" i="0" u="none" strike="noStrike" cap="none">
                <a:solidFill>
                  <a:srgbClr val="FEFFFF"/>
                </a:solidFill>
                <a:latin typeface="Lato Black"/>
                <a:ea typeface="Lato Black"/>
                <a:cs typeface="Lato Black"/>
                <a:sym typeface="Lato Black"/>
              </a:rPr>
              <a:t>How Open Finance helps Moneyhub users get control of their money and businesses Consumer Duty ready.</a:t>
            </a:r>
            <a:endParaRPr sz="1400" b="1" i="0" u="none" strike="noStrike" cap="none">
              <a:solidFill>
                <a:srgbClr val="FEFFFF"/>
              </a:solidFill>
              <a:latin typeface="Open Sans"/>
              <a:ea typeface="Open Sans"/>
              <a:cs typeface="Open Sans"/>
              <a:sym typeface="Open Sans"/>
            </a:endParaRPr>
          </a:p>
        </p:txBody>
      </p:sp>
      <p:sp>
        <p:nvSpPr>
          <p:cNvPr id="1451" name="Google Shape;1451;p38"/>
          <p:cNvSpPr/>
          <p:nvPr/>
        </p:nvSpPr>
        <p:spPr>
          <a:xfrm>
            <a:off x="5199650" y="908775"/>
            <a:ext cx="1329300" cy="1329300"/>
          </a:xfrm>
          <a:prstGeom prst="ellipse">
            <a:avLst/>
          </a:prstGeom>
          <a:solidFill>
            <a:srgbClr val="D8229D"/>
          </a:solidFill>
          <a:ln>
            <a:noFill/>
          </a:ln>
          <a:effectLst>
            <a:outerShdw blurRad="762000" dist="254000" dir="5400000" algn="t" rotWithShape="0">
              <a:srgbClr val="000000">
                <a:alpha val="2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2" name="Google Shape;1452;p38"/>
          <p:cNvPicPr preferRelativeResize="0"/>
          <p:nvPr/>
        </p:nvPicPr>
        <p:blipFill rotWithShape="1">
          <a:blip r:embed="rId3">
            <a:alphaModFix/>
          </a:blip>
          <a:srcRect l="15633"/>
          <a:stretch/>
        </p:blipFill>
        <p:spPr>
          <a:xfrm>
            <a:off x="5237193" y="571500"/>
            <a:ext cx="1254653" cy="1476000"/>
          </a:xfrm>
          <a:prstGeom prst="rect">
            <a:avLst/>
          </a:prstGeom>
          <a:noFill/>
          <a:ln>
            <a:noFill/>
          </a:ln>
        </p:spPr>
      </p:pic>
      <p:sp>
        <p:nvSpPr>
          <p:cNvPr id="1453" name="Google Shape;1453;p38"/>
          <p:cNvSpPr txBox="1"/>
          <p:nvPr/>
        </p:nvSpPr>
        <p:spPr>
          <a:xfrm>
            <a:off x="5199650" y="2604175"/>
            <a:ext cx="2262300" cy="3936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000"/>
              </a:spcBef>
              <a:spcAft>
                <a:spcPts val="0"/>
              </a:spcAft>
              <a:buNone/>
            </a:pPr>
            <a:r>
              <a:rPr lang="en-US" sz="1200">
                <a:solidFill>
                  <a:srgbClr val="FF9FE0"/>
                </a:solidFill>
                <a:latin typeface="Lato Black"/>
                <a:ea typeface="Lato Black"/>
                <a:cs typeface="Lato Black"/>
                <a:sym typeface="Lato Black"/>
              </a:rPr>
              <a:t>ELLEN’S STORY</a:t>
            </a:r>
            <a:br>
              <a:rPr lang="en-US" sz="1300">
                <a:solidFill>
                  <a:srgbClr val="FEFFFF"/>
                </a:solidFill>
                <a:latin typeface="Lato Black"/>
                <a:ea typeface="Lato Black"/>
                <a:cs typeface="Lato Black"/>
                <a:sym typeface="Lato Black"/>
              </a:rPr>
            </a:br>
            <a:r>
              <a:rPr lang="en-US" sz="1300">
                <a:solidFill>
                  <a:srgbClr val="FEFFFF"/>
                </a:solidFill>
                <a:latin typeface="Lato Black"/>
                <a:ea typeface="Lato Black"/>
                <a:cs typeface="Lato Black"/>
                <a:sym typeface="Lato Black"/>
              </a:rPr>
              <a:t>“Moneyhub helped me fightback and gave me the information to ask questions about the impact of my decisions”</a:t>
            </a:r>
            <a:endParaRPr sz="1300">
              <a:solidFill>
                <a:srgbClr val="FEFFFF"/>
              </a:solidFill>
              <a:latin typeface="Lato Black"/>
              <a:ea typeface="Lato Black"/>
              <a:cs typeface="Lato Black"/>
              <a:sym typeface="Lato Black"/>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Ellen is in her 30s and lives in the East Midlands where she has a full time job and a successful passion project. </a:t>
            </a:r>
            <a:endParaRPr sz="1000" b="1">
              <a:solidFill>
                <a:srgbClr val="FEFFFF"/>
              </a:solidFill>
              <a:latin typeface="Lato"/>
              <a:ea typeface="Lato"/>
              <a:cs typeface="Lato"/>
              <a:sym typeface="Lato"/>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As a single mother faced with rising childcare costs she found herself close to bankruptcy. Money was a source of fear. Learn how she used Moneyhub to turn managing money in to a positive experience. </a:t>
            </a:r>
            <a:endParaRPr sz="1500">
              <a:solidFill>
                <a:srgbClr val="FEFFFF"/>
              </a:solidFill>
            </a:endParaRPr>
          </a:p>
        </p:txBody>
      </p:sp>
      <p:sp>
        <p:nvSpPr>
          <p:cNvPr id="1454" name="Google Shape;1454;p38"/>
          <p:cNvSpPr/>
          <p:nvPr/>
        </p:nvSpPr>
        <p:spPr>
          <a:xfrm>
            <a:off x="7461950" y="908775"/>
            <a:ext cx="1329300" cy="1329300"/>
          </a:xfrm>
          <a:prstGeom prst="ellipse">
            <a:avLst/>
          </a:prstGeom>
          <a:solidFill>
            <a:srgbClr val="9661EE"/>
          </a:solidFill>
          <a:ln>
            <a:noFill/>
          </a:ln>
          <a:effectLst>
            <a:outerShdw blurRad="762000" dist="254000" dir="5400000" algn="t" rotWithShape="0">
              <a:srgbClr val="000000">
                <a:alpha val="2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txBox="1"/>
          <p:nvPr/>
        </p:nvSpPr>
        <p:spPr>
          <a:xfrm>
            <a:off x="7461950" y="2604175"/>
            <a:ext cx="2262300" cy="3936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000"/>
              </a:spcBef>
              <a:spcAft>
                <a:spcPts val="0"/>
              </a:spcAft>
              <a:buNone/>
            </a:pPr>
            <a:r>
              <a:rPr lang="en-US" sz="1200">
                <a:solidFill>
                  <a:srgbClr val="B3B9FF"/>
                </a:solidFill>
                <a:latin typeface="Lato Black"/>
                <a:ea typeface="Lato Black"/>
                <a:cs typeface="Lato Black"/>
                <a:sym typeface="Lato Black"/>
              </a:rPr>
              <a:t>ROB’S STORY</a:t>
            </a:r>
            <a:br>
              <a:rPr lang="en-US" sz="1300">
                <a:solidFill>
                  <a:srgbClr val="FEFFFF"/>
                </a:solidFill>
                <a:latin typeface="Lato Black"/>
                <a:ea typeface="Lato Black"/>
                <a:cs typeface="Lato Black"/>
                <a:sym typeface="Lato Black"/>
              </a:rPr>
            </a:br>
            <a:r>
              <a:rPr lang="en-US" sz="1300">
                <a:solidFill>
                  <a:srgbClr val="FEFFFF"/>
                </a:solidFill>
                <a:latin typeface="Lato Black"/>
                <a:ea typeface="Lato Black"/>
                <a:cs typeface="Lato Black"/>
                <a:sym typeface="Lato Black"/>
              </a:rPr>
              <a:t>“When you work, you know how much you earn and your expenses, but how much do you need to retire, you have no idea.”</a:t>
            </a:r>
            <a:endParaRPr sz="1300">
              <a:solidFill>
                <a:srgbClr val="FEFFFF"/>
              </a:solidFill>
              <a:latin typeface="Lato Black"/>
              <a:ea typeface="Lato Black"/>
              <a:cs typeface="Lato Black"/>
              <a:sym typeface="Lato Black"/>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Rob is a internet marketing entrepreneur and former chef has travelled the world helping people make money online. </a:t>
            </a:r>
            <a:endParaRPr sz="1000" b="1">
              <a:solidFill>
                <a:srgbClr val="FEFFFF"/>
              </a:solidFill>
              <a:latin typeface="Lato"/>
              <a:ea typeface="Lato"/>
              <a:cs typeface="Lato"/>
              <a:sym typeface="Lato"/>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Now in his 60s, he started working at age 12 doing anything he could to make money. Learn how he he uses Moneyhub to balance his saving and spending in pursuit of a good life and a secure retirement.</a:t>
            </a:r>
            <a:endParaRPr sz="1500">
              <a:solidFill>
                <a:srgbClr val="FEFFFF"/>
              </a:solidFill>
            </a:endParaRPr>
          </a:p>
        </p:txBody>
      </p:sp>
      <p:sp>
        <p:nvSpPr>
          <p:cNvPr id="1456" name="Google Shape;1456;p38"/>
          <p:cNvSpPr/>
          <p:nvPr/>
        </p:nvSpPr>
        <p:spPr>
          <a:xfrm>
            <a:off x="9724250" y="908775"/>
            <a:ext cx="1329300" cy="1329300"/>
          </a:xfrm>
          <a:prstGeom prst="ellipse">
            <a:avLst/>
          </a:prstGeom>
          <a:solidFill>
            <a:srgbClr val="FF9336"/>
          </a:solidFill>
          <a:ln>
            <a:noFill/>
          </a:ln>
          <a:effectLst>
            <a:outerShdw blurRad="762000" dist="254000" dir="5400000" algn="t" rotWithShape="0">
              <a:srgbClr val="000000">
                <a:alpha val="298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txBox="1"/>
          <p:nvPr/>
        </p:nvSpPr>
        <p:spPr>
          <a:xfrm>
            <a:off x="9724250" y="2604175"/>
            <a:ext cx="2262300" cy="3936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000"/>
              </a:spcBef>
              <a:spcAft>
                <a:spcPts val="0"/>
              </a:spcAft>
              <a:buNone/>
            </a:pPr>
            <a:r>
              <a:rPr lang="en-US" sz="1200">
                <a:solidFill>
                  <a:srgbClr val="FFD66C"/>
                </a:solidFill>
                <a:latin typeface="Lato Black"/>
                <a:ea typeface="Lato Black"/>
                <a:cs typeface="Lato Black"/>
                <a:sym typeface="Lato Black"/>
              </a:rPr>
              <a:t>DEREK’S STORY</a:t>
            </a:r>
            <a:br>
              <a:rPr lang="en-US" sz="1300">
                <a:solidFill>
                  <a:srgbClr val="FEFFFF"/>
                </a:solidFill>
                <a:latin typeface="Lato Black"/>
                <a:ea typeface="Lato Black"/>
                <a:cs typeface="Lato Black"/>
                <a:sym typeface="Lato Black"/>
              </a:rPr>
            </a:br>
            <a:r>
              <a:rPr lang="en-US" sz="1300">
                <a:solidFill>
                  <a:srgbClr val="FEFFFF"/>
                </a:solidFill>
                <a:latin typeface="Lato Black"/>
                <a:ea typeface="Lato Black"/>
                <a:cs typeface="Lato Black"/>
                <a:sym typeface="Lato Black"/>
              </a:rPr>
              <a:t>“It’s become so important for managing my pensions. I have all my investments, bank accounts and pensions connected”</a:t>
            </a:r>
            <a:endParaRPr sz="1300">
              <a:solidFill>
                <a:srgbClr val="FEFFFF"/>
              </a:solidFill>
              <a:latin typeface="Lato Black"/>
              <a:ea typeface="Lato Black"/>
              <a:cs typeface="Lato Black"/>
              <a:sym typeface="Lato Black"/>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Derek lives with his wife in Lancashire where he volunteers for the Citizens Advice Bureau. He’ll soon turn 60 and plans to retire. </a:t>
            </a:r>
            <a:endParaRPr sz="1000" b="1">
              <a:solidFill>
                <a:srgbClr val="FEFFFF"/>
              </a:solidFill>
              <a:latin typeface="Lato"/>
              <a:ea typeface="Lato"/>
              <a:cs typeface="Lato"/>
              <a:sym typeface="Lato"/>
            </a:endParaRPr>
          </a:p>
          <a:p>
            <a:pPr marL="0" lvl="0" indent="0" algn="l" rtl="0">
              <a:lnSpc>
                <a:spcPct val="130000"/>
              </a:lnSpc>
              <a:spcBef>
                <a:spcPts val="1000"/>
              </a:spcBef>
              <a:spcAft>
                <a:spcPts val="0"/>
              </a:spcAft>
              <a:buNone/>
            </a:pPr>
            <a:r>
              <a:rPr lang="en-US" sz="1000" b="1">
                <a:solidFill>
                  <a:srgbClr val="FEFFFF"/>
                </a:solidFill>
                <a:latin typeface="Lato"/>
                <a:ea typeface="Lato"/>
                <a:cs typeface="Lato"/>
                <a:sym typeface="Lato"/>
              </a:rPr>
              <a:t>Moving from full time work to semi-retirement requires careful planning. Learn how Derek stays in control of his money by using Moneyhub Projects to balance his income and expenditure.</a:t>
            </a:r>
            <a:endParaRPr sz="1000" b="1">
              <a:solidFill>
                <a:srgbClr val="FEFFFF"/>
              </a:solidFill>
              <a:latin typeface="Lato"/>
              <a:ea typeface="Lato"/>
              <a:cs typeface="Lato"/>
              <a:sym typeface="Lato"/>
            </a:endParaRPr>
          </a:p>
        </p:txBody>
      </p:sp>
      <p:pic>
        <p:nvPicPr>
          <p:cNvPr id="1458" name="Google Shape;1458;p38"/>
          <p:cNvPicPr preferRelativeResize="0"/>
          <p:nvPr/>
        </p:nvPicPr>
        <p:blipFill>
          <a:blip r:embed="rId4">
            <a:alphaModFix/>
          </a:blip>
          <a:stretch>
            <a:fillRect/>
          </a:stretch>
        </p:blipFill>
        <p:spPr>
          <a:xfrm>
            <a:off x="9886794" y="602571"/>
            <a:ext cx="988975" cy="1398752"/>
          </a:xfrm>
          <a:prstGeom prst="rect">
            <a:avLst/>
          </a:prstGeom>
          <a:noFill/>
          <a:ln>
            <a:noFill/>
          </a:ln>
        </p:spPr>
      </p:pic>
      <p:pic>
        <p:nvPicPr>
          <p:cNvPr id="1459" name="Google Shape;1459;p38"/>
          <p:cNvPicPr preferRelativeResize="0"/>
          <p:nvPr/>
        </p:nvPicPr>
        <p:blipFill>
          <a:blip r:embed="rId5">
            <a:alphaModFix/>
          </a:blip>
          <a:stretch>
            <a:fillRect/>
          </a:stretch>
        </p:blipFill>
        <p:spPr>
          <a:xfrm>
            <a:off x="7658471" y="479550"/>
            <a:ext cx="988975" cy="1476000"/>
          </a:xfrm>
          <a:prstGeom prst="rect">
            <a:avLst/>
          </a:prstGeom>
          <a:noFill/>
          <a:ln>
            <a:noFill/>
          </a:ln>
        </p:spPr>
      </p:pic>
      <p:pic>
        <p:nvPicPr>
          <p:cNvPr id="1460" name="Google Shape;1460;p38">
            <a:hlinkClick r:id="rId6"/>
          </p:cNvPr>
          <p:cNvPicPr preferRelativeResize="0"/>
          <p:nvPr/>
        </p:nvPicPr>
        <p:blipFill>
          <a:blip r:embed="rId7">
            <a:alphaModFix/>
          </a:blip>
          <a:stretch>
            <a:fillRect/>
          </a:stretch>
        </p:blipFill>
        <p:spPr>
          <a:xfrm>
            <a:off x="2027250" y="5837550"/>
            <a:ext cx="2175601" cy="5933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CUSTOM_33">
    <p:spTree>
      <p:nvGrpSpPr>
        <p:cNvPr id="1" name="Shape 1461"/>
        <p:cNvGrpSpPr/>
        <p:nvPr/>
      </p:nvGrpSpPr>
      <p:grpSpPr>
        <a:xfrm>
          <a:off x="0" y="0"/>
          <a:ext cx="0" cy="0"/>
          <a:chOff x="0" y="0"/>
          <a:chExt cx="0" cy="0"/>
        </a:xfrm>
      </p:grpSpPr>
      <p:sp>
        <p:nvSpPr>
          <p:cNvPr id="1462" name="Google Shape;1462;p39"/>
          <p:cNvSpPr>
            <a:spLocks noGrp="1"/>
          </p:cNvSpPr>
          <p:nvPr>
            <p:ph type="pic" idx="2"/>
          </p:nvPr>
        </p:nvSpPr>
        <p:spPr>
          <a:xfrm>
            <a:off x="2027250" y="536449"/>
            <a:ext cx="1595700" cy="1595700"/>
          </a:xfrm>
          <a:prstGeom prst="ellipse">
            <a:avLst/>
          </a:prstGeom>
          <a:solidFill>
            <a:schemeClr val="lt1"/>
          </a:solidFill>
          <a:ln>
            <a:noFill/>
          </a:ln>
          <a:effectLst>
            <a:outerShdw blurRad="571500" dist="254000" dir="5400000" algn="t" rotWithShape="0">
              <a:srgbClr val="000000">
                <a:alpha val="13000"/>
              </a:srgbClr>
            </a:outerShdw>
          </a:effectLst>
        </p:spPr>
      </p:sp>
      <p:sp>
        <p:nvSpPr>
          <p:cNvPr id="1463" name="Google Shape;1463;p39"/>
          <p:cNvSpPr/>
          <p:nvPr/>
        </p:nvSpPr>
        <p:spPr>
          <a:xfrm>
            <a:off x="2030852" y="5722925"/>
            <a:ext cx="3049200" cy="564000"/>
          </a:xfrm>
          <a:prstGeom prst="rect">
            <a:avLst/>
          </a:prstGeom>
          <a:solidFill>
            <a:srgbClr val="00B8CB"/>
          </a:solidFill>
          <a:ln>
            <a:noFill/>
          </a:ln>
          <a:effectLst>
            <a:outerShdw blurRad="508000" dist="254000" dir="5400000" algn="t" rotWithShape="0">
              <a:srgbClr val="000000">
                <a:alpha val="29800"/>
              </a:srgbClr>
            </a:outerShdw>
          </a:effectLst>
        </p:spPr>
        <p:txBody>
          <a:bodyPr spcFirstLastPara="1" wrap="square" lIns="144000" tIns="45700" rIns="91425" bIns="45700" anchor="ctr" anchorCtr="0">
            <a:noAutofit/>
          </a:bodyPr>
          <a:lstStyle/>
          <a:p>
            <a:pPr marL="0" marR="0" lvl="0" indent="0" algn="l" rtl="0">
              <a:lnSpc>
                <a:spcPct val="130000"/>
              </a:lnSpc>
              <a:spcBef>
                <a:spcPts val="0"/>
              </a:spcBef>
              <a:spcAft>
                <a:spcPts val="0"/>
              </a:spcAft>
              <a:buNone/>
            </a:pPr>
            <a:endParaRPr/>
          </a:p>
        </p:txBody>
      </p:sp>
      <p:pic>
        <p:nvPicPr>
          <p:cNvPr id="1464" name="Google Shape;1464;p39"/>
          <p:cNvPicPr preferRelativeResize="0"/>
          <p:nvPr/>
        </p:nvPicPr>
        <p:blipFill>
          <a:blip r:embed="rId2">
            <a:alphaModFix/>
          </a:blip>
          <a:stretch>
            <a:fillRect/>
          </a:stretch>
        </p:blipFill>
        <p:spPr>
          <a:xfrm>
            <a:off x="2030850" y="2430375"/>
            <a:ext cx="567875" cy="407725"/>
          </a:xfrm>
          <a:prstGeom prst="rect">
            <a:avLst/>
          </a:prstGeom>
          <a:noFill/>
          <a:ln>
            <a:noFill/>
          </a:ln>
        </p:spPr>
      </p:pic>
      <p:sp>
        <p:nvSpPr>
          <p:cNvPr id="1465" name="Google Shape;1465;p39"/>
          <p:cNvSpPr txBox="1">
            <a:spLocks noGrp="1"/>
          </p:cNvSpPr>
          <p:nvPr>
            <p:ph type="title"/>
          </p:nvPr>
        </p:nvSpPr>
        <p:spPr>
          <a:xfrm>
            <a:off x="1930725" y="3136325"/>
            <a:ext cx="8954700" cy="821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1pPr>
            <a:lvl2pPr lvl="1">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2pPr>
            <a:lvl3pPr lvl="2">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3pPr>
            <a:lvl4pPr lvl="3">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4pPr>
            <a:lvl5pPr lvl="4">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5pPr>
            <a:lvl6pPr lvl="5">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6pPr>
            <a:lvl7pPr lvl="6">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7pPr>
            <a:lvl8pPr lvl="7">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8pPr>
            <a:lvl9pPr lvl="8">
              <a:spcBef>
                <a:spcPts val="0"/>
              </a:spcBef>
              <a:spcAft>
                <a:spcPts val="0"/>
              </a:spcAft>
              <a:buClr>
                <a:srgbClr val="003A42"/>
              </a:buClr>
              <a:buSzPts val="3200"/>
              <a:buFont typeface="Lato Black"/>
              <a:buNone/>
              <a:defRPr sz="3200">
                <a:solidFill>
                  <a:srgbClr val="003A42"/>
                </a:solidFill>
                <a:latin typeface="Lato Black"/>
                <a:ea typeface="Lato Black"/>
                <a:cs typeface="Lato Black"/>
                <a:sym typeface="Lato Black"/>
              </a:defRPr>
            </a:lvl9pPr>
          </a:lstStyle>
          <a:p>
            <a:endParaRPr/>
          </a:p>
        </p:txBody>
      </p:sp>
      <p:sp>
        <p:nvSpPr>
          <p:cNvPr id="1466" name="Google Shape;1466;p39"/>
          <p:cNvSpPr txBox="1">
            <a:spLocks noGrp="1"/>
          </p:cNvSpPr>
          <p:nvPr>
            <p:ph type="subTitle" idx="1"/>
          </p:nvPr>
        </p:nvSpPr>
        <p:spPr>
          <a:xfrm>
            <a:off x="2131650" y="5792175"/>
            <a:ext cx="2830500" cy="407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300"/>
              <a:buFont typeface="Lato Black"/>
              <a:buNone/>
              <a:defRPr sz="1300">
                <a:solidFill>
                  <a:schemeClr val="lt2"/>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idths - Half Image">
  <p:cSld name="59_Custom Layout">
    <p:spTree>
      <p:nvGrpSpPr>
        <p:cNvPr id="1" name="Shape 1467"/>
        <p:cNvGrpSpPr/>
        <p:nvPr/>
      </p:nvGrpSpPr>
      <p:grpSpPr>
        <a:xfrm>
          <a:off x="0" y="0"/>
          <a:ext cx="0" cy="0"/>
          <a:chOff x="0" y="0"/>
          <a:chExt cx="0" cy="0"/>
        </a:xfrm>
      </p:grpSpPr>
      <p:sp>
        <p:nvSpPr>
          <p:cNvPr id="1468" name="Google Shape;1468;p40"/>
          <p:cNvSpPr>
            <a:spLocks noGrp="1"/>
          </p:cNvSpPr>
          <p:nvPr>
            <p:ph type="pic" idx="2"/>
          </p:nvPr>
        </p:nvSpPr>
        <p:spPr>
          <a:xfrm>
            <a:off x="6096000" y="0"/>
            <a:ext cx="6096000" cy="68580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8"/>
                                        </p:tgtEl>
                                        <p:attrNameLst>
                                          <p:attrName>style.visibility</p:attrName>
                                        </p:attrNameLst>
                                      </p:cBhvr>
                                      <p:to>
                                        <p:strVal val="visible"/>
                                      </p:to>
                                    </p:set>
                                    <p:animEffect transition="in" filter="fade">
                                      <p:cBhvr>
                                        <p:cTn id="7" dur="500"/>
                                        <p:tgtEl>
                                          <p:spTgt spid="1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idths - Full Image">
  <p:cSld name="42_Custom Layout">
    <p:spTree>
      <p:nvGrpSpPr>
        <p:cNvPr id="1" name="Shape 1469"/>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idth - Radials">
  <p:cSld name="33_Custom Layout">
    <p:spTree>
      <p:nvGrpSpPr>
        <p:cNvPr id="1" name="Shape 1470"/>
        <p:cNvGrpSpPr/>
        <p:nvPr/>
      </p:nvGrpSpPr>
      <p:grpSpPr>
        <a:xfrm>
          <a:off x="0" y="0"/>
          <a:ext cx="0" cy="0"/>
          <a:chOff x="0" y="0"/>
          <a:chExt cx="0" cy="0"/>
        </a:xfrm>
      </p:grpSpPr>
      <p:sp>
        <p:nvSpPr>
          <p:cNvPr id="1471" name="Google Shape;1471;p42"/>
          <p:cNvSpPr>
            <a:spLocks noGrp="1"/>
          </p:cNvSpPr>
          <p:nvPr>
            <p:ph type="pic" idx="2"/>
          </p:nvPr>
        </p:nvSpPr>
        <p:spPr>
          <a:xfrm>
            <a:off x="4009700" y="2151595"/>
            <a:ext cx="2104500" cy="2104500"/>
          </a:xfrm>
          <a:prstGeom prst="ellipse">
            <a:avLst/>
          </a:prstGeom>
          <a:solidFill>
            <a:schemeClr val="lt1"/>
          </a:solidFill>
          <a:ln>
            <a:noFill/>
          </a:ln>
          <a:effectLst>
            <a:outerShdw blurRad="762000" dist="254000" dir="5400000" algn="t" rotWithShape="0">
              <a:srgbClr val="000000">
                <a:alpha val="29800"/>
              </a:srgbClr>
            </a:outerShdw>
          </a:effectLst>
        </p:spPr>
      </p:sp>
      <p:sp>
        <p:nvSpPr>
          <p:cNvPr id="1472" name="Google Shape;1472;p42"/>
          <p:cNvSpPr>
            <a:spLocks noGrp="1"/>
          </p:cNvSpPr>
          <p:nvPr>
            <p:ph type="pic" idx="3"/>
          </p:nvPr>
        </p:nvSpPr>
        <p:spPr>
          <a:xfrm>
            <a:off x="6398115" y="2151595"/>
            <a:ext cx="2104500" cy="21045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
        <p:nvSpPr>
          <p:cNvPr id="1473" name="Google Shape;1473;p42"/>
          <p:cNvSpPr>
            <a:spLocks noGrp="1"/>
          </p:cNvSpPr>
          <p:nvPr>
            <p:ph type="pic" idx="4"/>
          </p:nvPr>
        </p:nvSpPr>
        <p:spPr>
          <a:xfrm>
            <a:off x="8786530" y="2151595"/>
            <a:ext cx="2104500" cy="21045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
        <p:nvSpPr>
          <p:cNvPr id="1474" name="Google Shape;1474;p42"/>
          <p:cNvSpPr>
            <a:spLocks noGrp="1"/>
          </p:cNvSpPr>
          <p:nvPr>
            <p:ph type="pic" idx="5"/>
          </p:nvPr>
        </p:nvSpPr>
        <p:spPr>
          <a:xfrm>
            <a:off x="1621285" y="2148390"/>
            <a:ext cx="2104500" cy="21045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800"/>
                                  </p:stCondLst>
                                  <p:childTnLst>
                                    <p:set>
                                      <p:cBhvr>
                                        <p:cTn id="6" dur="1" fill="hold">
                                          <p:stCondLst>
                                            <p:cond delay="0"/>
                                          </p:stCondLst>
                                        </p:cTn>
                                        <p:tgtEl>
                                          <p:spTgt spid="1473"/>
                                        </p:tgtEl>
                                        <p:attrNameLst>
                                          <p:attrName>style.visibility</p:attrName>
                                        </p:attrNameLst>
                                      </p:cBhvr>
                                      <p:to>
                                        <p:strVal val="visible"/>
                                      </p:to>
                                    </p:set>
                                    <p:animEffect transition="in" filter="fade">
                                      <p:cBhvr>
                                        <p:cTn id="7" dur="500"/>
                                        <p:tgtEl>
                                          <p:spTgt spid="1473"/>
                                        </p:tgtEl>
                                      </p:cBhvr>
                                    </p:animEffect>
                                  </p:childTnLst>
                                </p:cTn>
                              </p:par>
                              <p:par>
                                <p:cTn id="8" presetID="10" presetClass="entr" presetSubtype="0" fill="hold" nodeType="withEffect">
                                  <p:stCondLst>
                                    <p:cond delay="1100"/>
                                  </p:stCondLst>
                                  <p:childTnLst>
                                    <p:set>
                                      <p:cBhvr>
                                        <p:cTn id="9" dur="1" fill="hold">
                                          <p:stCondLst>
                                            <p:cond delay="0"/>
                                          </p:stCondLst>
                                        </p:cTn>
                                        <p:tgtEl>
                                          <p:spTgt spid="1472"/>
                                        </p:tgtEl>
                                        <p:attrNameLst>
                                          <p:attrName>style.visibility</p:attrName>
                                        </p:attrNameLst>
                                      </p:cBhvr>
                                      <p:to>
                                        <p:strVal val="visible"/>
                                      </p:to>
                                    </p:set>
                                    <p:animEffect transition="in" filter="fade">
                                      <p:cBhvr>
                                        <p:cTn id="10" dur="500"/>
                                        <p:tgtEl>
                                          <p:spTgt spid="1472"/>
                                        </p:tgtEl>
                                      </p:cBhvr>
                                    </p:animEffect>
                                  </p:childTnLst>
                                </p:cTn>
                              </p:par>
                              <p:par>
                                <p:cTn id="11" presetID="10" presetClass="entr" presetSubtype="0" fill="hold" nodeType="withEffect">
                                  <p:stCondLst>
                                    <p:cond delay="600"/>
                                  </p:stCondLst>
                                  <p:childTnLst>
                                    <p:set>
                                      <p:cBhvr>
                                        <p:cTn id="12" dur="1" fill="hold">
                                          <p:stCondLst>
                                            <p:cond delay="0"/>
                                          </p:stCondLst>
                                        </p:cTn>
                                        <p:tgtEl>
                                          <p:spTgt spid="1471"/>
                                        </p:tgtEl>
                                        <p:attrNameLst>
                                          <p:attrName>style.visibility</p:attrName>
                                        </p:attrNameLst>
                                      </p:cBhvr>
                                      <p:to>
                                        <p:strVal val="visible"/>
                                      </p:to>
                                    </p:set>
                                    <p:animEffect transition="in" filter="fade">
                                      <p:cBhvr>
                                        <p:cTn id="13" dur="500"/>
                                        <p:tgtEl>
                                          <p:spTgt spid="1471"/>
                                        </p:tgtEl>
                                      </p:cBhvr>
                                    </p:animEffect>
                                  </p:childTnLst>
                                </p:cTn>
                              </p:par>
                              <p:par>
                                <p:cTn id="14" presetID="10" presetClass="entr" presetSubtype="0" fill="hold" nodeType="withEffect">
                                  <p:stCondLst>
                                    <p:cond delay="0"/>
                                  </p:stCondLst>
                                  <p:childTnLst>
                                    <p:set>
                                      <p:cBhvr>
                                        <p:cTn id="15" dur="1" fill="hold">
                                          <p:stCondLst>
                                            <p:cond delay="0"/>
                                          </p:stCondLst>
                                        </p:cTn>
                                        <p:tgtEl>
                                          <p:spTgt spid="1474"/>
                                        </p:tgtEl>
                                        <p:attrNameLst>
                                          <p:attrName>style.visibility</p:attrName>
                                        </p:attrNameLst>
                                      </p:cBhvr>
                                      <p:to>
                                        <p:strVal val="visible"/>
                                      </p:to>
                                    </p:set>
                                    <p:animEffect transition="in" filter="fade">
                                      <p:cBhvr>
                                        <p:cTn id="16" dur="500"/>
                                        <p:tgtEl>
                                          <p:spTgt spid="1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78_Custom Layout">
  <p:cSld name="78_Custom Layout">
    <p:spTree>
      <p:nvGrpSpPr>
        <p:cNvPr id="1" name="Shape 1475"/>
        <p:cNvGrpSpPr/>
        <p:nvPr/>
      </p:nvGrpSpPr>
      <p:grpSpPr>
        <a:xfrm>
          <a:off x="0" y="0"/>
          <a:ext cx="0" cy="0"/>
          <a:chOff x="0" y="0"/>
          <a:chExt cx="0" cy="0"/>
        </a:xfrm>
      </p:grpSpPr>
      <p:sp>
        <p:nvSpPr>
          <p:cNvPr id="1476" name="Google Shape;1476;p43"/>
          <p:cNvSpPr>
            <a:spLocks noGrp="1"/>
          </p:cNvSpPr>
          <p:nvPr>
            <p:ph type="pic" idx="2"/>
          </p:nvPr>
        </p:nvSpPr>
        <p:spPr>
          <a:xfrm>
            <a:off x="2028825" y="3429000"/>
            <a:ext cx="4067100" cy="34290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sp>
      <p:sp>
        <p:nvSpPr>
          <p:cNvPr id="1477" name="Google Shape;1477;p43"/>
          <p:cNvSpPr txBox="1">
            <a:spLocks noGrp="1"/>
          </p:cNvSpPr>
          <p:nvPr>
            <p:ph type="title"/>
          </p:nvPr>
        </p:nvSpPr>
        <p:spPr>
          <a:xfrm>
            <a:off x="2028825" y="946702"/>
            <a:ext cx="4067100" cy="1249800"/>
          </a:xfrm>
          <a:prstGeom prst="rect">
            <a:avLst/>
          </a:prstGeom>
          <a:noFill/>
          <a:ln>
            <a:noFill/>
          </a:ln>
        </p:spPr>
        <p:txBody>
          <a:bodyPr spcFirstLastPara="1" wrap="square" lIns="0" tIns="192000" rIns="0" bIns="0" anchor="t" anchorCtr="0">
            <a:noAutofit/>
          </a:bodyPr>
          <a:lstStyle>
            <a:lvl1pPr lvl="0" algn="l" rtl="0">
              <a:lnSpc>
                <a:spcPct val="80000"/>
              </a:lnSpc>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76"/>
                                        </p:tgtEl>
                                        <p:attrNameLst>
                                          <p:attrName>style.visibility</p:attrName>
                                        </p:attrNameLst>
                                      </p:cBhvr>
                                      <p:to>
                                        <p:strVal val="visible"/>
                                      </p:to>
                                    </p:set>
                                    <p:animEffect transition="in" filter="fade">
                                      <p:cBhvr>
                                        <p:cTn id="7" dur="500"/>
                                        <p:tgtEl>
                                          <p:spTgt spid="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
        <p:cNvGrpSpPr/>
        <p:nvPr/>
      </p:nvGrpSpPr>
      <p:grpSpPr>
        <a:xfrm>
          <a:off x="0" y="0"/>
          <a:ext cx="0" cy="0"/>
          <a:chOff x="0" y="0"/>
          <a:chExt cx="0" cy="0"/>
        </a:xfrm>
      </p:grpSpPr>
      <p:sp>
        <p:nvSpPr>
          <p:cNvPr id="14" name="Google Shape;14;p16"/>
          <p:cNvSpPr txBox="1">
            <a:spLocks noGrp="1"/>
          </p:cNvSpPr>
          <p:nvPr>
            <p:ph type="ftr" idx="11"/>
          </p:nvPr>
        </p:nvSpPr>
        <p:spPr>
          <a:xfrm>
            <a:off x="625475" y="6315872"/>
            <a:ext cx="9585200" cy="2072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888888"/>
              </a:buClr>
              <a:buSzPts val="11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rgbClr val="000000"/>
                </a:solidFill>
                <a:latin typeface="Arial"/>
                <a:ea typeface="Arial"/>
                <a:cs typeface="Arial"/>
                <a:sym typeface="Arial"/>
              </a:defRPr>
            </a:lvl9pPr>
          </a:lstStyle>
          <a:p>
            <a:endParaRPr/>
          </a:p>
        </p:txBody>
      </p:sp>
      <p:sp>
        <p:nvSpPr>
          <p:cNvPr id="15" name="Google Shape;15;p16"/>
          <p:cNvSpPr txBox="1">
            <a:spLocks noGrp="1"/>
          </p:cNvSpPr>
          <p:nvPr>
            <p:ph type="sldNum" idx="12"/>
          </p:nvPr>
        </p:nvSpPr>
        <p:spPr>
          <a:xfrm>
            <a:off x="11759200" y="6631000"/>
            <a:ext cx="432800" cy="207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9401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Widths - Full Image 1">
  <p:cSld name="Widths - Full Image 1">
    <p:spTree>
      <p:nvGrpSpPr>
        <p:cNvPr id="1" name="Shape 1720"/>
        <p:cNvGrpSpPr/>
        <p:nvPr/>
      </p:nvGrpSpPr>
      <p:grpSpPr>
        <a:xfrm>
          <a:off x="0" y="0"/>
          <a:ext cx="0" cy="0"/>
          <a:chOff x="0" y="0"/>
          <a:chExt cx="0" cy="0"/>
        </a:xfrm>
      </p:grpSpPr>
    </p:spTree>
    <p:extLst>
      <p:ext uri="{BB962C8B-B14F-4D97-AF65-F5344CB8AC3E}">
        <p14:creationId xmlns:p14="http://schemas.microsoft.com/office/powerpoint/2010/main" val="48043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FA7C-3A59-1572-26D4-D856BB821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77FCF9-F6FA-CD78-3D84-AF98E481078A}"/>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4" name="Footer Placeholder 3">
            <a:extLst>
              <a:ext uri="{FF2B5EF4-FFF2-40B4-BE49-F238E27FC236}">
                <a16:creationId xmlns:a16="http://schemas.microsoft.com/office/drawing/2014/main" id="{C9DF58D7-9602-7547-42FB-677EE8502F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8EC9D8-4188-F90B-563E-8E4F2A08217C}"/>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7880142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6">
                <a:solidFill>
                  <a:schemeClr val="tx1">
                    <a:lumMod val="50000"/>
                  </a:schemeClr>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49"/>
            <a:ext cx="10948492" cy="702834"/>
          </a:xfrm>
          <a:noFill/>
        </p:spPr>
        <p:txBody>
          <a:bodyPr anchor="t" anchorCtr="1">
            <a:noAutofit/>
          </a:bodyPr>
          <a:lstStyle>
            <a:lvl1pPr marL="0" indent="0" algn="ctr">
              <a:buNone/>
              <a:defRPr sz="2083">
                <a:solidFill>
                  <a:srgbClr val="323232"/>
                </a:solidFill>
                <a:latin typeface="+mn-lt"/>
              </a:defRPr>
            </a:lvl1pPr>
            <a:lvl2pPr marL="609561" indent="0" algn="ctr">
              <a:buNone/>
              <a:defRPr>
                <a:solidFill>
                  <a:schemeClr val="tx1">
                    <a:tint val="75000"/>
                  </a:schemeClr>
                </a:solidFill>
              </a:defRPr>
            </a:lvl2pPr>
            <a:lvl3pPr marL="1219122" indent="0" algn="ctr">
              <a:buNone/>
              <a:defRPr>
                <a:solidFill>
                  <a:schemeClr val="tx1">
                    <a:tint val="75000"/>
                  </a:schemeClr>
                </a:solidFill>
              </a:defRPr>
            </a:lvl3pPr>
            <a:lvl4pPr marL="1828683" indent="0" algn="ctr">
              <a:buNone/>
              <a:defRPr>
                <a:solidFill>
                  <a:schemeClr val="tx1">
                    <a:tint val="75000"/>
                  </a:schemeClr>
                </a:solidFill>
              </a:defRPr>
            </a:lvl4pPr>
            <a:lvl5pPr marL="2438244" indent="0" algn="ctr">
              <a:buNone/>
              <a:defRPr>
                <a:solidFill>
                  <a:schemeClr val="tx1">
                    <a:tint val="75000"/>
                  </a:schemeClr>
                </a:solidFill>
              </a:defRPr>
            </a:lvl5pPr>
            <a:lvl6pPr marL="3047805" indent="0" algn="ctr">
              <a:buNone/>
              <a:defRPr>
                <a:solidFill>
                  <a:schemeClr val="tx1">
                    <a:tint val="75000"/>
                  </a:schemeClr>
                </a:solidFill>
              </a:defRPr>
            </a:lvl6pPr>
            <a:lvl7pPr marL="3657366" indent="0" algn="ctr">
              <a:buNone/>
              <a:defRPr>
                <a:solidFill>
                  <a:schemeClr val="tx1">
                    <a:tint val="75000"/>
                  </a:schemeClr>
                </a:solidFill>
              </a:defRPr>
            </a:lvl7pPr>
            <a:lvl8pPr marL="4266927" indent="0" algn="ctr">
              <a:buNone/>
              <a:defRPr>
                <a:solidFill>
                  <a:schemeClr val="tx1">
                    <a:tint val="75000"/>
                  </a:schemeClr>
                </a:solidFill>
              </a:defRPr>
            </a:lvl8pPr>
            <a:lvl9pPr marL="4876488"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2" y="1201750"/>
            <a:ext cx="6009537" cy="3671900"/>
          </a:xfrm>
          <a:prstGeom prst="rect">
            <a:avLst/>
          </a:prstGeom>
        </p:spPr>
      </p:pic>
    </p:spTree>
    <p:extLst>
      <p:ext uri="{BB962C8B-B14F-4D97-AF65-F5344CB8AC3E}">
        <p14:creationId xmlns:p14="http://schemas.microsoft.com/office/powerpoint/2010/main" val="3373011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6" name="TextBox 5"/>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
        <p:nvSpPr>
          <p:cNvPr id="9" name="Title 1">
            <a:extLst>
              <a:ext uri="{FF2B5EF4-FFF2-40B4-BE49-F238E27FC236}">
                <a16:creationId xmlns:a16="http://schemas.microsoft.com/office/drawing/2014/main" id="{ACDFB65D-4EFA-3243-A06D-241117D58F12}"/>
              </a:ext>
            </a:extLst>
          </p:cNvPr>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pic>
        <p:nvPicPr>
          <p:cNvPr id="10" name="Picture 9" descr="Sky Logo">
            <a:extLst>
              <a:ext uri="{FF2B5EF4-FFF2-40B4-BE49-F238E27FC236}">
                <a16:creationId xmlns:a16="http://schemas.microsoft.com/office/drawing/2014/main" id="{52EA1D35-F1A5-9549-9CCA-8F7CEE09B2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341653991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pic>
        <p:nvPicPr>
          <p:cNvPr id="11" name="Picture 10" descr="Sky Logo">
            <a:extLst>
              <a:ext uri="{FF2B5EF4-FFF2-40B4-BE49-F238E27FC236}">
                <a16:creationId xmlns:a16="http://schemas.microsoft.com/office/drawing/2014/main" id="{94BB4579-8471-5348-B1AD-A8C1D58EB2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927065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1"/>
            <a:ext cx="6102969" cy="6858001"/>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 name="Title 1"/>
          <p:cNvSpPr>
            <a:spLocks noGrp="1"/>
          </p:cNvSpPr>
          <p:nvPr>
            <p:ph type="title" hasCustomPrompt="1"/>
          </p:nvPr>
        </p:nvSpPr>
        <p:spPr>
          <a:xfrm>
            <a:off x="621756" y="608571"/>
            <a:ext cx="5353595"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251984179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pic>
        <p:nvPicPr>
          <p:cNvPr id="9" name="Picture 8" descr="Sky Logo">
            <a:extLst>
              <a:ext uri="{FF2B5EF4-FFF2-40B4-BE49-F238E27FC236}">
                <a16:creationId xmlns:a16="http://schemas.microsoft.com/office/drawing/2014/main" id="{37BEB63D-115C-5044-A4B5-E356A8C01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304253633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12350490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6" name="TextBox 5"/>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GB" sz="2916" kern="1200" dirty="0">
                <a:gradFill>
                  <a:gsLst>
                    <a:gs pos="0">
                      <a:srgbClr val="FF9E00"/>
                    </a:gs>
                    <a:gs pos="100000">
                      <a:srgbClr val="0071FF"/>
                    </a:gs>
                    <a:gs pos="35000">
                      <a:srgbClr val="E10000"/>
                    </a:gs>
                    <a:gs pos="85000">
                      <a:srgbClr val="21429C"/>
                    </a:gs>
                    <a:gs pos="60000">
                      <a:srgbClr val="B5007D"/>
                    </a:gs>
                  </a:gsLst>
                  <a:lin ang="0" scaled="1"/>
                </a:gradFill>
                <a:latin typeface="+mj-lt"/>
                <a:ea typeface="+mj-ea"/>
                <a:cs typeface="Sky Text Light"/>
              </a:defRPr>
            </a:lvl1pPr>
          </a:lstStyle>
          <a:p>
            <a:r>
              <a:rPr lang="en-US"/>
              <a:t>Heading Sky text 28pt</a:t>
            </a:r>
            <a:endParaRPr lang="en-GB"/>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97998575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388836312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4089051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293291488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8329A-EA56-A5DD-9B25-E23B5DE9C8C0}"/>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3" name="Footer Placeholder 2">
            <a:extLst>
              <a:ext uri="{FF2B5EF4-FFF2-40B4-BE49-F238E27FC236}">
                <a16:creationId xmlns:a16="http://schemas.microsoft.com/office/drawing/2014/main" id="{BB3BF0C5-1D4A-8BA0-4695-497E80C017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D74850-C3E0-423C-4448-D0A0B8395A7E}"/>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8142102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 y="1"/>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14438565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1"/>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2" y="1"/>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6654360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 y="-1"/>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1"/>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3"/>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3"/>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1368313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8" y="293537"/>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Title 1"/>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61203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48" y="293537"/>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78904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48" y="293537"/>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795873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48" y="293537"/>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16626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1" y="5341533"/>
            <a:ext cx="7518924" cy="850016"/>
          </a:xfrm>
        </p:spPr>
        <p:txBody>
          <a:bodyPr/>
          <a:lstStyle>
            <a:lvl1pPr marL="0" indent="0" algn="ctr">
              <a:buFontTx/>
              <a:buNone/>
              <a:defRPr sz="2916">
                <a:solidFill>
                  <a:schemeClr val="tx1"/>
                </a:solidFill>
              </a:defRPr>
            </a:lvl1pPr>
          </a:lstStyle>
          <a:p>
            <a:pPr lvl="0"/>
            <a:r>
              <a:rPr lang="en-US"/>
              <a:t>Click to add text</a:t>
            </a:r>
          </a:p>
        </p:txBody>
      </p:sp>
    </p:spTree>
    <p:extLst>
      <p:ext uri="{BB962C8B-B14F-4D97-AF65-F5344CB8AC3E}">
        <p14:creationId xmlns:p14="http://schemas.microsoft.com/office/powerpoint/2010/main" val="422657017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09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5">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50"/>
            <a:ext cx="10948492" cy="702834"/>
          </a:xfrm>
          <a:noFill/>
        </p:spPr>
        <p:txBody>
          <a:bodyPr anchor="t" anchorCtr="1">
            <a:noAutofit/>
          </a:bodyPr>
          <a:lstStyle>
            <a:lvl1pPr marL="0" indent="0" algn="ctr">
              <a:buNone/>
              <a:defRPr sz="2083">
                <a:solidFill>
                  <a:srgbClr val="323232"/>
                </a:solidFill>
                <a:latin typeface="+mn-lt"/>
              </a:defRPr>
            </a:lvl1pPr>
            <a:lvl2pPr marL="609378" indent="0" algn="ctr">
              <a:buNone/>
              <a:defRPr>
                <a:solidFill>
                  <a:schemeClr val="tx1">
                    <a:tint val="75000"/>
                  </a:schemeClr>
                </a:solidFill>
              </a:defRPr>
            </a:lvl2pPr>
            <a:lvl3pPr marL="1218756" indent="0" algn="ctr">
              <a:buNone/>
              <a:defRPr>
                <a:solidFill>
                  <a:schemeClr val="tx1">
                    <a:tint val="75000"/>
                  </a:schemeClr>
                </a:solidFill>
              </a:defRPr>
            </a:lvl3pPr>
            <a:lvl4pPr marL="1828134" indent="0" algn="ctr">
              <a:buNone/>
              <a:defRPr>
                <a:solidFill>
                  <a:schemeClr val="tx1">
                    <a:tint val="75000"/>
                  </a:schemeClr>
                </a:solidFill>
              </a:defRPr>
            </a:lvl4pPr>
            <a:lvl5pPr marL="2437513" indent="0" algn="ctr">
              <a:buNone/>
              <a:defRPr>
                <a:solidFill>
                  <a:schemeClr val="tx1">
                    <a:tint val="75000"/>
                  </a:schemeClr>
                </a:solidFill>
              </a:defRPr>
            </a:lvl5pPr>
            <a:lvl6pPr marL="3046890" indent="0" algn="ctr">
              <a:buNone/>
              <a:defRPr>
                <a:solidFill>
                  <a:schemeClr val="tx1">
                    <a:tint val="75000"/>
                  </a:schemeClr>
                </a:solidFill>
              </a:defRPr>
            </a:lvl6pPr>
            <a:lvl7pPr marL="3656269" indent="0" algn="ctr">
              <a:buNone/>
              <a:defRPr>
                <a:solidFill>
                  <a:schemeClr val="tx1">
                    <a:tint val="75000"/>
                  </a:schemeClr>
                </a:solidFill>
              </a:defRPr>
            </a:lvl7pPr>
            <a:lvl8pPr marL="4265647" indent="0" algn="ctr">
              <a:buNone/>
              <a:defRPr>
                <a:solidFill>
                  <a:schemeClr val="tx1">
                    <a:tint val="75000"/>
                  </a:schemeClr>
                </a:solidFill>
              </a:defRPr>
            </a:lvl8pPr>
            <a:lvl9pPr marL="4875025"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3" y="1201750"/>
            <a:ext cx="6009537" cy="3671900"/>
          </a:xfrm>
          <a:prstGeom prst="rect">
            <a:avLst/>
          </a:prstGeom>
        </p:spPr>
      </p:pic>
    </p:spTree>
    <p:extLst>
      <p:ext uri="{BB962C8B-B14F-4D97-AF65-F5344CB8AC3E}">
        <p14:creationId xmlns:p14="http://schemas.microsoft.com/office/powerpoint/2010/main" val="351474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774D-1429-0894-3121-2598AFC7B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AA9468-8E67-7BF1-9138-DC32741A6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60E57C-8ED2-E767-06E3-0A62A6203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B34C8-F24D-3870-CBC6-725911C35DBF}"/>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6" name="Footer Placeholder 5">
            <a:extLst>
              <a:ext uri="{FF2B5EF4-FFF2-40B4-BE49-F238E27FC236}">
                <a16:creationId xmlns:a16="http://schemas.microsoft.com/office/drawing/2014/main" id="{BAD5A79A-9B8F-CFBC-9744-97CAA40F97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213638-D856-C3C1-297C-4BC1810E0301}"/>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593195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5">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49"/>
            <a:ext cx="10948492" cy="702834"/>
          </a:xfrm>
          <a:noFill/>
        </p:spPr>
        <p:txBody>
          <a:bodyPr anchor="t" anchorCtr="1">
            <a:noAutofit/>
          </a:bodyPr>
          <a:lstStyle>
            <a:lvl1pPr marL="0" indent="0" algn="ctr">
              <a:buNone/>
              <a:defRPr sz="2083">
                <a:solidFill>
                  <a:srgbClr val="323232"/>
                </a:solidFill>
                <a:latin typeface="+mn-lt"/>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6" indent="0" algn="ctr">
              <a:buNone/>
              <a:defRPr>
                <a:solidFill>
                  <a:schemeClr val="tx1">
                    <a:tint val="75000"/>
                  </a:schemeClr>
                </a:solidFill>
              </a:defRPr>
            </a:lvl4pPr>
            <a:lvl5pPr marL="2438088" indent="0" algn="ctr">
              <a:buNone/>
              <a:defRPr>
                <a:solidFill>
                  <a:schemeClr val="tx1">
                    <a:tint val="75000"/>
                  </a:schemeClr>
                </a:solidFill>
              </a:defRPr>
            </a:lvl5pPr>
            <a:lvl6pPr marL="3047610" indent="0" algn="ctr">
              <a:buNone/>
              <a:defRPr>
                <a:solidFill>
                  <a:schemeClr val="tx1">
                    <a:tint val="75000"/>
                  </a:schemeClr>
                </a:solidFill>
              </a:defRPr>
            </a:lvl6pPr>
            <a:lvl7pPr marL="3657132" indent="0" algn="ctr">
              <a:buNone/>
              <a:defRPr>
                <a:solidFill>
                  <a:schemeClr val="tx1">
                    <a:tint val="75000"/>
                  </a:schemeClr>
                </a:solidFill>
              </a:defRPr>
            </a:lvl7pPr>
            <a:lvl8pPr marL="4266654" indent="0" algn="ctr">
              <a:buNone/>
              <a:defRPr>
                <a:solidFill>
                  <a:schemeClr val="tx1">
                    <a:tint val="75000"/>
                  </a:schemeClr>
                </a:solidFill>
              </a:defRPr>
            </a:lvl8pPr>
            <a:lvl9pPr marL="4876175"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3" y="1201750"/>
            <a:ext cx="6009537" cy="3671900"/>
          </a:xfrm>
          <a:prstGeom prst="rect">
            <a:avLst/>
          </a:prstGeom>
        </p:spPr>
      </p:pic>
    </p:spTree>
    <p:extLst>
      <p:ext uri="{BB962C8B-B14F-4D97-AF65-F5344CB8AC3E}">
        <p14:creationId xmlns:p14="http://schemas.microsoft.com/office/powerpoint/2010/main" val="3674238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4" y="1684484"/>
            <a:ext cx="10948492" cy="4223616"/>
          </a:xfrm>
        </p:spPr>
        <p:txBody>
          <a:bodyPr lIns="0" tIns="0" rIns="0" bIns="0"/>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8C36F4FB-33C5-6845-BE8E-1E08E70CB931}"/>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00672117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p:spPr>
        <p:txBody>
          <a:bodyPr/>
          <a:lstStyle>
            <a:lvl1pPr marL="0" indent="0">
              <a:buFontTx/>
              <a:buNone/>
              <a:defRPr/>
            </a:lvl1pPr>
          </a:lstStyle>
          <a:p>
            <a:pPr lvl="0"/>
            <a:r>
              <a:rPr lang="en-US"/>
              <a:t>Edit Master text styles</a:t>
            </a:r>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9658F56F-87D0-064D-B424-93D0E9AAE3F1}"/>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8838301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8" name="Title Placeholder 1">
            <a:extLst>
              <a:ext uri="{FF2B5EF4-FFF2-40B4-BE49-F238E27FC236}">
                <a16:creationId xmlns:a16="http://schemas.microsoft.com/office/drawing/2014/main" id="{6464783E-7D3C-2F4E-A1C5-C97D8C8826BA}"/>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0586505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a:noFill/>
        </p:spPr>
        <p:txBody>
          <a:bodyPr/>
          <a:lstStyle>
            <a:lvl1pPr marL="0" indent="0">
              <a:buFontTx/>
              <a:buNone/>
              <a:defRPr/>
            </a:lvl1pPr>
          </a:lstStyle>
          <a:p>
            <a:pPr lvl="0"/>
            <a:r>
              <a:rPr lang="en-US"/>
              <a:t>Edit Master text styles</a:t>
            </a:r>
          </a:p>
          <a:p>
            <a:pPr lvl="0"/>
            <a:endParaRPr lang="en-US"/>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601D71E2-E738-3744-BEC2-2F3ABAACB44A}"/>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pic>
        <p:nvPicPr>
          <p:cNvPr id="10" name="Picture 9" descr="Sky Logo">
            <a:extLst>
              <a:ext uri="{FF2B5EF4-FFF2-40B4-BE49-F238E27FC236}">
                <a16:creationId xmlns:a16="http://schemas.microsoft.com/office/drawing/2014/main" id="{6665B3D6-B7A7-FF46-B33F-598DED3F0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55284844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5233619"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60"/>
            <a:ext cx="5233619" cy="642371"/>
          </a:xfrm>
        </p:spPr>
        <p:txBody>
          <a:bodyPr/>
          <a:lstStyle>
            <a:lvl1pPr marL="0" indent="0">
              <a:buFontTx/>
              <a:buNone/>
              <a:defRPr sz="2083">
                <a:latin typeface="+mj-lt"/>
              </a:defRPr>
            </a:lvl1pPr>
          </a:lstStyle>
          <a:p>
            <a:pPr lvl="0"/>
            <a:r>
              <a:rPr lang="en-US"/>
              <a:t>Edit Master text styles</a:t>
            </a:r>
          </a:p>
        </p:txBody>
      </p:sp>
      <p:sp>
        <p:nvSpPr>
          <p:cNvPr id="8" name="Picture Placeholder 2">
            <a:extLst>
              <a:ext uri="{FF2B5EF4-FFF2-40B4-BE49-F238E27FC236}">
                <a16:creationId xmlns:a16="http://schemas.microsoft.com/office/drawing/2014/main" id="{7B3636FA-2AED-064B-91B0-F81E40A74D85}"/>
              </a:ext>
            </a:extLst>
          </p:cNvPr>
          <p:cNvSpPr>
            <a:spLocks noGrp="1"/>
          </p:cNvSpPr>
          <p:nvPr>
            <p:ph type="pic" sz="quarter" idx="13" hasCustomPrompt="1"/>
          </p:nvPr>
        </p:nvSpPr>
        <p:spPr>
          <a:xfrm>
            <a:off x="6108402" y="293536"/>
            <a:ext cx="578595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itle Placeholder 1">
            <a:extLst>
              <a:ext uri="{FF2B5EF4-FFF2-40B4-BE49-F238E27FC236}">
                <a16:creationId xmlns:a16="http://schemas.microsoft.com/office/drawing/2014/main" id="{27431026-ED0C-754F-8B89-65E4733585A7}"/>
              </a:ext>
            </a:extLst>
          </p:cNvPr>
          <p:cNvSpPr>
            <a:spLocks noGrp="1"/>
          </p:cNvSpPr>
          <p:nvPr>
            <p:ph type="title"/>
          </p:nvPr>
        </p:nvSpPr>
        <p:spPr>
          <a:xfrm>
            <a:off x="621756" y="608571"/>
            <a:ext cx="5233619"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7951312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pic>
        <p:nvPicPr>
          <p:cNvPr id="11" name="Picture 10" descr="Sky Logo">
            <a:extLst>
              <a:ext uri="{FF2B5EF4-FFF2-40B4-BE49-F238E27FC236}">
                <a16:creationId xmlns:a16="http://schemas.microsoft.com/office/drawing/2014/main" id="{07FF12EF-066A-7249-B187-884CBC1284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38788477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112835723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3" name="Content Placeholder 2"/>
          <p:cNvSpPr>
            <a:spLocks noGrp="1"/>
          </p:cNvSpPr>
          <p:nvPr>
            <p:ph sz="half" idx="1" hasCustomPrompt="1"/>
          </p:nvPr>
        </p:nvSpPr>
        <p:spPr>
          <a:xfrm>
            <a:off x="621754" y="1684486"/>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itle Placeholder 1">
            <a:extLst>
              <a:ext uri="{FF2B5EF4-FFF2-40B4-BE49-F238E27FC236}">
                <a16:creationId xmlns:a16="http://schemas.microsoft.com/office/drawing/2014/main" id="{76EF461A-91A7-754D-A6D1-DD1EA3AFEE8E}"/>
              </a:ext>
            </a:extLst>
          </p:cNvPr>
          <p:cNvSpPr>
            <a:spLocks noGrp="1"/>
          </p:cNvSpPr>
          <p:nvPr>
            <p:ph type="title"/>
          </p:nvPr>
        </p:nvSpPr>
        <p:spPr>
          <a:xfrm>
            <a:off x="621755" y="608572"/>
            <a:ext cx="5353596" cy="1075915"/>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42852319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ext Placeholder 4">
            <a:extLst>
              <a:ext uri="{FF2B5EF4-FFF2-40B4-BE49-F238E27FC236}">
                <a16:creationId xmlns:a16="http://schemas.microsoft.com/office/drawing/2014/main" id="{D194CE2D-07E7-2441-B8E7-D9ED21921C81}"/>
              </a:ext>
            </a:extLst>
          </p:cNvPr>
          <p:cNvSpPr>
            <a:spLocks noGrp="1"/>
          </p:cNvSpPr>
          <p:nvPr>
            <p:ph type="body" sz="quarter" idx="13"/>
          </p:nvPr>
        </p:nvSpPr>
        <p:spPr>
          <a:xfrm>
            <a:off x="621754" y="1863958"/>
            <a:ext cx="4872592" cy="347282"/>
          </a:xfrm>
        </p:spPr>
        <p:txBody>
          <a:bodyPr anchor="t"/>
          <a:lstStyle>
            <a:lvl1pPr marL="0" indent="0">
              <a:buNone/>
              <a:defRPr sz="1458">
                <a:solidFill>
                  <a:srgbClr val="000000"/>
                </a:solidFill>
              </a:defRPr>
            </a:lvl1pPr>
          </a:lstStyle>
          <a:p>
            <a:pPr lvl="0"/>
            <a:r>
              <a:rPr lang="en-US"/>
              <a:t>Edit Master text styles</a:t>
            </a:r>
          </a:p>
        </p:txBody>
      </p:sp>
      <p:sp>
        <p:nvSpPr>
          <p:cNvPr id="13" name="Title Placeholder 1">
            <a:extLst>
              <a:ext uri="{FF2B5EF4-FFF2-40B4-BE49-F238E27FC236}">
                <a16:creationId xmlns:a16="http://schemas.microsoft.com/office/drawing/2014/main" id="{CE7E0873-FCC9-2341-980A-DA8DBBF3A073}"/>
              </a:ext>
            </a:extLst>
          </p:cNvPr>
          <p:cNvSpPr>
            <a:spLocks noGrp="1"/>
          </p:cNvSpPr>
          <p:nvPr>
            <p:ph type="title"/>
          </p:nvPr>
        </p:nvSpPr>
        <p:spPr>
          <a:xfrm>
            <a:off x="621755" y="608571"/>
            <a:ext cx="5311691" cy="1124750"/>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5510202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1536-9CBD-59A6-FDEE-2E7BDF852D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40F76A-288B-18DB-26CF-6D426292D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959D43-00A2-296A-D3A2-29B3753F3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64819-5C58-9A01-137A-14DEE41EEA38}"/>
              </a:ext>
            </a:extLst>
          </p:cNvPr>
          <p:cNvSpPr>
            <a:spLocks noGrp="1"/>
          </p:cNvSpPr>
          <p:nvPr>
            <p:ph type="dt" sz="half" idx="10"/>
          </p:nvPr>
        </p:nvSpPr>
        <p:spPr/>
        <p:txBody>
          <a:bodyPr/>
          <a:lstStyle/>
          <a:p>
            <a:fld id="{EA02C1C6-A849-4710-9E0A-14B172CDCCD8}" type="datetimeFigureOut">
              <a:rPr lang="en-GB" smtClean="0"/>
              <a:t>19/05/2023</a:t>
            </a:fld>
            <a:endParaRPr lang="en-GB"/>
          </a:p>
        </p:txBody>
      </p:sp>
      <p:sp>
        <p:nvSpPr>
          <p:cNvPr id="6" name="Footer Placeholder 5">
            <a:extLst>
              <a:ext uri="{FF2B5EF4-FFF2-40B4-BE49-F238E27FC236}">
                <a16:creationId xmlns:a16="http://schemas.microsoft.com/office/drawing/2014/main" id="{1192FFD9-4959-CA28-28C3-01A1995EE0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D2E8C3-F1CB-8C0F-CBC4-3B2DDAE435D9}"/>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346297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4018556"/>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itle Placeholder 1">
            <a:extLst>
              <a:ext uri="{FF2B5EF4-FFF2-40B4-BE49-F238E27FC236}">
                <a16:creationId xmlns:a16="http://schemas.microsoft.com/office/drawing/2014/main" id="{0111E3D1-5A4E-C04F-A593-0BB087131CAD}"/>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
        <p:nvSpPr>
          <p:cNvPr id="8" name="Text Placeholder 2">
            <a:extLst>
              <a:ext uri="{FF2B5EF4-FFF2-40B4-BE49-F238E27FC236}">
                <a16:creationId xmlns:a16="http://schemas.microsoft.com/office/drawing/2014/main" id="{9376BFBD-F30E-8547-B333-345800443DB8}"/>
              </a:ext>
            </a:extLst>
          </p:cNvPr>
          <p:cNvSpPr>
            <a:spLocks noGrp="1"/>
          </p:cNvSpPr>
          <p:nvPr>
            <p:ph type="body" sz="quarter" idx="14"/>
          </p:nvPr>
        </p:nvSpPr>
        <p:spPr>
          <a:xfrm>
            <a:off x="621755" y="1668610"/>
            <a:ext cx="5225379" cy="2349944"/>
          </a:xfrm>
        </p:spPr>
        <p:txBody>
          <a:bodyPr/>
          <a:lstStyle>
            <a:lvl1pPr marL="0" indent="0">
              <a:buFontTx/>
              <a:buNone/>
              <a:defRPr sz="2083" i="1">
                <a:gradFill>
                  <a:gsLst>
                    <a:gs pos="0">
                      <a:srgbClr val="FF9E00"/>
                    </a:gs>
                    <a:gs pos="100000">
                      <a:srgbClr val="0071FF"/>
                    </a:gs>
                    <a:gs pos="35000">
                      <a:srgbClr val="E10000"/>
                    </a:gs>
                    <a:gs pos="85000">
                      <a:srgbClr val="21429C"/>
                    </a:gs>
                    <a:gs pos="60000">
                      <a:srgbClr val="B5007D"/>
                    </a:gs>
                  </a:gsLst>
                  <a:lin ang="0" scaled="0"/>
                </a:gradFill>
              </a:defRPr>
            </a:lvl1pPr>
          </a:lstStyle>
          <a:p>
            <a:pPr lvl="0"/>
            <a:r>
              <a:rPr lang="en-US"/>
              <a:t>Edit Master text styles</a:t>
            </a:r>
          </a:p>
        </p:txBody>
      </p:sp>
      <p:sp>
        <p:nvSpPr>
          <p:cNvPr id="12" name="Picture Placeholder 2">
            <a:extLst>
              <a:ext uri="{FF2B5EF4-FFF2-40B4-BE49-F238E27FC236}">
                <a16:creationId xmlns:a16="http://schemas.microsoft.com/office/drawing/2014/main" id="{FE34CBA4-FB24-2A4B-AD46-747DE182AD0D}"/>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5494199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4" y="1678742"/>
            <a:ext cx="4872592" cy="347282"/>
          </a:xfrm>
          <a:noFill/>
        </p:spPr>
        <p:txBody>
          <a:bodyPr anchor="t"/>
          <a:lstStyle>
            <a:lvl1pPr marL="0" indent="0">
              <a:buNone/>
              <a:defRPr sz="1458">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FEF3073A-197D-8447-A1EC-42B695D1F58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541CCE70-F263-CD44-B451-F4DE6FF17D05}"/>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73012519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B1D243F2-9D2A-D049-946C-BC00CCF4818C}"/>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pic>
        <p:nvPicPr>
          <p:cNvPr id="6" name="Picture 5" descr="Sky Logo">
            <a:extLst>
              <a:ext uri="{FF2B5EF4-FFF2-40B4-BE49-F238E27FC236}">
                <a16:creationId xmlns:a16="http://schemas.microsoft.com/office/drawing/2014/main" id="{8396858C-53F1-5D40-9FF2-E1AEB9ABB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184563654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CC3EBD3D-9765-074B-A8D2-8A5F777580B9}"/>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2458500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FA0023"/>
              </a:buClr>
              <a:buSzPct val="150000"/>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itle Placeholder 1">
            <a:extLst>
              <a:ext uri="{FF2B5EF4-FFF2-40B4-BE49-F238E27FC236}">
                <a16:creationId xmlns:a16="http://schemas.microsoft.com/office/drawing/2014/main" id="{3DEECDB6-0125-0742-A05D-437E71EE428B}"/>
              </a:ext>
            </a:extLst>
          </p:cNvPr>
          <p:cNvSpPr>
            <a:spLocks noGrp="1"/>
          </p:cNvSpPr>
          <p:nvPr>
            <p:ph type="title"/>
          </p:nvPr>
        </p:nvSpPr>
        <p:spPr>
          <a:xfrm>
            <a:off x="634984" y="608573"/>
            <a:ext cx="10948493" cy="992357"/>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5728611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31D7AAC5-DA2B-A44C-8ACA-B1AE595B067D}"/>
              </a:ext>
            </a:extLst>
          </p:cNvPr>
          <p:cNvSpPr>
            <a:spLocks noGrp="1"/>
          </p:cNvSpPr>
          <p:nvPr>
            <p:ph type="title"/>
          </p:nvPr>
        </p:nvSpPr>
        <p:spPr>
          <a:xfrm>
            <a:off x="634984"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92457615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5" name="Title Placeholder 1">
            <a:extLst>
              <a:ext uri="{FF2B5EF4-FFF2-40B4-BE49-F238E27FC236}">
                <a16:creationId xmlns:a16="http://schemas.microsoft.com/office/drawing/2014/main" id="{7C4D8CA5-EDB1-114D-A64A-0FF4D91D3B64}"/>
              </a:ext>
            </a:extLst>
          </p:cNvPr>
          <p:cNvSpPr>
            <a:spLocks noGrp="1"/>
          </p:cNvSpPr>
          <p:nvPr>
            <p:ph type="title"/>
          </p:nvPr>
        </p:nvSpPr>
        <p:spPr>
          <a:xfrm>
            <a:off x="634984"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0296797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3" name="Picture 2" descr="Sky Logo">
            <a:extLst>
              <a:ext uri="{FF2B5EF4-FFF2-40B4-BE49-F238E27FC236}">
                <a16:creationId xmlns:a16="http://schemas.microsoft.com/office/drawing/2014/main" id="{6127D7FB-83F9-C244-8CA7-AF1B5AC709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225101979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26619157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2" y="5341533"/>
            <a:ext cx="7518924" cy="850016"/>
          </a:xfrm>
        </p:spPr>
        <p:txBody>
          <a:bodyPr/>
          <a:lstStyle>
            <a:lvl1pPr marL="0" indent="0" algn="ctr">
              <a:buFontTx/>
              <a:buNone/>
              <a:defRPr sz="2915">
                <a:solidFill>
                  <a:schemeClr val="tx1"/>
                </a:solidFill>
              </a:defRPr>
            </a:lvl1pPr>
          </a:lstStyle>
          <a:p>
            <a:pPr lvl="0"/>
            <a:r>
              <a:rPr lang="en-US"/>
              <a:t>Click to add text</a:t>
            </a:r>
          </a:p>
        </p:txBody>
      </p:sp>
    </p:spTree>
    <p:extLst>
      <p:ext uri="{BB962C8B-B14F-4D97-AF65-F5344CB8AC3E}">
        <p14:creationId xmlns:p14="http://schemas.microsoft.com/office/powerpoint/2010/main" val="16256936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4.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7" Type="http://schemas.openxmlformats.org/officeDocument/2006/relationships/slideLayout" Target="../slideLayouts/slideLayout85.xml"/><Relationship Id="rId71" Type="http://schemas.openxmlformats.org/officeDocument/2006/relationships/slideLayout" Target="../slideLayouts/slideLayout149.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5" Type="http://schemas.openxmlformats.org/officeDocument/2006/relationships/slideLayout" Target="../slideLayouts/slideLayout83.xml"/><Relationship Id="rId61" Type="http://schemas.openxmlformats.org/officeDocument/2006/relationships/slideLayout" Target="../slideLayouts/slideLayout139.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slideLayout" Target="../slideLayouts/slideLayout147.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theme" Target="../theme/theme5.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slideLayout" Target="../slideLayouts/slideLayout14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A40C1-8B8C-3BEA-564C-FC8BCB16B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30A5AE-F2CD-48A5-502F-9B85BF086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627B50-235F-4F41-B97D-710F5A27D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2C1C6-A849-4710-9E0A-14B172CDCCD8}" type="datetimeFigureOut">
              <a:rPr lang="en-GB" smtClean="0"/>
              <a:t>19/05/2023</a:t>
            </a:fld>
            <a:endParaRPr lang="en-GB"/>
          </a:p>
        </p:txBody>
      </p:sp>
      <p:sp>
        <p:nvSpPr>
          <p:cNvPr id="5" name="Footer Placeholder 4">
            <a:extLst>
              <a:ext uri="{FF2B5EF4-FFF2-40B4-BE49-F238E27FC236}">
                <a16:creationId xmlns:a16="http://schemas.microsoft.com/office/drawing/2014/main" id="{7231DC19-8697-1A90-CA41-50183134E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E1F1E4-2B26-9FCF-455B-DEF9FA8C2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22608-6992-4DEC-9BF2-5461A2E992AD}" type="slidenum">
              <a:rPr lang="en-GB" smtClean="0"/>
              <a:t>‹#›</a:t>
            </a:fld>
            <a:endParaRPr lang="en-GB"/>
          </a:p>
        </p:txBody>
      </p:sp>
    </p:spTree>
    <p:extLst>
      <p:ext uri="{BB962C8B-B14F-4D97-AF65-F5344CB8AC3E}">
        <p14:creationId xmlns:p14="http://schemas.microsoft.com/office/powerpoint/2010/main" val="257589662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33" r:id="rId5"/>
    <p:sldLayoutId id="2147484046" r:id="rId6"/>
    <p:sldLayoutId id="2147484034" r:id="rId7"/>
    <p:sldLayoutId id="2147484035" r:id="rId8"/>
    <p:sldLayoutId id="2147484036"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pic>
        <p:nvPicPr>
          <p:cNvPr id="7" name="Picture 6"/>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24000"/>
            <a:ext cx="1296000" cy="972000"/>
          </a:xfrm>
          <a:prstGeom prst="rect">
            <a:avLst/>
          </a:prstGeom>
        </p:spPr>
      </p:pic>
      <p:sp>
        <p:nvSpPr>
          <p:cNvPr id="8" name="Footer Placeholder 4"/>
          <p:cNvSpPr txBox="1">
            <a:spLocks/>
          </p:cNvSpPr>
          <p:nvPr userDrawn="1"/>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pPr/>
              <a:t>‹#›</a:t>
            </a:fld>
            <a:endParaRPr lang="en-US" sz="900" dirty="0"/>
          </a:p>
        </p:txBody>
      </p:sp>
      <p:sp>
        <p:nvSpPr>
          <p:cNvPr id="9" name="Text Placeholder 2"/>
          <p:cNvSpPr>
            <a:spLocks noGrp="1"/>
          </p:cNvSpPr>
          <p:nvPr>
            <p:ph type="body" idx="1"/>
          </p:nvPr>
        </p:nvSpPr>
        <p:spPr>
          <a:xfrm>
            <a:off x="406800" y="1411201"/>
            <a:ext cx="11376000" cy="4974382"/>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736" r:id="rId1"/>
    <p:sldLayoutId id="2147484039" r:id="rId2"/>
    <p:sldLayoutId id="2147483737" r:id="rId3"/>
    <p:sldLayoutId id="2147483738" r:id="rId4"/>
    <p:sldLayoutId id="2147484031" r:id="rId5"/>
    <p:sldLayoutId id="2147483740" r:id="rId6"/>
    <p:sldLayoutId id="2147483741" r:id="rId7"/>
    <p:sldLayoutId id="2147484032" r:id="rId8"/>
    <p:sldLayoutId id="2147484037" r:id="rId9"/>
    <p:sldLayoutId id="2147484038" r:id="rId10"/>
    <p:sldLayoutId id="2147484040" r:id="rId11"/>
  </p:sldLayoutIdLst>
  <p:txStyles>
    <p:titleStyle>
      <a:lvl1pPr algn="l" defTabSz="685800" rtl="0" eaLnBrk="1" latinLnBrk="0" hangingPunct="1">
        <a:lnSpc>
          <a:spcPct val="90000"/>
        </a:lnSpc>
        <a:spcBef>
          <a:spcPct val="0"/>
        </a:spcBef>
        <a:buNone/>
        <a:defRPr sz="2400" b="1" kern="1200" baseline="0">
          <a:solidFill>
            <a:srgbClr val="0C406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291470"/>
            <a:ext cx="1003853" cy="56652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11" name="Google Shape;11;p1"/>
          <p:cNvSpPr txBox="1"/>
          <p:nvPr/>
        </p:nvSpPr>
        <p:spPr>
          <a:xfrm>
            <a:off x="0" y="6376228"/>
            <a:ext cx="100385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1" i="0" u="none" strike="noStrike" cap="none">
                <a:solidFill>
                  <a:schemeClr val="dk1"/>
                </a:solidFill>
                <a:latin typeface="Open Sans SemiBold"/>
                <a:ea typeface="Open Sans SemiBold"/>
                <a:cs typeface="Open Sans SemiBold"/>
                <a:sym typeface="Open Sans SemiBold"/>
              </a:rPr>
              <a:t>‹#›</a:t>
            </a:fld>
            <a:endParaRPr sz="800" b="1" i="0" u="none" strike="noStrike" cap="none">
              <a:solidFill>
                <a:schemeClr val="dk1"/>
              </a:solidFill>
              <a:latin typeface="Open Sans SemiBold"/>
              <a:ea typeface="Open Sans SemiBold"/>
              <a:cs typeface="Open Sans SemiBold"/>
              <a:sym typeface="Open Sans SemiBold"/>
            </a:endParaRPr>
          </a:p>
        </p:txBody>
      </p:sp>
      <p:pic>
        <p:nvPicPr>
          <p:cNvPr id="12" name="Google Shape;12;p1"/>
          <p:cNvPicPr preferRelativeResize="0"/>
          <p:nvPr/>
        </p:nvPicPr>
        <p:blipFill rotWithShape="1">
          <a:blip r:embed="rId39">
            <a:alphaModFix/>
          </a:blip>
          <a:srcRect/>
          <a:stretch/>
        </p:blipFill>
        <p:spPr>
          <a:xfrm>
            <a:off x="318900" y="328822"/>
            <a:ext cx="366050" cy="31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92" r:id="rId1"/>
    <p:sldLayoutId id="2147483650" r:id="rId2"/>
    <p:sldLayoutId id="2147483651" r:id="rId3"/>
    <p:sldLayoutId id="2147483652" r:id="rId4"/>
    <p:sldLayoutId id="2147483653" r:id="rId5"/>
    <p:sldLayoutId id="2147483654" r:id="rId6"/>
    <p:sldLayoutId id="2147484030" r:id="rId7"/>
    <p:sldLayoutId id="2147483660" r:id="rId8"/>
    <p:sldLayoutId id="2147483899" r:id="rId9"/>
    <p:sldLayoutId id="2147483900" r:id="rId10"/>
    <p:sldLayoutId id="2147483901" r:id="rId11"/>
    <p:sldLayoutId id="2147483902" r:id="rId12"/>
    <p:sldLayoutId id="2147484051" r:id="rId13"/>
    <p:sldLayoutId id="2147484052" r:id="rId14"/>
    <p:sldLayoutId id="2147484054" r:id="rId15"/>
    <p:sldLayoutId id="2147484055" r:id="rId16"/>
    <p:sldLayoutId id="2147484056" r:id="rId17"/>
    <p:sldLayoutId id="2147484057" r:id="rId18"/>
    <p:sldLayoutId id="2147484058" r:id="rId19"/>
    <p:sldLayoutId id="2147483674" r:id="rId20"/>
    <p:sldLayoutId id="2147484059" r:id="rId21"/>
    <p:sldLayoutId id="2147484060" r:id="rId22"/>
    <p:sldLayoutId id="2147484061" r:id="rId23"/>
    <p:sldLayoutId id="2147484062" r:id="rId24"/>
    <p:sldLayoutId id="2147484063" r:id="rId25"/>
    <p:sldLayoutId id="2147484064" r:id="rId26"/>
    <p:sldLayoutId id="2147483681" r:id="rId27"/>
    <p:sldLayoutId id="2147483682" r:id="rId28"/>
    <p:sldLayoutId id="2147483683" r:id="rId29"/>
    <p:sldLayoutId id="2147483684" r:id="rId30"/>
    <p:sldLayoutId id="2147483685" r:id="rId31"/>
    <p:sldLayoutId id="2147483686" r:id="rId32"/>
    <p:sldLayoutId id="2147484065" r:id="rId33"/>
    <p:sldLayoutId id="2147484066" r:id="rId34"/>
    <p:sldLayoutId id="2147484067" r:id="rId35"/>
    <p:sldLayoutId id="2147484069" r:id="rId36"/>
    <p:sldLayoutId id="2147484070"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46">
          <p15:clr>
            <a:srgbClr val="F26B43"/>
          </p15:clr>
        </p15:guide>
        <p15:guide id="4" orient="horz" pos="3952">
          <p15:clr>
            <a:srgbClr val="F26B43"/>
          </p15:clr>
        </p15:guide>
        <p15:guide id="5" pos="642">
          <p15:clr>
            <a:srgbClr val="F26B43"/>
          </p15:clr>
        </p15:guide>
        <p15:guide id="6" pos="7038">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guide id="11" pos="1277">
          <p15:clr>
            <a:srgbClr val="F26B43"/>
          </p15:clr>
        </p15:guide>
        <p15:guide id="12" orient="horz" pos="709">
          <p15:clr>
            <a:srgbClr val="F26B43"/>
          </p15:clr>
        </p15:guide>
        <p15:guide id="13" pos="1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5" y="608571"/>
            <a:ext cx="10948493" cy="1060039"/>
          </a:xfrm>
          <a:prstGeom prst="rect">
            <a:avLst/>
          </a:prstGeom>
        </p:spPr>
        <p:txBody>
          <a:bodyPr vert="horz" lIns="0" tIns="0" rIns="0" bIns="0" rtlCol="0" anchor="t" anchorCtr="0">
            <a:noAutofit/>
          </a:bodyPr>
          <a:lstStyle/>
          <a:p>
            <a:endParaRPr lang="en-GB"/>
          </a:p>
        </p:txBody>
      </p:sp>
      <p:sp>
        <p:nvSpPr>
          <p:cNvPr id="3" name="Text Placeholder 2"/>
          <p:cNvSpPr>
            <a:spLocks noGrp="1"/>
          </p:cNvSpPr>
          <p:nvPr>
            <p:ph type="body" idx="1"/>
          </p:nvPr>
        </p:nvSpPr>
        <p:spPr>
          <a:xfrm>
            <a:off x="621755" y="1684486"/>
            <a:ext cx="10948493" cy="4223614"/>
          </a:xfrm>
          <a:prstGeom prst="rect">
            <a:avLst/>
          </a:prstGeom>
          <a:solidFill>
            <a:schemeClr val="bg1"/>
          </a:solid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2954148"/>
      </p:ext>
    </p:extLst>
  </p:cSld>
  <p:clrMap bg1="lt1" tx1="dk1" bg2="lt2" tx2="dk2" accent1="accent1" accent2="accent2" accent3="accent3" accent4="accent4" accent5="accent5" accent6="accent6" hlink="hlink" folHlink="folHlink"/>
  <p:sldLayoutIdLst>
    <p:sldLayoutId id="2147483657"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12" r:id="rId11"/>
    <p:sldLayoutId id="2147483713" r:id="rId12"/>
    <p:sldLayoutId id="2147483711" r:id="rId13"/>
    <p:sldLayoutId id="2147483707" r:id="rId14"/>
    <p:sldLayoutId id="2147483709" r:id="rId15"/>
    <p:sldLayoutId id="2147483708" r:id="rId16"/>
    <p:sldLayoutId id="2147483710" r:id="rId17"/>
    <p:sldLayoutId id="2147483742" r:id="rId18"/>
    <p:sldLayoutId id="2147484071" r:id="rId19"/>
  </p:sldLayoutIdLst>
  <p:transition>
    <p:fade/>
  </p:transition>
  <p:txStyles>
    <p:titleStyle>
      <a:lvl1pPr marL="0" algn="l" defTabSz="1170356" rtl="0" eaLnBrk="1" latinLnBrk="0" hangingPunct="1">
        <a:lnSpc>
          <a:spcPct val="80000"/>
        </a:lnSpc>
        <a:spcBef>
          <a:spcPts val="768"/>
        </a:spcBef>
        <a:spcAft>
          <a:spcPts val="0"/>
        </a:spcAft>
        <a:buNone/>
        <a:defRPr lang="en-GB" sz="2800" kern="1200" dirty="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p:titleStyle>
    <p:bodyStyle>
      <a:lvl1pPr marL="229617" indent="-229617" algn="l" defTabSz="1170432" rtl="0" eaLnBrk="1" latinLnBrk="0" hangingPunct="1">
        <a:spcBef>
          <a:spcPts val="768"/>
        </a:spcBef>
        <a:buClr>
          <a:srgbClr val="0644A1"/>
        </a:buClr>
        <a:buFont typeface="Arial" pitchFamily="34" charset="0"/>
        <a:buChar char="•"/>
        <a:defRPr sz="1800" kern="1200">
          <a:solidFill>
            <a:srgbClr val="323232"/>
          </a:solidFill>
          <a:latin typeface="+mn-lt"/>
          <a:ea typeface="+mn-ea"/>
          <a:cs typeface="+mn-cs"/>
        </a:defRPr>
      </a:lvl1pPr>
      <a:lvl2pPr marL="468000" indent="-216000" algn="l" defTabSz="1170432" rtl="0" eaLnBrk="1" latinLnBrk="0" hangingPunct="1">
        <a:spcBef>
          <a:spcPts val="600"/>
        </a:spcBef>
        <a:buClr>
          <a:srgbClr val="0644A1"/>
        </a:buClr>
        <a:buFont typeface="Arial" pitchFamily="34" charset="0"/>
        <a:buChar char="–"/>
        <a:tabLst/>
        <a:defRPr sz="1600" kern="1200">
          <a:solidFill>
            <a:srgbClr val="323232"/>
          </a:solidFill>
          <a:latin typeface="+mn-lt"/>
          <a:ea typeface="+mn-ea"/>
          <a:cs typeface="+mn-cs"/>
        </a:defRPr>
      </a:lvl2pPr>
      <a:lvl3pPr marL="640800" indent="-172800" algn="l" defTabSz="1170432" rtl="0" eaLnBrk="1" latinLnBrk="0" hangingPunct="1">
        <a:spcBef>
          <a:spcPts val="600"/>
        </a:spcBef>
        <a:buClr>
          <a:srgbClr val="0644A1"/>
        </a:buClr>
        <a:buFont typeface="Lucida Grande"/>
        <a:buChar char="­"/>
        <a:tabLst/>
        <a:defRPr sz="1400" kern="1200">
          <a:solidFill>
            <a:srgbClr val="323232"/>
          </a:solidFill>
          <a:latin typeface="+mn-lt"/>
          <a:ea typeface="+mn-ea"/>
          <a:cs typeface="+mn-cs"/>
        </a:defRPr>
      </a:lvl3pPr>
      <a:lvl4pPr marL="835200" indent="-179388" algn="l" defTabSz="1170432" rtl="0" eaLnBrk="1" latinLnBrk="0" hangingPunct="1">
        <a:spcBef>
          <a:spcPts val="600"/>
        </a:spcBef>
        <a:buClr>
          <a:srgbClr val="0644A1"/>
        </a:buClr>
        <a:buFont typeface="Arial" pitchFamily="34" charset="0"/>
        <a:buChar char="–"/>
        <a:tabLst/>
        <a:defRPr sz="1200" kern="1200">
          <a:solidFill>
            <a:srgbClr val="323232"/>
          </a:solidFill>
          <a:latin typeface="+mn-lt"/>
          <a:ea typeface="+mn-ea"/>
          <a:cs typeface="+mn-cs"/>
        </a:defRPr>
      </a:lvl4pPr>
      <a:lvl5pPr marL="2633472" indent="-292608" algn="l" defTabSz="1170432"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218688"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3904"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9120"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74336"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0432" rtl="0" eaLnBrk="1" latinLnBrk="0" hangingPunct="1">
        <a:defRPr sz="2300" kern="1200">
          <a:solidFill>
            <a:schemeClr val="tx1"/>
          </a:solidFill>
          <a:latin typeface="+mn-lt"/>
          <a:ea typeface="+mn-ea"/>
          <a:cs typeface="+mn-cs"/>
        </a:defRPr>
      </a:lvl1pPr>
      <a:lvl2pPr marL="585216" algn="l" defTabSz="1170432" rtl="0" eaLnBrk="1" latinLnBrk="0" hangingPunct="1">
        <a:defRPr sz="2300" kern="1200">
          <a:solidFill>
            <a:schemeClr val="tx1"/>
          </a:solidFill>
          <a:latin typeface="+mn-lt"/>
          <a:ea typeface="+mn-ea"/>
          <a:cs typeface="+mn-cs"/>
        </a:defRPr>
      </a:lvl2pPr>
      <a:lvl3pPr marL="1170432" algn="l" defTabSz="1170432" rtl="0" eaLnBrk="1" latinLnBrk="0" hangingPunct="1">
        <a:defRPr sz="2300" kern="1200">
          <a:solidFill>
            <a:schemeClr val="tx1"/>
          </a:solidFill>
          <a:latin typeface="+mn-lt"/>
          <a:ea typeface="+mn-ea"/>
          <a:cs typeface="+mn-cs"/>
        </a:defRPr>
      </a:lvl3pPr>
      <a:lvl4pPr marL="1755648" algn="l" defTabSz="1170432" rtl="0" eaLnBrk="1" latinLnBrk="0" hangingPunct="1">
        <a:defRPr sz="2300" kern="1200">
          <a:solidFill>
            <a:schemeClr val="tx1"/>
          </a:solidFill>
          <a:latin typeface="+mn-lt"/>
          <a:ea typeface="+mn-ea"/>
          <a:cs typeface="+mn-cs"/>
        </a:defRPr>
      </a:lvl4pPr>
      <a:lvl5pPr marL="2340864" algn="l" defTabSz="1170432" rtl="0" eaLnBrk="1" latinLnBrk="0" hangingPunct="1">
        <a:defRPr sz="2300" kern="1200">
          <a:solidFill>
            <a:schemeClr val="tx1"/>
          </a:solidFill>
          <a:latin typeface="+mn-lt"/>
          <a:ea typeface="+mn-ea"/>
          <a:cs typeface="+mn-cs"/>
        </a:defRPr>
      </a:lvl5pPr>
      <a:lvl6pPr marL="2926080" algn="l" defTabSz="1170432" rtl="0" eaLnBrk="1" latinLnBrk="0" hangingPunct="1">
        <a:defRPr sz="2300" kern="1200">
          <a:solidFill>
            <a:schemeClr val="tx1"/>
          </a:solidFill>
          <a:latin typeface="+mn-lt"/>
          <a:ea typeface="+mn-ea"/>
          <a:cs typeface="+mn-cs"/>
        </a:defRPr>
      </a:lvl6pPr>
      <a:lvl7pPr marL="3511296" algn="l" defTabSz="1170432" rtl="0" eaLnBrk="1" latinLnBrk="0" hangingPunct="1">
        <a:defRPr sz="2300" kern="1200">
          <a:solidFill>
            <a:schemeClr val="tx1"/>
          </a:solidFill>
          <a:latin typeface="+mn-lt"/>
          <a:ea typeface="+mn-ea"/>
          <a:cs typeface="+mn-cs"/>
        </a:defRPr>
      </a:lvl7pPr>
      <a:lvl8pPr marL="4096512" algn="l" defTabSz="1170432" rtl="0" eaLnBrk="1" latinLnBrk="0" hangingPunct="1">
        <a:defRPr sz="2300" kern="1200">
          <a:solidFill>
            <a:schemeClr val="tx1"/>
          </a:solidFill>
          <a:latin typeface="+mn-lt"/>
          <a:ea typeface="+mn-ea"/>
          <a:cs typeface="+mn-cs"/>
        </a:defRPr>
      </a:lvl8pPr>
      <a:lvl9pPr marL="4681728" algn="l" defTabSz="1170432"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3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
        <p:nvSpPr>
          <p:cNvPr id="3" name="Text Placeholder 2"/>
          <p:cNvSpPr>
            <a:spLocks noGrp="1"/>
          </p:cNvSpPr>
          <p:nvPr>
            <p:ph type="body" idx="1"/>
          </p:nvPr>
        </p:nvSpPr>
        <p:spPr>
          <a:xfrm>
            <a:off x="621757" y="1681839"/>
            <a:ext cx="10948493" cy="4223614"/>
          </a:xfrm>
          <a:prstGeom prst="rect">
            <a:avLst/>
          </a:prstGeom>
          <a:solidFill>
            <a:schemeClr val="bg1"/>
          </a:solid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777712"/>
      </p:ext>
    </p:extLst>
  </p:cSld>
  <p:clrMap bg1="lt1" tx1="dk1" bg2="lt2" tx2="dk2" accent1="accent1" accent2="accent2" accent3="accent3" accent4="accent4" accent5="accent5" accent6="accent6" hlink="hlink" folHlink="folHlink"/>
  <p:sldLayoutIdLst>
    <p:sldLayoutId id="214748376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956" r:id="rId15"/>
    <p:sldLayoutId id="2147483675" r:id="rId16"/>
    <p:sldLayoutId id="2147483676" r:id="rId17"/>
    <p:sldLayoutId id="2147483677" r:id="rId18"/>
    <p:sldLayoutId id="2147483678" r:id="rId19"/>
    <p:sldLayoutId id="2147483679" r:id="rId20"/>
    <p:sldLayoutId id="2147483680"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 id="2147484005" r:id="rId38"/>
    <p:sldLayoutId id="2147484006" r:id="rId39"/>
    <p:sldLayoutId id="2147483788" r:id="rId40"/>
    <p:sldLayoutId id="2147484007" r:id="rId41"/>
    <p:sldLayoutId id="2147484008" r:id="rId42"/>
    <p:sldLayoutId id="2147484009" r:id="rId43"/>
    <p:sldLayoutId id="2147484010" r:id="rId44"/>
    <p:sldLayoutId id="2147484011" r:id="rId45"/>
    <p:sldLayoutId id="2147484012" r:id="rId46"/>
    <p:sldLayoutId id="2147484013" r:id="rId47"/>
    <p:sldLayoutId id="2147483795" r:id="rId48"/>
    <p:sldLayoutId id="2147483796" r:id="rId49"/>
    <p:sldLayoutId id="2147483797" r:id="rId50"/>
    <p:sldLayoutId id="2147483687" r:id="rId51"/>
    <p:sldLayoutId id="2147483688" r:id="rId52"/>
    <p:sldLayoutId id="2147483689" r:id="rId53"/>
    <p:sldLayoutId id="2147483690" r:id="rId54"/>
    <p:sldLayoutId id="2147483691" r:id="rId55"/>
    <p:sldLayoutId id="2147483692" r:id="rId56"/>
    <p:sldLayoutId id="2147483693" r:id="rId57"/>
    <p:sldLayoutId id="2147483694" r:id="rId58"/>
    <p:sldLayoutId id="2147484014" r:id="rId59"/>
    <p:sldLayoutId id="2147484015" r:id="rId60"/>
    <p:sldLayoutId id="2147484016" r:id="rId61"/>
    <p:sldLayoutId id="2147484017" r:id="rId62"/>
    <p:sldLayoutId id="2147484018" r:id="rId63"/>
    <p:sldLayoutId id="2147484019" r:id="rId64"/>
    <p:sldLayoutId id="2147484020" r:id="rId65"/>
    <p:sldLayoutId id="2147484021" r:id="rId66"/>
    <p:sldLayoutId id="2147484024" r:id="rId67"/>
    <p:sldLayoutId id="2147484025" r:id="rId68"/>
    <p:sldLayoutId id="2147483858" r:id="rId69"/>
    <p:sldLayoutId id="2147484026" r:id="rId70"/>
    <p:sldLayoutId id="2147484027" r:id="rId71"/>
  </p:sldLayoutIdLst>
  <p:transition>
    <p:fade/>
  </p:transition>
  <p:txStyles>
    <p:titleStyle>
      <a:lvl1pPr marL="0" algn="l" defTabSz="1169930" rtl="0" eaLnBrk="1" latinLnBrk="0" hangingPunct="1">
        <a:lnSpc>
          <a:spcPct val="80000"/>
        </a:lnSpc>
        <a:spcBef>
          <a:spcPts val="768"/>
        </a:spcBef>
        <a:spcAft>
          <a:spcPts val="0"/>
        </a:spcAft>
        <a:buNone/>
        <a:defRPr lang="en-GB" sz="2798" kern="1200" dirty="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p:titleStyle>
    <p:bodyStyle>
      <a:lvl1pPr marL="229533" indent="-229533" algn="l" defTabSz="1170006" rtl="0" eaLnBrk="1" latinLnBrk="0" hangingPunct="1">
        <a:spcBef>
          <a:spcPts val="768"/>
        </a:spcBef>
        <a:buClr>
          <a:srgbClr val="0644A1"/>
        </a:buClr>
        <a:buFont typeface="Arial" pitchFamily="34" charset="0"/>
        <a:buChar char="•"/>
        <a:defRPr sz="1800" kern="1200">
          <a:solidFill>
            <a:srgbClr val="323232"/>
          </a:solidFill>
          <a:latin typeface="+mn-lt"/>
          <a:ea typeface="+mn-ea"/>
          <a:cs typeface="+mn-cs"/>
        </a:defRPr>
      </a:lvl1pPr>
      <a:lvl2pPr marL="467829" indent="-215921" algn="l" defTabSz="1170006" rtl="0" eaLnBrk="1" latinLnBrk="0" hangingPunct="1">
        <a:spcBef>
          <a:spcPts val="600"/>
        </a:spcBef>
        <a:buClr>
          <a:srgbClr val="0644A1"/>
        </a:buClr>
        <a:buFont typeface="Arial" pitchFamily="34" charset="0"/>
        <a:buChar char="–"/>
        <a:tabLst/>
        <a:defRPr sz="1600" kern="1200">
          <a:solidFill>
            <a:srgbClr val="323232"/>
          </a:solidFill>
          <a:latin typeface="+mn-lt"/>
          <a:ea typeface="+mn-ea"/>
          <a:cs typeface="+mn-cs"/>
        </a:defRPr>
      </a:lvl2pPr>
      <a:lvl3pPr marL="640567" indent="-172737" algn="l" defTabSz="1170006" rtl="0" eaLnBrk="1" latinLnBrk="0" hangingPunct="1">
        <a:spcBef>
          <a:spcPts val="600"/>
        </a:spcBef>
        <a:buClr>
          <a:srgbClr val="0644A1"/>
        </a:buClr>
        <a:buFont typeface="Lucida Grande"/>
        <a:buChar char="­"/>
        <a:tabLst/>
        <a:defRPr sz="1400" kern="1200">
          <a:solidFill>
            <a:srgbClr val="323232"/>
          </a:solidFill>
          <a:latin typeface="+mn-lt"/>
          <a:ea typeface="+mn-ea"/>
          <a:cs typeface="+mn-cs"/>
        </a:defRPr>
      </a:lvl3pPr>
      <a:lvl4pPr marL="834896" indent="-179322" algn="l" defTabSz="1170006" rtl="0" eaLnBrk="1" latinLnBrk="0" hangingPunct="1">
        <a:spcBef>
          <a:spcPts val="600"/>
        </a:spcBef>
        <a:buClr>
          <a:srgbClr val="0644A1"/>
        </a:buClr>
        <a:buFont typeface="Arial" pitchFamily="34" charset="0"/>
        <a:buChar char="–"/>
        <a:tabLst/>
        <a:defRPr sz="1200" kern="1200">
          <a:solidFill>
            <a:srgbClr val="323232"/>
          </a:solidFill>
          <a:latin typeface="+mn-lt"/>
          <a:ea typeface="+mn-ea"/>
          <a:cs typeface="+mn-cs"/>
        </a:defRPr>
      </a:lvl4pPr>
      <a:lvl5pPr marL="2632514" indent="-292501" algn="l" defTabSz="1170006"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217516"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6pPr>
      <a:lvl7pPr marL="3802520"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7pPr>
      <a:lvl8pPr marL="4387523"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8pPr>
      <a:lvl9pPr marL="4972525"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9pPr>
    </p:bodyStyle>
    <p:otherStyle>
      <a:defPPr>
        <a:defRPr lang="en-US"/>
      </a:defPPr>
      <a:lvl1pPr marL="0" algn="l" defTabSz="1170006" rtl="0" eaLnBrk="1" latinLnBrk="0" hangingPunct="1">
        <a:defRPr sz="2300" kern="1200">
          <a:solidFill>
            <a:schemeClr val="tx1"/>
          </a:solidFill>
          <a:latin typeface="+mn-lt"/>
          <a:ea typeface="+mn-ea"/>
          <a:cs typeface="+mn-cs"/>
        </a:defRPr>
      </a:lvl1pPr>
      <a:lvl2pPr marL="585003" algn="l" defTabSz="1170006" rtl="0" eaLnBrk="1" latinLnBrk="0" hangingPunct="1">
        <a:defRPr sz="2300" kern="1200">
          <a:solidFill>
            <a:schemeClr val="tx1"/>
          </a:solidFill>
          <a:latin typeface="+mn-lt"/>
          <a:ea typeface="+mn-ea"/>
          <a:cs typeface="+mn-cs"/>
        </a:defRPr>
      </a:lvl2pPr>
      <a:lvl3pPr marL="1170006" algn="l" defTabSz="1170006" rtl="0" eaLnBrk="1" latinLnBrk="0" hangingPunct="1">
        <a:defRPr sz="2300" kern="1200">
          <a:solidFill>
            <a:schemeClr val="tx1"/>
          </a:solidFill>
          <a:latin typeface="+mn-lt"/>
          <a:ea typeface="+mn-ea"/>
          <a:cs typeface="+mn-cs"/>
        </a:defRPr>
      </a:lvl3pPr>
      <a:lvl4pPr marL="1755009" algn="l" defTabSz="1170006" rtl="0" eaLnBrk="1" latinLnBrk="0" hangingPunct="1">
        <a:defRPr sz="2300" kern="1200">
          <a:solidFill>
            <a:schemeClr val="tx1"/>
          </a:solidFill>
          <a:latin typeface="+mn-lt"/>
          <a:ea typeface="+mn-ea"/>
          <a:cs typeface="+mn-cs"/>
        </a:defRPr>
      </a:lvl4pPr>
      <a:lvl5pPr marL="2340012" algn="l" defTabSz="1170006" rtl="0" eaLnBrk="1" latinLnBrk="0" hangingPunct="1">
        <a:defRPr sz="2300" kern="1200">
          <a:solidFill>
            <a:schemeClr val="tx1"/>
          </a:solidFill>
          <a:latin typeface="+mn-lt"/>
          <a:ea typeface="+mn-ea"/>
          <a:cs typeface="+mn-cs"/>
        </a:defRPr>
      </a:lvl5pPr>
      <a:lvl6pPr marL="2925014" algn="l" defTabSz="1170006" rtl="0" eaLnBrk="1" latinLnBrk="0" hangingPunct="1">
        <a:defRPr sz="2300" kern="1200">
          <a:solidFill>
            <a:schemeClr val="tx1"/>
          </a:solidFill>
          <a:latin typeface="+mn-lt"/>
          <a:ea typeface="+mn-ea"/>
          <a:cs typeface="+mn-cs"/>
        </a:defRPr>
      </a:lvl6pPr>
      <a:lvl7pPr marL="3510018" algn="l" defTabSz="1170006" rtl="0" eaLnBrk="1" latinLnBrk="0" hangingPunct="1">
        <a:defRPr sz="2300" kern="1200">
          <a:solidFill>
            <a:schemeClr val="tx1"/>
          </a:solidFill>
          <a:latin typeface="+mn-lt"/>
          <a:ea typeface="+mn-ea"/>
          <a:cs typeface="+mn-cs"/>
        </a:defRPr>
      </a:lvl7pPr>
      <a:lvl8pPr marL="4095021" algn="l" defTabSz="1170006" rtl="0" eaLnBrk="1" latinLnBrk="0" hangingPunct="1">
        <a:defRPr sz="2300" kern="1200">
          <a:solidFill>
            <a:schemeClr val="tx1"/>
          </a:solidFill>
          <a:latin typeface="+mn-lt"/>
          <a:ea typeface="+mn-ea"/>
          <a:cs typeface="+mn-cs"/>
        </a:defRPr>
      </a:lvl8pPr>
      <a:lvl9pPr marL="4680024" algn="l" defTabSz="1170006"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userDrawn="1">
          <p15:clr>
            <a:srgbClr val="F26B43"/>
          </p15:clr>
        </p15:guide>
        <p15:guide id="2" pos="3686" userDrawn="1">
          <p15:clr>
            <a:srgbClr val="F26B43"/>
          </p15:clr>
        </p15:guide>
        <p15:guide id="4" pos="6998" userDrawn="1">
          <p15:clr>
            <a:srgbClr val="F26B43"/>
          </p15:clr>
        </p15:guide>
        <p15:guide id="5" pos="171" userDrawn="1">
          <p15:clr>
            <a:srgbClr val="F26B43"/>
          </p15:clr>
        </p15:guide>
        <p15:guide id="6"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jpg"/><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38.png"/></Relationships>
</file>

<file path=ppt/slides/_rels/slide19.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41.png"/><Relationship Id="rId4" Type="http://schemas.openxmlformats.org/officeDocument/2006/relationships/image" Target="../media/image240.png"/></Relationships>
</file>

<file path=ppt/slides/_rels/slide2.xml.rels><?xml version="1.0" encoding="UTF-8" standalone="yes"?>
<Relationships xmlns="http://schemas.openxmlformats.org/package/2006/relationships"><Relationship Id="rId8" Type="http://schemas.openxmlformats.org/officeDocument/2006/relationships/image" Target="../media/image215.jpg"/><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2.png"/><Relationship Id="rId4" Type="http://schemas.openxmlformats.org/officeDocument/2006/relationships/image" Target="../media/image211.png"/></Relationships>
</file>

<file path=ppt/slides/_rels/slide20.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jpg"/><Relationship Id="rId7" Type="http://schemas.openxmlformats.org/officeDocument/2006/relationships/image" Target="../media/image246.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45.jpg"/><Relationship Id="rId5" Type="http://schemas.openxmlformats.org/officeDocument/2006/relationships/image" Target="../media/image244.jpg"/><Relationship Id="rId4" Type="http://schemas.openxmlformats.org/officeDocument/2006/relationships/image" Target="../media/image243.jpg"/></Relationships>
</file>

<file path=ppt/slides/_rels/slide2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4.xml"/><Relationship Id="rId5" Type="http://schemas.openxmlformats.org/officeDocument/2006/relationships/image" Target="../media/image252.png"/><Relationship Id="rId4" Type="http://schemas.openxmlformats.org/officeDocument/2006/relationships/image" Target="../media/image251.png"/></Relationships>
</file>

<file path=ppt/slides/_rels/slide2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jpeg"/><Relationship Id="rId1" Type="http://schemas.openxmlformats.org/officeDocument/2006/relationships/slideLayout" Target="../slideLayouts/slideLayout24.xml"/><Relationship Id="rId4" Type="http://schemas.openxmlformats.org/officeDocument/2006/relationships/image" Target="../media/image255.png"/></Relationships>
</file>

<file path=ppt/slides/_rels/slide2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8.png"/><Relationship Id="rId7" Type="http://schemas.openxmlformats.org/officeDocument/2006/relationships/hyperlink" Target="https://app.adjust.com/yny73m5?fallback=https%3A%2F%2Fplay.google.com%2Fstore%2Fapps%2Fdetails%3Fid%3Dcom.momentum.moneyhub.app%26hl%3Den_IE" TargetMode="External"/><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260.png"/><Relationship Id="rId5" Type="http://schemas.openxmlformats.org/officeDocument/2006/relationships/hyperlink" Target="https://app.adjust.com/bk9a0nr?fallback=https%3A%2F%2Fapps.apple.com%2Fgb%2Fapp%2Fmoneyhub-personal-finance%2Fid948198986" TargetMode="External"/><Relationship Id="rId4" Type="http://schemas.openxmlformats.org/officeDocument/2006/relationships/image" Target="../media/image259.png"/></Relationships>
</file>

<file path=ppt/slides/_rels/slide2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4.xml"/><Relationship Id="rId5" Type="http://schemas.openxmlformats.org/officeDocument/2006/relationships/image" Target="../media/image267.png"/><Relationship Id="rId4" Type="http://schemas.openxmlformats.org/officeDocument/2006/relationships/image" Target="../media/image266.png"/></Relationships>
</file>

<file path=ppt/slides/_rels/slide2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5.jpg"/><Relationship Id="rId4" Type="http://schemas.openxmlformats.org/officeDocument/2006/relationships/image" Target="../media/image211.png"/><Relationship Id="rId9" Type="http://schemas.openxmlformats.org/officeDocument/2006/relationships/image" Target="../media/image217.jpg"/></Relationships>
</file>

<file path=ppt/slides/_rels/slide3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png"/><Relationship Id="rId1" Type="http://schemas.openxmlformats.org/officeDocument/2006/relationships/slideLayout" Target="../slideLayouts/slideLayout24.xml"/><Relationship Id="rId4" Type="http://schemas.openxmlformats.org/officeDocument/2006/relationships/image" Target="../media/image274.png"/></Relationships>
</file>

<file path=ppt/slides/_rels/slide32.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image" Target="../media/image275.png"/><Relationship Id="rId7" Type="http://schemas.openxmlformats.org/officeDocument/2006/relationships/image" Target="../media/image278.jpg"/><Relationship Id="rId12" Type="http://schemas.openxmlformats.org/officeDocument/2006/relationships/image" Target="../media/image283.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282.png"/><Relationship Id="rId5" Type="http://schemas.openxmlformats.org/officeDocument/2006/relationships/image" Target="../media/image277.png"/><Relationship Id="rId10" Type="http://schemas.openxmlformats.org/officeDocument/2006/relationships/image" Target="../media/image281.png"/><Relationship Id="rId4" Type="http://schemas.openxmlformats.org/officeDocument/2006/relationships/image" Target="../media/image276.jpg"/><Relationship Id="rId9" Type="http://schemas.openxmlformats.org/officeDocument/2006/relationships/image" Target="../media/image280.png"/></Relationships>
</file>

<file path=ppt/slides/_rels/slide3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86.png"/></Relationships>
</file>

<file path=ppt/slides/_rels/slide3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290.jpeg"/></Relationships>
</file>

<file path=ppt/slides/_rels/slide37.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hyperlink" Target="https://app.adjust.com/yny73m5?fallback=https%3A%2F%2Fplay.google.com%2Fstore%2Fapps%2Fdetails%3Fid%3Dcom.momentum.moneyhub.app%26hl%3Den_IE" TargetMode="External"/><Relationship Id="rId3" Type="http://schemas.openxmlformats.org/officeDocument/2006/relationships/image" Target="../media/image239.jpg"/><Relationship Id="rId7" Type="http://schemas.openxmlformats.org/officeDocument/2006/relationships/image" Target="../media/image260.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hyperlink" Target="https://app.adjust.com/bk9a0nr?fallback=https%3A%2F%2Fapps.apple.com%2Fgb%2Fapp%2Fmoneyhub-personal-finance%2Fid948198986" TargetMode="External"/><Relationship Id="rId5" Type="http://schemas.openxmlformats.org/officeDocument/2006/relationships/image" Target="../media/image259.png"/><Relationship Id="rId4" Type="http://schemas.openxmlformats.org/officeDocument/2006/relationships/image" Target="../media/image240.png"/><Relationship Id="rId9" Type="http://schemas.openxmlformats.org/officeDocument/2006/relationships/image" Target="../media/image261.png"/></Relationships>
</file>

<file path=ppt/slides/_rels/slide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2.png"/><Relationship Id="rId10" Type="http://schemas.openxmlformats.org/officeDocument/2006/relationships/image" Target="../media/image221.jpg"/><Relationship Id="rId4" Type="http://schemas.openxmlformats.org/officeDocument/2006/relationships/image" Target="../media/image211.png"/><Relationship Id="rId9" Type="http://schemas.openxmlformats.org/officeDocument/2006/relationships/image" Target="../media/image220.png"/></Relationships>
</file>

<file path=ppt/slides/_rels/slide5.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 design, graphics, pink, text&#10;&#10;Description automatically generated">
            <a:extLst>
              <a:ext uri="{FF2B5EF4-FFF2-40B4-BE49-F238E27FC236}">
                <a16:creationId xmlns:a16="http://schemas.microsoft.com/office/drawing/2014/main" id="{6D1352C5-45E4-C7BA-4BF0-3192936D70F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78816"/>
            <a:ext cx="12192000" cy="6192982"/>
          </a:xfrm>
          <a:prstGeom prst="rect">
            <a:avLst/>
          </a:prstGeom>
        </p:spPr>
      </p:pic>
      <p:pic>
        <p:nvPicPr>
          <p:cNvPr id="19" name="Picture 18" descr="A picture containing font, screenshot, text, graphics&#10;&#10;Description automatically generated">
            <a:extLst>
              <a:ext uri="{FF2B5EF4-FFF2-40B4-BE49-F238E27FC236}">
                <a16:creationId xmlns:a16="http://schemas.microsoft.com/office/drawing/2014/main" id="{A4184B7A-6DC4-AB84-D0FC-9D323179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descr="A picture containing graphics, font, graphic design, logo&#10;&#10;Description automatically generated">
            <a:extLst>
              <a:ext uri="{FF2B5EF4-FFF2-40B4-BE49-F238E27FC236}">
                <a16:creationId xmlns:a16="http://schemas.microsoft.com/office/drawing/2014/main" id="{F3E64688-0299-03BF-2A2E-67F655D43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465" y="6371798"/>
            <a:ext cx="1629295" cy="357956"/>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1754DBEE-98E8-7554-3D4E-E042BE420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121" y="6265574"/>
            <a:ext cx="1881173" cy="592426"/>
          </a:xfrm>
          <a:prstGeom prst="rect">
            <a:avLst/>
          </a:prstGeom>
        </p:spPr>
      </p:pic>
      <p:pic>
        <p:nvPicPr>
          <p:cNvPr id="18" name="Picture 17">
            <a:extLst>
              <a:ext uri="{FF2B5EF4-FFF2-40B4-BE49-F238E27FC236}">
                <a16:creationId xmlns:a16="http://schemas.microsoft.com/office/drawing/2014/main" id="{B4B01F5E-4ED1-9209-DF7F-741813BC0C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pic>
        <p:nvPicPr>
          <p:cNvPr id="20" name="Picture 19" descr="A close-up of a logo&#10;&#10;Description automatically generated with medium confidence">
            <a:extLst>
              <a:ext uri="{FF2B5EF4-FFF2-40B4-BE49-F238E27FC236}">
                <a16:creationId xmlns:a16="http://schemas.microsoft.com/office/drawing/2014/main" id="{03E40A3D-0ADB-FDB4-E6F2-A339A2A28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sp>
        <p:nvSpPr>
          <p:cNvPr id="2" name="TextBox 1">
            <a:extLst>
              <a:ext uri="{FF2B5EF4-FFF2-40B4-BE49-F238E27FC236}">
                <a16:creationId xmlns:a16="http://schemas.microsoft.com/office/drawing/2014/main" id="{AFEAFC24-1530-28E8-E8D1-BC606CF46126}"/>
              </a:ext>
            </a:extLst>
          </p:cNvPr>
          <p:cNvSpPr txBox="1"/>
          <p:nvPr/>
        </p:nvSpPr>
        <p:spPr>
          <a:xfrm>
            <a:off x="1529688" y="1517101"/>
            <a:ext cx="8662910" cy="3416320"/>
          </a:xfrm>
          <a:prstGeom prst="rect">
            <a:avLst/>
          </a:prstGeom>
          <a:noFill/>
        </p:spPr>
        <p:txBody>
          <a:bodyPr wrap="square" rtlCol="0">
            <a:spAutoFit/>
          </a:bodyPr>
          <a:lstStyle/>
          <a:p>
            <a:pPr algn="ctr"/>
            <a:r>
              <a:rPr lang="en-GB" sz="7200" b="1" dirty="0">
                <a:solidFill>
                  <a:schemeClr val="tx2"/>
                </a:solidFill>
              </a:rPr>
              <a:t>The Next Generation of Marketing Leaders Summit 2023</a:t>
            </a:r>
          </a:p>
        </p:txBody>
      </p:sp>
    </p:spTree>
    <p:extLst>
      <p:ext uri="{BB962C8B-B14F-4D97-AF65-F5344CB8AC3E}">
        <p14:creationId xmlns:p14="http://schemas.microsoft.com/office/powerpoint/2010/main" val="892656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920B9-F3F2-CBB1-651A-5877A793BCE8}"/>
              </a:ext>
            </a:extLst>
          </p:cNvPr>
          <p:cNvPicPr>
            <a:picLocks noChangeAspect="1"/>
          </p:cNvPicPr>
          <p:nvPr/>
        </p:nvPicPr>
        <p:blipFill>
          <a:blip r:embed="rId2"/>
          <a:stretch>
            <a:fillRect/>
          </a:stretch>
        </p:blipFill>
        <p:spPr>
          <a:xfrm>
            <a:off x="1829526" y="1475959"/>
            <a:ext cx="8532484" cy="4842184"/>
          </a:xfrm>
          <a:prstGeom prst="rect">
            <a:avLst/>
          </a:prstGeom>
          <a:noFill/>
        </p:spPr>
      </p:pic>
      <p:sp>
        <p:nvSpPr>
          <p:cNvPr id="3" name="Title 2">
            <a:extLst>
              <a:ext uri="{FF2B5EF4-FFF2-40B4-BE49-F238E27FC236}">
                <a16:creationId xmlns:a16="http://schemas.microsoft.com/office/drawing/2014/main" id="{E20C8DA7-6A74-4901-9D64-AB0D5944D26F}"/>
              </a:ext>
            </a:extLst>
          </p:cNvPr>
          <p:cNvSpPr>
            <a:spLocks noGrp="1"/>
          </p:cNvSpPr>
          <p:nvPr>
            <p:ph type="title"/>
          </p:nvPr>
        </p:nvSpPr>
        <p:spPr>
          <a:xfrm>
            <a:off x="2927648" y="403200"/>
            <a:ext cx="7433452" cy="864000"/>
          </a:xfrm>
        </p:spPr>
        <p:txBody>
          <a:bodyPr anchor="ctr">
            <a:normAutofit/>
          </a:bodyPr>
          <a:lstStyle/>
          <a:p>
            <a:r>
              <a:rPr lang="en-GB" dirty="0"/>
              <a:t>#2 - Entertainment</a:t>
            </a:r>
          </a:p>
        </p:txBody>
      </p:sp>
    </p:spTree>
    <p:extLst>
      <p:ext uri="{BB962C8B-B14F-4D97-AF65-F5344CB8AC3E}">
        <p14:creationId xmlns:p14="http://schemas.microsoft.com/office/powerpoint/2010/main" val="2704578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13E7F2-9DDF-9F9B-E2B5-4B747F928ED7}"/>
              </a:ext>
            </a:extLst>
          </p:cNvPr>
          <p:cNvPicPr>
            <a:picLocks noChangeAspect="1"/>
          </p:cNvPicPr>
          <p:nvPr/>
        </p:nvPicPr>
        <p:blipFill>
          <a:blip r:embed="rId2"/>
          <a:stretch>
            <a:fillRect/>
          </a:stretch>
        </p:blipFill>
        <p:spPr>
          <a:xfrm>
            <a:off x="1828800" y="2027238"/>
            <a:ext cx="3913188" cy="3735388"/>
          </a:xfrm>
          <a:prstGeom prst="rect">
            <a:avLst/>
          </a:prstGeom>
        </p:spPr>
      </p:pic>
      <p:pic>
        <p:nvPicPr>
          <p:cNvPr id="4" name="Picture 3">
            <a:extLst>
              <a:ext uri="{FF2B5EF4-FFF2-40B4-BE49-F238E27FC236}">
                <a16:creationId xmlns:a16="http://schemas.microsoft.com/office/drawing/2014/main" id="{69EE1B38-8208-B069-0B3B-4FC367AB2727}"/>
              </a:ext>
            </a:extLst>
          </p:cNvPr>
          <p:cNvPicPr>
            <a:picLocks noChangeAspect="1"/>
          </p:cNvPicPr>
          <p:nvPr/>
        </p:nvPicPr>
        <p:blipFill>
          <a:blip r:embed="rId3"/>
          <a:stretch>
            <a:fillRect/>
          </a:stretch>
        </p:blipFill>
        <p:spPr>
          <a:xfrm>
            <a:off x="5819775" y="2027238"/>
            <a:ext cx="4540250" cy="3735388"/>
          </a:xfrm>
          <a:prstGeom prst="rect">
            <a:avLst/>
          </a:prstGeom>
        </p:spPr>
      </p:pic>
      <p:sp>
        <p:nvSpPr>
          <p:cNvPr id="2" name="Title 1">
            <a:extLst>
              <a:ext uri="{FF2B5EF4-FFF2-40B4-BE49-F238E27FC236}">
                <a16:creationId xmlns:a16="http://schemas.microsoft.com/office/drawing/2014/main" id="{37C49DAF-FD12-4FB0-9DE0-FE0AAC711C56}"/>
              </a:ext>
            </a:extLst>
          </p:cNvPr>
          <p:cNvSpPr>
            <a:spLocks noGrp="1"/>
          </p:cNvSpPr>
          <p:nvPr>
            <p:ph type="title"/>
          </p:nvPr>
        </p:nvSpPr>
        <p:spPr>
          <a:xfrm>
            <a:off x="2927648" y="403200"/>
            <a:ext cx="7433452" cy="864000"/>
          </a:xfrm>
        </p:spPr>
        <p:txBody>
          <a:bodyPr anchor="ctr">
            <a:normAutofit/>
          </a:bodyPr>
          <a:lstStyle/>
          <a:p>
            <a:r>
              <a:rPr lang="en-GB" dirty="0"/>
              <a:t>#3 - To provide offers and sales</a:t>
            </a:r>
            <a:br>
              <a:rPr lang="en-GB" dirty="0"/>
            </a:br>
            <a:r>
              <a:rPr lang="en-GB" dirty="0"/>
              <a:t>Part of lead generation</a:t>
            </a:r>
          </a:p>
        </p:txBody>
      </p:sp>
    </p:spTree>
    <p:extLst>
      <p:ext uri="{BB962C8B-B14F-4D97-AF65-F5344CB8AC3E}">
        <p14:creationId xmlns:p14="http://schemas.microsoft.com/office/powerpoint/2010/main" val="71182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2AF3D0-FE6B-2C10-6FEB-58B6A1A3954C}"/>
              </a:ext>
            </a:extLst>
          </p:cNvPr>
          <p:cNvPicPr>
            <a:picLocks noChangeAspect="1"/>
          </p:cNvPicPr>
          <p:nvPr/>
        </p:nvPicPr>
        <p:blipFill rotWithShape="1">
          <a:blip r:embed="rId2"/>
          <a:srcRect l="131" r="5684" b="-3"/>
          <a:stretch/>
        </p:blipFill>
        <p:spPr>
          <a:xfrm>
            <a:off x="1828801" y="2252663"/>
            <a:ext cx="2771775" cy="3284538"/>
          </a:xfrm>
          <a:prstGeom prst="rect">
            <a:avLst/>
          </a:prstGeom>
        </p:spPr>
      </p:pic>
      <p:pic>
        <p:nvPicPr>
          <p:cNvPr id="10" name="Content Placeholder 9">
            <a:extLst>
              <a:ext uri="{FF2B5EF4-FFF2-40B4-BE49-F238E27FC236}">
                <a16:creationId xmlns:a16="http://schemas.microsoft.com/office/drawing/2014/main" id="{677974BF-AA62-2CFC-FA6A-B6AB1EE99624}"/>
              </a:ext>
            </a:extLst>
          </p:cNvPr>
          <p:cNvPicPr>
            <a:picLocks noGrp="1" noChangeAspect="1"/>
          </p:cNvPicPr>
          <p:nvPr>
            <p:ph sz="quarter" idx="4294967295"/>
          </p:nvPr>
        </p:nvPicPr>
        <p:blipFill>
          <a:blip r:embed="rId3"/>
          <a:stretch>
            <a:fillRect/>
          </a:stretch>
        </p:blipFill>
        <p:spPr>
          <a:xfrm>
            <a:off x="4679951" y="2252663"/>
            <a:ext cx="5681663" cy="3284538"/>
          </a:xfrm>
        </p:spPr>
      </p:pic>
      <p:sp>
        <p:nvSpPr>
          <p:cNvPr id="2" name="Title 1">
            <a:extLst>
              <a:ext uri="{FF2B5EF4-FFF2-40B4-BE49-F238E27FC236}">
                <a16:creationId xmlns:a16="http://schemas.microsoft.com/office/drawing/2014/main" id="{E946219F-7D55-4B60-8F46-3FD3C0EF661F}"/>
              </a:ext>
            </a:extLst>
          </p:cNvPr>
          <p:cNvSpPr>
            <a:spLocks noGrp="1"/>
          </p:cNvSpPr>
          <p:nvPr>
            <p:ph type="title"/>
          </p:nvPr>
        </p:nvSpPr>
        <p:spPr>
          <a:xfrm>
            <a:off x="2927648" y="403200"/>
            <a:ext cx="7433452" cy="864000"/>
          </a:xfrm>
        </p:spPr>
        <p:txBody>
          <a:bodyPr anchor="ctr">
            <a:normAutofit/>
          </a:bodyPr>
          <a:lstStyle/>
          <a:p>
            <a:r>
              <a:rPr lang="en-GB" dirty="0"/>
              <a:t>#4 - To gain reviews, testimonials, case studies</a:t>
            </a:r>
          </a:p>
        </p:txBody>
      </p:sp>
    </p:spTree>
    <p:extLst>
      <p:ext uri="{BB962C8B-B14F-4D97-AF65-F5344CB8AC3E}">
        <p14:creationId xmlns:p14="http://schemas.microsoft.com/office/powerpoint/2010/main" val="754341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CEFBC0-B7FE-A82C-E67D-993F6D57A66E}"/>
              </a:ext>
            </a:extLst>
          </p:cNvPr>
          <p:cNvPicPr>
            <a:picLocks noChangeAspect="1"/>
          </p:cNvPicPr>
          <p:nvPr/>
        </p:nvPicPr>
        <p:blipFill>
          <a:blip r:embed="rId2"/>
          <a:stretch>
            <a:fillRect/>
          </a:stretch>
        </p:blipFill>
        <p:spPr>
          <a:xfrm>
            <a:off x="2442424" y="1412778"/>
            <a:ext cx="7306689" cy="4968549"/>
          </a:xfrm>
          <a:prstGeom prst="rect">
            <a:avLst/>
          </a:prstGeom>
          <a:noFill/>
        </p:spPr>
      </p:pic>
      <p:sp>
        <p:nvSpPr>
          <p:cNvPr id="2" name="Title 1">
            <a:extLst>
              <a:ext uri="{FF2B5EF4-FFF2-40B4-BE49-F238E27FC236}">
                <a16:creationId xmlns:a16="http://schemas.microsoft.com/office/drawing/2014/main" id="{884E4385-D74F-479C-BC2F-68FE4D337EC1}"/>
              </a:ext>
            </a:extLst>
          </p:cNvPr>
          <p:cNvSpPr>
            <a:spLocks noGrp="1"/>
          </p:cNvSpPr>
          <p:nvPr>
            <p:ph type="title"/>
          </p:nvPr>
        </p:nvSpPr>
        <p:spPr>
          <a:xfrm>
            <a:off x="2927648" y="403200"/>
            <a:ext cx="7433452" cy="864000"/>
          </a:xfrm>
        </p:spPr>
        <p:txBody>
          <a:bodyPr anchor="ctr">
            <a:normAutofit/>
          </a:bodyPr>
          <a:lstStyle/>
          <a:p>
            <a:r>
              <a:rPr lang="en-GB" dirty="0"/>
              <a:t>#5 - To deliver customer service</a:t>
            </a:r>
          </a:p>
        </p:txBody>
      </p:sp>
    </p:spTree>
    <p:extLst>
      <p:ext uri="{BB962C8B-B14F-4D97-AF65-F5344CB8AC3E}">
        <p14:creationId xmlns:p14="http://schemas.microsoft.com/office/powerpoint/2010/main" val="59577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E4046F-4AAB-8A52-3DC2-DB6E6B4CAA5C}"/>
              </a:ext>
            </a:extLst>
          </p:cNvPr>
          <p:cNvPicPr>
            <a:picLocks noChangeAspect="1"/>
          </p:cNvPicPr>
          <p:nvPr/>
        </p:nvPicPr>
        <p:blipFill rotWithShape="1">
          <a:blip r:embed="rId2"/>
          <a:srcRect l="11705" r="-3" b="-3"/>
          <a:stretch/>
        </p:blipFill>
        <p:spPr>
          <a:xfrm>
            <a:off x="1828800" y="1897063"/>
            <a:ext cx="3373438" cy="3995738"/>
          </a:xfrm>
          <a:prstGeom prst="rect">
            <a:avLst/>
          </a:prstGeom>
        </p:spPr>
      </p:pic>
      <p:pic>
        <p:nvPicPr>
          <p:cNvPr id="10" name="Content Placeholder 9">
            <a:extLst>
              <a:ext uri="{FF2B5EF4-FFF2-40B4-BE49-F238E27FC236}">
                <a16:creationId xmlns:a16="http://schemas.microsoft.com/office/drawing/2014/main" id="{5E5BE9B6-BBBF-EF12-3E3E-77D278CFB2EE}"/>
              </a:ext>
            </a:extLst>
          </p:cNvPr>
          <p:cNvPicPr>
            <a:picLocks noGrp="1" noChangeAspect="1"/>
          </p:cNvPicPr>
          <p:nvPr>
            <p:ph sz="quarter" idx="4294967295"/>
          </p:nvPr>
        </p:nvPicPr>
        <p:blipFill>
          <a:blip r:embed="rId3"/>
          <a:stretch>
            <a:fillRect/>
          </a:stretch>
        </p:blipFill>
        <p:spPr>
          <a:xfrm>
            <a:off x="5280025" y="1897063"/>
            <a:ext cx="5080000" cy="3995738"/>
          </a:xfrm>
        </p:spPr>
      </p:pic>
      <p:sp>
        <p:nvSpPr>
          <p:cNvPr id="2" name="Title 1">
            <a:extLst>
              <a:ext uri="{FF2B5EF4-FFF2-40B4-BE49-F238E27FC236}">
                <a16:creationId xmlns:a16="http://schemas.microsoft.com/office/drawing/2014/main" id="{4D895CC0-6E84-447B-863F-C66611274B94}"/>
              </a:ext>
            </a:extLst>
          </p:cNvPr>
          <p:cNvSpPr>
            <a:spLocks noGrp="1"/>
          </p:cNvSpPr>
          <p:nvPr>
            <p:ph type="title"/>
          </p:nvPr>
        </p:nvSpPr>
        <p:spPr>
          <a:xfrm>
            <a:off x="2927648" y="403200"/>
            <a:ext cx="7433452" cy="864000"/>
          </a:xfrm>
        </p:spPr>
        <p:txBody>
          <a:bodyPr anchor="ctr">
            <a:normAutofit/>
          </a:bodyPr>
          <a:lstStyle/>
          <a:p>
            <a:r>
              <a:rPr lang="en-GB" dirty="0"/>
              <a:t>#6 - For customer segmentation</a:t>
            </a:r>
            <a:br>
              <a:rPr lang="en-GB"/>
            </a:br>
            <a:r>
              <a:rPr lang="en-GB"/>
              <a:t>Targeting specific groups</a:t>
            </a:r>
            <a:endParaRPr lang="en-GB" dirty="0"/>
          </a:p>
        </p:txBody>
      </p:sp>
    </p:spTree>
    <p:extLst>
      <p:ext uri="{BB962C8B-B14F-4D97-AF65-F5344CB8AC3E}">
        <p14:creationId xmlns:p14="http://schemas.microsoft.com/office/powerpoint/2010/main" val="3398451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BA6B0A-073B-10A9-C636-3B064288FAC0}"/>
              </a:ext>
            </a:extLst>
          </p:cNvPr>
          <p:cNvPicPr>
            <a:picLocks noChangeAspect="1"/>
          </p:cNvPicPr>
          <p:nvPr/>
        </p:nvPicPr>
        <p:blipFill>
          <a:blip r:embed="rId2"/>
          <a:stretch>
            <a:fillRect/>
          </a:stretch>
        </p:blipFill>
        <p:spPr>
          <a:xfrm>
            <a:off x="6157031" y="1412778"/>
            <a:ext cx="4198423" cy="4968549"/>
          </a:xfrm>
          <a:prstGeom prst="rect">
            <a:avLst/>
          </a:prstGeom>
          <a:noFill/>
        </p:spPr>
      </p:pic>
      <p:pic>
        <p:nvPicPr>
          <p:cNvPr id="13" name="Content Placeholder 12">
            <a:extLst>
              <a:ext uri="{FF2B5EF4-FFF2-40B4-BE49-F238E27FC236}">
                <a16:creationId xmlns:a16="http://schemas.microsoft.com/office/drawing/2014/main" id="{9E2493D5-144F-569C-AFBF-1AECB922CBE9}"/>
              </a:ext>
            </a:extLst>
          </p:cNvPr>
          <p:cNvPicPr>
            <a:picLocks noGrp="1" noChangeAspect="1"/>
          </p:cNvPicPr>
          <p:nvPr>
            <p:ph sz="quarter" idx="22"/>
          </p:nvPr>
        </p:nvPicPr>
        <p:blipFill>
          <a:blip r:embed="rId3"/>
          <a:stretch>
            <a:fillRect/>
          </a:stretch>
        </p:blipFill>
        <p:spPr>
          <a:xfrm>
            <a:off x="1830389" y="2541607"/>
            <a:ext cx="4211637" cy="2711413"/>
          </a:xfrm>
        </p:spPr>
      </p:pic>
      <p:sp>
        <p:nvSpPr>
          <p:cNvPr id="4" name="Title 3">
            <a:extLst>
              <a:ext uri="{FF2B5EF4-FFF2-40B4-BE49-F238E27FC236}">
                <a16:creationId xmlns:a16="http://schemas.microsoft.com/office/drawing/2014/main" id="{954A783D-7920-4211-99FF-671CEB58B87F}"/>
              </a:ext>
            </a:extLst>
          </p:cNvPr>
          <p:cNvSpPr>
            <a:spLocks noGrp="1"/>
          </p:cNvSpPr>
          <p:nvPr>
            <p:ph type="title"/>
          </p:nvPr>
        </p:nvSpPr>
        <p:spPr>
          <a:xfrm>
            <a:off x="2927648" y="403200"/>
            <a:ext cx="7433452" cy="864000"/>
          </a:xfrm>
        </p:spPr>
        <p:txBody>
          <a:bodyPr anchor="ctr">
            <a:normAutofit/>
          </a:bodyPr>
          <a:lstStyle/>
          <a:p>
            <a:r>
              <a:rPr lang="en-GB" dirty="0"/>
              <a:t>#7 - For brand management and awareness</a:t>
            </a:r>
          </a:p>
        </p:txBody>
      </p:sp>
    </p:spTree>
    <p:extLst>
      <p:ext uri="{BB962C8B-B14F-4D97-AF65-F5344CB8AC3E}">
        <p14:creationId xmlns:p14="http://schemas.microsoft.com/office/powerpoint/2010/main" val="150106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385A731B-132B-4C3A-977D-B87DA4B16203}"/>
              </a:ext>
            </a:extLst>
          </p:cNvPr>
          <p:cNvGraphicFramePr>
            <a:graphicFrameLocks noGrp="1"/>
          </p:cNvGraphicFramePr>
          <p:nvPr>
            <p:ph sz="quarter" idx="19"/>
          </p:nvPr>
        </p:nvGraphicFramePr>
        <p:xfrm>
          <a:off x="1828801" y="1412876"/>
          <a:ext cx="8532813"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5F31B1A-8E44-4633-BD1B-A370F23F167E}"/>
              </a:ext>
            </a:extLst>
          </p:cNvPr>
          <p:cNvSpPr>
            <a:spLocks noGrp="1"/>
          </p:cNvSpPr>
          <p:nvPr>
            <p:ph type="title"/>
          </p:nvPr>
        </p:nvSpPr>
        <p:spPr/>
        <p:txBody>
          <a:bodyPr>
            <a:normAutofit/>
          </a:bodyPr>
          <a:lstStyle/>
          <a:p>
            <a:r>
              <a:rPr kumimoji="0" lang="en-US" sz="2400" b="1" i="0" u="none" strike="noStrike" kern="1200" cap="none" spc="0" normalizeH="0" baseline="0" noProof="0" dirty="0">
                <a:ln>
                  <a:noFill/>
                </a:ln>
                <a:solidFill>
                  <a:srgbClr val="0C406D"/>
                </a:solidFill>
                <a:effectLst/>
                <a:uLnTx/>
                <a:uFillTx/>
                <a:latin typeface="Arial" charset="0"/>
                <a:ea typeface="Arial" charset="0"/>
                <a:cs typeface="Arial" charset="0"/>
              </a:rPr>
              <a:t>7 Strategic Uses of Social Media for Financial Services</a:t>
            </a:r>
            <a:endParaRPr lang="en-GB" dirty="0"/>
          </a:p>
        </p:txBody>
      </p:sp>
    </p:spTree>
    <p:extLst>
      <p:ext uri="{BB962C8B-B14F-4D97-AF65-F5344CB8AC3E}">
        <p14:creationId xmlns:p14="http://schemas.microsoft.com/office/powerpoint/2010/main" val="416752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C3C7-8234-4B9C-90BE-1EE8B6D49EEA}"/>
              </a:ext>
            </a:extLst>
          </p:cNvPr>
          <p:cNvSpPr>
            <a:spLocks noGrp="1"/>
          </p:cNvSpPr>
          <p:nvPr>
            <p:ph type="title" idx="4294967295"/>
          </p:nvPr>
        </p:nvSpPr>
        <p:spPr>
          <a:xfrm>
            <a:off x="2927648" y="-864000"/>
            <a:ext cx="7433452" cy="864000"/>
          </a:xfrm>
        </p:spPr>
        <p:txBody>
          <a:bodyPr vert="horz" lIns="91440" tIns="45720" rIns="91440" bIns="45720" rtlCol="0" anchor="b">
            <a:normAutofit/>
          </a:bodyPr>
          <a:lstStyle/>
          <a:p>
            <a:r>
              <a:rPr lang="en-GB" dirty="0"/>
              <a:t>Final slide</a:t>
            </a:r>
          </a:p>
        </p:txBody>
      </p:sp>
      <p:sp>
        <p:nvSpPr>
          <p:cNvPr id="4" name="TextBox 3">
            <a:extLst>
              <a:ext uri="{FF2B5EF4-FFF2-40B4-BE49-F238E27FC236}">
                <a16:creationId xmlns:a16="http://schemas.microsoft.com/office/drawing/2014/main" id="{443A0DA1-6ED6-D31E-DB04-711625BD0E06}"/>
              </a:ext>
            </a:extLst>
          </p:cNvPr>
          <p:cNvSpPr txBox="1"/>
          <p:nvPr/>
        </p:nvSpPr>
        <p:spPr>
          <a:xfrm>
            <a:off x="5159896" y="1772816"/>
            <a:ext cx="4572000" cy="400110"/>
          </a:xfrm>
          <a:prstGeom prst="rect">
            <a:avLst/>
          </a:prstGeom>
          <a:noFill/>
        </p:spPr>
        <p:txBody>
          <a:bodyPr wrap="square">
            <a:spAutoFit/>
          </a:bodyPr>
          <a:lstStyle/>
          <a:p>
            <a:r>
              <a:rPr lang="en-US" sz="2000" b="1" dirty="0">
                <a:solidFill>
                  <a:srgbClr val="0099C4"/>
                </a:solidFill>
              </a:rPr>
              <a:t>Dr Annmarie Hanlon</a:t>
            </a:r>
            <a:endParaRPr lang="en-GB" sz="2000" b="1" dirty="0">
              <a:solidFill>
                <a:srgbClr val="0099C4"/>
              </a:solidFill>
            </a:endParaRPr>
          </a:p>
        </p:txBody>
      </p:sp>
      <p:pic>
        <p:nvPicPr>
          <p:cNvPr id="6" name="Picture 5">
            <a:extLst>
              <a:ext uri="{FF2B5EF4-FFF2-40B4-BE49-F238E27FC236}">
                <a16:creationId xmlns:a16="http://schemas.microsoft.com/office/drawing/2014/main" id="{9B97901D-F922-39EA-1FBA-947757ADC5EB}"/>
              </a:ext>
            </a:extLst>
          </p:cNvPr>
          <p:cNvPicPr>
            <a:picLocks noChangeAspect="1"/>
          </p:cNvPicPr>
          <p:nvPr/>
        </p:nvPicPr>
        <p:blipFill>
          <a:blip r:embed="rId3"/>
          <a:stretch>
            <a:fillRect/>
          </a:stretch>
        </p:blipFill>
        <p:spPr>
          <a:xfrm>
            <a:off x="8569652" y="4365105"/>
            <a:ext cx="1253471" cy="1241301"/>
          </a:xfrm>
          <a:prstGeom prst="rect">
            <a:avLst/>
          </a:prstGeom>
        </p:spPr>
      </p:pic>
    </p:spTree>
    <p:extLst>
      <p:ext uri="{BB962C8B-B14F-4D97-AF65-F5344CB8AC3E}">
        <p14:creationId xmlns:p14="http://schemas.microsoft.com/office/powerpoint/2010/main" val="3760031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67321"/>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a:extLst>
              <a:ext uri="{FF2B5EF4-FFF2-40B4-BE49-F238E27FC236}">
                <a16:creationId xmlns:a16="http://schemas.microsoft.com/office/drawing/2014/main" id="{230FF8D8-D7BF-132C-286F-CED8CAB127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9613" y="1927215"/>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1" name="TextBox 10">
            <a:extLst>
              <a:ext uri="{FF2B5EF4-FFF2-40B4-BE49-F238E27FC236}">
                <a16:creationId xmlns:a16="http://schemas.microsoft.com/office/drawing/2014/main" id="{B3200278-6706-977F-552E-7F6081BD5947}"/>
              </a:ext>
            </a:extLst>
          </p:cNvPr>
          <p:cNvSpPr txBox="1"/>
          <p:nvPr/>
        </p:nvSpPr>
        <p:spPr>
          <a:xfrm>
            <a:off x="1883276" y="156978"/>
            <a:ext cx="8209733" cy="1723549"/>
          </a:xfrm>
          <a:prstGeom prst="rect">
            <a:avLst/>
          </a:prstGeom>
          <a:noFill/>
        </p:spPr>
        <p:txBody>
          <a:bodyPr wrap="square" rtlCol="0">
            <a:spAutoFit/>
          </a:bodyPr>
          <a:lstStyle/>
          <a:p>
            <a:pPr algn="ctr"/>
            <a:r>
              <a:rPr lang="en-GB" sz="4400" b="1" dirty="0">
                <a:solidFill>
                  <a:schemeClr val="tx2"/>
                </a:solidFill>
              </a:rPr>
              <a:t>From Big Tech to Fintech: Journey Through Financial Services</a:t>
            </a:r>
          </a:p>
          <a:p>
            <a:endParaRPr lang="en-GB" dirty="0"/>
          </a:p>
        </p:txBody>
      </p:sp>
      <p:sp>
        <p:nvSpPr>
          <p:cNvPr id="12" name="TextBox 11">
            <a:extLst>
              <a:ext uri="{FF2B5EF4-FFF2-40B4-BE49-F238E27FC236}">
                <a16:creationId xmlns:a16="http://schemas.microsoft.com/office/drawing/2014/main" id="{A09E304B-0D53-1A90-FDC6-879EC3F0EB23}"/>
              </a:ext>
            </a:extLst>
          </p:cNvPr>
          <p:cNvSpPr txBox="1"/>
          <p:nvPr/>
        </p:nvSpPr>
        <p:spPr>
          <a:xfrm>
            <a:off x="3644666" y="4799334"/>
            <a:ext cx="4902668" cy="1138773"/>
          </a:xfrm>
          <a:prstGeom prst="rect">
            <a:avLst/>
          </a:prstGeom>
          <a:noFill/>
        </p:spPr>
        <p:txBody>
          <a:bodyPr wrap="square" rtlCol="0">
            <a:spAutoFit/>
          </a:bodyPr>
          <a:lstStyle/>
          <a:p>
            <a:pPr algn="ctr"/>
            <a:r>
              <a:rPr lang="en-GB" sz="2800" b="1" dirty="0"/>
              <a:t> Suzanne Homewood</a:t>
            </a:r>
          </a:p>
          <a:p>
            <a:pPr algn="ctr"/>
            <a:r>
              <a:rPr lang="en-GB" sz="2000" dirty="0">
                <a:solidFill>
                  <a:srgbClr val="2F5496"/>
                </a:solidFill>
                <a:latin typeface="Calibri" panose="020F0502020204030204" pitchFamily="34" charset="0"/>
                <a:ea typeface="Calibri" panose="020F0502020204030204" pitchFamily="34" charset="0"/>
                <a:cs typeface="Times New Roman" panose="02020603050405020304" pitchFamily="18" charset="0"/>
              </a:rPr>
              <a:t>Managing Director – Decisioning Division</a:t>
            </a:r>
          </a:p>
          <a:p>
            <a:pPr algn="ctr"/>
            <a:r>
              <a:rPr lang="en-GB" sz="20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Money</a:t>
            </a:r>
            <a:r>
              <a:rPr lang="en-GB" sz="2000" dirty="0" err="1">
                <a:solidFill>
                  <a:srgbClr val="2F5496"/>
                </a:solidFill>
                <a:latin typeface="Calibri" panose="020F0502020204030204" pitchFamily="34" charset="0"/>
                <a:ea typeface="Calibri" panose="020F0502020204030204" pitchFamily="34" charset="0"/>
                <a:cs typeface="Times New Roman" panose="02020603050405020304" pitchFamily="18" charset="0"/>
              </a:rPr>
              <a:t>hub</a:t>
            </a:r>
            <a:r>
              <a:rPr lang="en-GB" sz="2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2599183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44"/>
          <p:cNvSpPr txBox="1">
            <a:spLocks noGrp="1"/>
          </p:cNvSpPr>
          <p:nvPr>
            <p:ph type="title"/>
          </p:nvPr>
        </p:nvSpPr>
        <p:spPr>
          <a:xfrm>
            <a:off x="1581250" y="611550"/>
            <a:ext cx="7469700" cy="70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4" name="Google Shape;1484;p44"/>
          <p:cNvSpPr txBox="1">
            <a:spLocks noGrp="1"/>
          </p:cNvSpPr>
          <p:nvPr>
            <p:ph type="subTitle" idx="1"/>
          </p:nvPr>
        </p:nvSpPr>
        <p:spPr>
          <a:xfrm>
            <a:off x="1581250" y="1563800"/>
            <a:ext cx="83607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5" name="Google Shape;1485;p44"/>
          <p:cNvSpPr txBox="1">
            <a:spLocks noGrp="1"/>
          </p:cNvSpPr>
          <p:nvPr>
            <p:ph type="body" idx="2"/>
          </p:nvPr>
        </p:nvSpPr>
        <p:spPr>
          <a:xfrm>
            <a:off x="1581250" y="2306400"/>
            <a:ext cx="5818500" cy="14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486" name="Google Shape;1486;p44"/>
          <p:cNvPicPr preferRelativeResize="0"/>
          <p:nvPr/>
        </p:nvPicPr>
        <p:blipFill rotWithShape="1">
          <a:blip r:embed="rId3">
            <a:alphaModFix/>
          </a:blip>
          <a:srcRect t="89" b="79"/>
          <a:stretch/>
        </p:blipFill>
        <p:spPr>
          <a:xfrm>
            <a:off x="0" y="0"/>
            <a:ext cx="12192000" cy="68580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1487" name="Google Shape;1487;p44"/>
          <p:cNvSpPr/>
          <p:nvPr/>
        </p:nvSpPr>
        <p:spPr>
          <a:xfrm>
            <a:off x="0" y="301500"/>
            <a:ext cx="12192000" cy="6858000"/>
          </a:xfrm>
          <a:prstGeom prst="rect">
            <a:avLst/>
          </a:prstGeom>
          <a:solidFill>
            <a:srgbClr val="00B8CB">
              <a:alpha val="451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pic>
        <p:nvPicPr>
          <p:cNvPr id="1490" name="Google Shape;1490;p44"/>
          <p:cNvPicPr preferRelativeResize="0"/>
          <p:nvPr/>
        </p:nvPicPr>
        <p:blipFill rotWithShape="1">
          <a:blip r:embed="rId4">
            <a:alphaModFix/>
          </a:blip>
          <a:srcRect/>
          <a:stretch/>
        </p:blipFill>
        <p:spPr>
          <a:xfrm>
            <a:off x="1624050" y="1024461"/>
            <a:ext cx="4754398" cy="760990"/>
          </a:xfrm>
          <a:prstGeom prst="rect">
            <a:avLst/>
          </a:prstGeom>
          <a:noFill/>
          <a:ln>
            <a:noFill/>
          </a:ln>
        </p:spPr>
      </p:pic>
      <p:pic>
        <p:nvPicPr>
          <p:cNvPr id="1491" name="Google Shape;1491;p44"/>
          <p:cNvPicPr preferRelativeResize="0"/>
          <p:nvPr/>
        </p:nvPicPr>
        <p:blipFill rotWithShape="1">
          <a:blip r:embed="rId5">
            <a:alphaModFix/>
          </a:blip>
          <a:srcRect/>
          <a:stretch/>
        </p:blipFill>
        <p:spPr>
          <a:xfrm>
            <a:off x="1624050" y="4378917"/>
            <a:ext cx="979500" cy="979500"/>
          </a:xfrm>
          <a:prstGeom prst="ellipse">
            <a:avLst/>
          </a:prstGeom>
          <a:solidFill>
            <a:schemeClr val="lt1"/>
          </a:solidFill>
          <a:ln>
            <a:noFill/>
          </a:ln>
          <a:effectLst>
            <a:outerShdw blurRad="762000" dist="254000" dir="5400000" algn="t" rotWithShape="0">
              <a:srgbClr val="000000">
                <a:alpha val="29409"/>
              </a:srgbClr>
            </a:outerShdw>
          </a:effectLst>
        </p:spPr>
      </p:pic>
      <p:sp>
        <p:nvSpPr>
          <p:cNvPr id="1492" name="Google Shape;1492;p44"/>
          <p:cNvSpPr/>
          <p:nvPr/>
        </p:nvSpPr>
        <p:spPr>
          <a:xfrm>
            <a:off x="2788880" y="4007434"/>
            <a:ext cx="4376690" cy="1722467"/>
          </a:xfrm>
          <a:prstGeom prst="rect">
            <a:avLst/>
          </a:prstGeom>
          <a:solidFill>
            <a:schemeClr val="accent1"/>
          </a:solidFill>
          <a:ln>
            <a:noFill/>
          </a:ln>
          <a:effectLst>
            <a:outerShdw blurRad="508000" dist="254000" dir="5400000" algn="t" rotWithShape="0">
              <a:srgbClr val="000000">
                <a:alpha val="29409"/>
              </a:srgbClr>
            </a:outerShdw>
          </a:effectLst>
        </p:spPr>
        <p:txBody>
          <a:bodyPr spcFirstLastPara="1" wrap="square" lIns="144000" tIns="4570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r>
              <a:rPr lang="en-US" sz="2800" b="1" i="0" u="none" strike="noStrike" cap="none" dirty="0">
                <a:solidFill>
                  <a:srgbClr val="FFFFFF"/>
                </a:solidFill>
                <a:latin typeface="Open Sans"/>
                <a:ea typeface="Open Sans"/>
                <a:cs typeface="Open Sans"/>
                <a:sym typeface="Open Sans"/>
              </a:rPr>
              <a:t>Suzanne Homewood</a:t>
            </a:r>
            <a:endParaRPr lang="en-US" sz="32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1800" dirty="0">
                <a:solidFill>
                  <a:srgbClr val="FFFFFF"/>
                </a:solidFill>
                <a:latin typeface="Open Sans"/>
                <a:ea typeface="Open Sans"/>
                <a:cs typeface="Open Sans"/>
                <a:sym typeface="Open Sans"/>
              </a:rPr>
              <a:t>Managing Director, Decisioning</a:t>
            </a:r>
            <a:endParaRPr sz="3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0347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789415"/>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3" name="TextBox 12">
            <a:extLst>
              <a:ext uri="{FF2B5EF4-FFF2-40B4-BE49-F238E27FC236}">
                <a16:creationId xmlns:a16="http://schemas.microsoft.com/office/drawing/2014/main" id="{211EA9D9-0943-D1F7-ECC4-11D5E03F5BEE}"/>
              </a:ext>
            </a:extLst>
          </p:cNvPr>
          <p:cNvSpPr txBox="1"/>
          <p:nvPr/>
        </p:nvSpPr>
        <p:spPr>
          <a:xfrm>
            <a:off x="4035132" y="317500"/>
            <a:ext cx="4121735" cy="1200329"/>
          </a:xfrm>
          <a:prstGeom prst="rect">
            <a:avLst/>
          </a:prstGeom>
          <a:noFill/>
        </p:spPr>
        <p:txBody>
          <a:bodyPr wrap="square" rtlCol="0">
            <a:spAutoFit/>
          </a:bodyPr>
          <a:lstStyle/>
          <a:p>
            <a:r>
              <a:rPr lang="en-GB" sz="7200" b="1" dirty="0">
                <a:solidFill>
                  <a:schemeClr val="tx2"/>
                </a:solidFill>
              </a:rPr>
              <a:t>Welcome!</a:t>
            </a:r>
          </a:p>
        </p:txBody>
      </p:sp>
      <p:pic>
        <p:nvPicPr>
          <p:cNvPr id="14" name="Picture 13" descr="A person in a white shirt&#10;&#10;Description automatically generated with low confidence">
            <a:extLst>
              <a:ext uri="{FF2B5EF4-FFF2-40B4-BE49-F238E27FC236}">
                <a16:creationId xmlns:a16="http://schemas.microsoft.com/office/drawing/2014/main" id="{9F2E2B38-6F3C-A42B-5D66-EB70614A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8998" y="1748837"/>
            <a:ext cx="1938290" cy="1938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D19CC6AD-DE76-8629-7E1D-B054054BAD02}"/>
              </a:ext>
            </a:extLst>
          </p:cNvPr>
          <p:cNvSpPr txBox="1"/>
          <p:nvPr/>
        </p:nvSpPr>
        <p:spPr>
          <a:xfrm>
            <a:off x="4502243" y="3918135"/>
            <a:ext cx="2971800" cy="1815882"/>
          </a:xfrm>
          <a:prstGeom prst="rect">
            <a:avLst/>
          </a:prstGeom>
          <a:noFill/>
        </p:spPr>
        <p:txBody>
          <a:bodyPr wrap="square" rtlCol="0">
            <a:spAutoFit/>
          </a:bodyPr>
          <a:lstStyle/>
          <a:p>
            <a:pPr algn="ctr"/>
            <a:r>
              <a:rPr lang="en-GB" sz="2800" b="1" dirty="0"/>
              <a:t>David Cowan</a:t>
            </a:r>
          </a:p>
          <a:p>
            <a:pPr algn="ctr"/>
            <a:r>
              <a:rPr lang="en-GB" sz="2800" b="1" dirty="0"/>
              <a:t>Managing Director</a:t>
            </a:r>
          </a:p>
          <a:p>
            <a:pPr algn="ctr"/>
            <a:r>
              <a:rPr lang="en-GB" sz="2800" b="1" dirty="0"/>
              <a:t>The Financial Services Forum</a:t>
            </a:r>
          </a:p>
        </p:txBody>
      </p:sp>
    </p:spTree>
    <p:extLst>
      <p:ext uri="{BB962C8B-B14F-4D97-AF65-F5344CB8AC3E}">
        <p14:creationId xmlns:p14="http://schemas.microsoft.com/office/powerpoint/2010/main" val="10765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6"/>
        <p:cNvGrpSpPr/>
        <p:nvPr/>
      </p:nvGrpSpPr>
      <p:grpSpPr>
        <a:xfrm>
          <a:off x="0" y="0"/>
          <a:ext cx="0" cy="0"/>
          <a:chOff x="0" y="0"/>
          <a:chExt cx="0" cy="0"/>
        </a:xfrm>
      </p:grpSpPr>
      <p:pic>
        <p:nvPicPr>
          <p:cNvPr id="12" name="Picture 11" descr="A person riding a horse&#10;&#10;Description automatically generated with medium confidence">
            <a:extLst>
              <a:ext uri="{FF2B5EF4-FFF2-40B4-BE49-F238E27FC236}">
                <a16:creationId xmlns:a16="http://schemas.microsoft.com/office/drawing/2014/main" id="{F5906272-0D1E-504C-D267-80727D8C9726}"/>
              </a:ext>
            </a:extLst>
          </p:cNvPr>
          <p:cNvPicPr>
            <a:picLocks noChangeAspect="1"/>
          </p:cNvPicPr>
          <p:nvPr/>
        </p:nvPicPr>
        <p:blipFill>
          <a:blip r:embed="rId3"/>
          <a:stretch>
            <a:fillRect/>
          </a:stretch>
        </p:blipFill>
        <p:spPr>
          <a:xfrm>
            <a:off x="7718095" y="474334"/>
            <a:ext cx="3060611" cy="2741487"/>
          </a:xfrm>
          <a:prstGeom prst="rect">
            <a:avLst/>
          </a:prstGeom>
        </p:spPr>
      </p:pic>
      <p:pic>
        <p:nvPicPr>
          <p:cNvPr id="8" name="Picture 7" descr="A picture containing outdoor, tree, stallion, equestrianism&#10;&#10;Description automatically generated">
            <a:extLst>
              <a:ext uri="{FF2B5EF4-FFF2-40B4-BE49-F238E27FC236}">
                <a16:creationId xmlns:a16="http://schemas.microsoft.com/office/drawing/2014/main" id="{FDEC2FC6-87BB-447F-F431-0CECCFAF548F}"/>
              </a:ext>
            </a:extLst>
          </p:cNvPr>
          <p:cNvPicPr>
            <a:picLocks noChangeAspect="1"/>
          </p:cNvPicPr>
          <p:nvPr/>
        </p:nvPicPr>
        <p:blipFill>
          <a:blip r:embed="rId4"/>
          <a:stretch>
            <a:fillRect/>
          </a:stretch>
        </p:blipFill>
        <p:spPr>
          <a:xfrm>
            <a:off x="5033209" y="197135"/>
            <a:ext cx="2125581" cy="2571001"/>
          </a:xfrm>
          <a:prstGeom prst="rect">
            <a:avLst/>
          </a:prstGeom>
        </p:spPr>
      </p:pic>
      <p:pic>
        <p:nvPicPr>
          <p:cNvPr id="3" name="Picture 2" descr="A person riding a horse over a obstacle&#10;&#10;Description automatically generated with low confidence">
            <a:extLst>
              <a:ext uri="{FF2B5EF4-FFF2-40B4-BE49-F238E27FC236}">
                <a16:creationId xmlns:a16="http://schemas.microsoft.com/office/drawing/2014/main" id="{67447A94-458B-39B7-42DD-3BE49E2663D2}"/>
              </a:ext>
            </a:extLst>
          </p:cNvPr>
          <p:cNvPicPr>
            <a:picLocks noChangeAspect="1"/>
          </p:cNvPicPr>
          <p:nvPr/>
        </p:nvPicPr>
        <p:blipFill>
          <a:blip r:embed="rId5"/>
          <a:stretch>
            <a:fillRect/>
          </a:stretch>
        </p:blipFill>
        <p:spPr>
          <a:xfrm>
            <a:off x="7507951" y="3946590"/>
            <a:ext cx="3747481" cy="2338116"/>
          </a:xfrm>
          <a:prstGeom prst="rect">
            <a:avLst/>
          </a:prstGeom>
        </p:spPr>
      </p:pic>
      <p:pic>
        <p:nvPicPr>
          <p:cNvPr id="5" name="Picture 4" descr="A person on a horse jumping over a fence&#10;&#10;Description automatically generated with low confidence">
            <a:extLst>
              <a:ext uri="{FF2B5EF4-FFF2-40B4-BE49-F238E27FC236}">
                <a16:creationId xmlns:a16="http://schemas.microsoft.com/office/drawing/2014/main" id="{C97BE21C-772F-3976-D99C-566BF11E1C1B}"/>
              </a:ext>
            </a:extLst>
          </p:cNvPr>
          <p:cNvPicPr>
            <a:picLocks noChangeAspect="1"/>
          </p:cNvPicPr>
          <p:nvPr/>
        </p:nvPicPr>
        <p:blipFill>
          <a:blip r:embed="rId6"/>
          <a:stretch>
            <a:fillRect/>
          </a:stretch>
        </p:blipFill>
        <p:spPr>
          <a:xfrm>
            <a:off x="1429582" y="4270743"/>
            <a:ext cx="3411316" cy="2013963"/>
          </a:xfrm>
          <a:prstGeom prst="rect">
            <a:avLst/>
          </a:prstGeom>
        </p:spPr>
      </p:pic>
      <p:pic>
        <p:nvPicPr>
          <p:cNvPr id="10" name="Picture 9" descr="A person riding a horse&#10;&#10;Description automatically generated">
            <a:extLst>
              <a:ext uri="{FF2B5EF4-FFF2-40B4-BE49-F238E27FC236}">
                <a16:creationId xmlns:a16="http://schemas.microsoft.com/office/drawing/2014/main" id="{7AB3AD45-469E-3993-DFBF-A1CF163B94D5}"/>
              </a:ext>
            </a:extLst>
          </p:cNvPr>
          <p:cNvPicPr>
            <a:picLocks noChangeAspect="1"/>
          </p:cNvPicPr>
          <p:nvPr/>
        </p:nvPicPr>
        <p:blipFill>
          <a:blip r:embed="rId7"/>
          <a:stretch>
            <a:fillRect/>
          </a:stretch>
        </p:blipFill>
        <p:spPr>
          <a:xfrm>
            <a:off x="1498419" y="676301"/>
            <a:ext cx="3121700" cy="2926080"/>
          </a:xfrm>
          <a:prstGeom prst="rect">
            <a:avLst/>
          </a:prstGeom>
        </p:spPr>
      </p:pic>
      <p:pic>
        <p:nvPicPr>
          <p:cNvPr id="7" name="Picture 6">
            <a:extLst>
              <a:ext uri="{FF2B5EF4-FFF2-40B4-BE49-F238E27FC236}">
                <a16:creationId xmlns:a16="http://schemas.microsoft.com/office/drawing/2014/main" id="{07F2409E-C939-7F87-37BE-961C1180F7C2}"/>
              </a:ext>
            </a:extLst>
          </p:cNvPr>
          <p:cNvPicPr>
            <a:picLocks noChangeAspect="1"/>
          </p:cNvPicPr>
          <p:nvPr/>
        </p:nvPicPr>
        <p:blipFill>
          <a:blip r:embed="rId8"/>
          <a:stretch>
            <a:fillRect/>
          </a:stretch>
        </p:blipFill>
        <p:spPr>
          <a:xfrm>
            <a:off x="4328709" y="2587257"/>
            <a:ext cx="3853954" cy="2426459"/>
          </a:xfrm>
          <a:prstGeom prst="rect">
            <a:avLst/>
          </a:prstGeom>
        </p:spPr>
      </p:pic>
    </p:spTree>
    <p:extLst>
      <p:ext uri="{BB962C8B-B14F-4D97-AF65-F5344CB8AC3E}">
        <p14:creationId xmlns:p14="http://schemas.microsoft.com/office/powerpoint/2010/main" val="2209486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C3BCA81-36AD-E5B0-ACAC-8E6311E5A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414463"/>
            <a:ext cx="7143750" cy="40290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495E5BE-D241-D35A-3635-1100E4D471AA}"/>
              </a:ext>
            </a:extLst>
          </p:cNvPr>
          <p:cNvSpPr>
            <a:spLocks noGrp="1"/>
          </p:cNvSpPr>
          <p:nvPr>
            <p:ph type="title"/>
          </p:nvPr>
        </p:nvSpPr>
        <p:spPr>
          <a:xfrm>
            <a:off x="1130903" y="222456"/>
            <a:ext cx="8816515" cy="707700"/>
          </a:xfrm>
        </p:spPr>
        <p:txBody>
          <a:bodyPr/>
          <a:lstStyle/>
          <a:p>
            <a:r>
              <a:rPr lang="en-US" sz="3200" dirty="0"/>
              <a:t>Technology……..</a:t>
            </a:r>
          </a:p>
        </p:txBody>
      </p:sp>
    </p:spTree>
    <p:extLst>
      <p:ext uri="{BB962C8B-B14F-4D97-AF65-F5344CB8AC3E}">
        <p14:creationId xmlns:p14="http://schemas.microsoft.com/office/powerpoint/2010/main" val="69985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F9D9-D647-A81C-8250-8BBECBEF7AE5}"/>
              </a:ext>
            </a:extLst>
          </p:cNvPr>
          <p:cNvSpPr>
            <a:spLocks noGrp="1"/>
          </p:cNvSpPr>
          <p:nvPr>
            <p:ph type="title"/>
          </p:nvPr>
        </p:nvSpPr>
        <p:spPr>
          <a:xfrm>
            <a:off x="1130903" y="222456"/>
            <a:ext cx="8816515" cy="707700"/>
          </a:xfrm>
        </p:spPr>
        <p:txBody>
          <a:bodyPr/>
          <a:lstStyle/>
          <a:p>
            <a:r>
              <a:rPr lang="en-US" sz="3200" dirty="0"/>
              <a:t>The mobile to data revolution</a:t>
            </a:r>
          </a:p>
        </p:txBody>
      </p:sp>
      <p:sp>
        <p:nvSpPr>
          <p:cNvPr id="10" name="TextBox 9">
            <a:extLst>
              <a:ext uri="{FF2B5EF4-FFF2-40B4-BE49-F238E27FC236}">
                <a16:creationId xmlns:a16="http://schemas.microsoft.com/office/drawing/2014/main" id="{97858BFD-EBD0-B512-436C-453F6355DCA1}"/>
              </a:ext>
            </a:extLst>
          </p:cNvPr>
          <p:cNvSpPr txBox="1"/>
          <p:nvPr/>
        </p:nvSpPr>
        <p:spPr>
          <a:xfrm>
            <a:off x="3049571" y="3277468"/>
            <a:ext cx="6099142" cy="307777"/>
          </a:xfrm>
          <a:prstGeom prst="rect">
            <a:avLst/>
          </a:prstGeom>
          <a:noFill/>
        </p:spPr>
        <p:txBody>
          <a:bodyPr wrap="square">
            <a:spAutoFit/>
          </a:bodyPr>
          <a:lstStyle/>
          <a:p>
            <a:endParaRPr lang="en-US" dirty="0"/>
          </a:p>
        </p:txBody>
      </p:sp>
      <p:pic>
        <p:nvPicPr>
          <p:cNvPr id="11" name="Picture 10">
            <a:extLst>
              <a:ext uri="{FF2B5EF4-FFF2-40B4-BE49-F238E27FC236}">
                <a16:creationId xmlns:a16="http://schemas.microsoft.com/office/drawing/2014/main" id="{9C2BF540-6618-C371-1DAD-EBB7B7C7148C}"/>
              </a:ext>
            </a:extLst>
          </p:cNvPr>
          <p:cNvPicPr>
            <a:picLocks noChangeAspect="1"/>
          </p:cNvPicPr>
          <p:nvPr/>
        </p:nvPicPr>
        <p:blipFill>
          <a:blip r:embed="rId2"/>
          <a:stretch>
            <a:fillRect/>
          </a:stretch>
        </p:blipFill>
        <p:spPr>
          <a:xfrm>
            <a:off x="2097137" y="2501900"/>
            <a:ext cx="1892300" cy="1854200"/>
          </a:xfrm>
          <a:prstGeom prst="rect">
            <a:avLst/>
          </a:prstGeom>
        </p:spPr>
      </p:pic>
      <p:pic>
        <p:nvPicPr>
          <p:cNvPr id="12" name="Picture 11">
            <a:extLst>
              <a:ext uri="{FF2B5EF4-FFF2-40B4-BE49-F238E27FC236}">
                <a16:creationId xmlns:a16="http://schemas.microsoft.com/office/drawing/2014/main" id="{E12A5D9D-CF1E-B2E2-AB76-4DFCF47BEA1D}"/>
              </a:ext>
            </a:extLst>
          </p:cNvPr>
          <p:cNvPicPr>
            <a:picLocks noChangeAspect="1"/>
          </p:cNvPicPr>
          <p:nvPr/>
        </p:nvPicPr>
        <p:blipFill>
          <a:blip r:embed="rId3"/>
          <a:stretch>
            <a:fillRect/>
          </a:stretch>
        </p:blipFill>
        <p:spPr>
          <a:xfrm>
            <a:off x="4752969" y="2501900"/>
            <a:ext cx="1892300" cy="1854200"/>
          </a:xfrm>
          <a:prstGeom prst="rect">
            <a:avLst/>
          </a:prstGeom>
        </p:spPr>
      </p:pic>
      <p:pic>
        <p:nvPicPr>
          <p:cNvPr id="14" name="Picture 13">
            <a:extLst>
              <a:ext uri="{FF2B5EF4-FFF2-40B4-BE49-F238E27FC236}">
                <a16:creationId xmlns:a16="http://schemas.microsoft.com/office/drawing/2014/main" id="{6CBD8E67-4BF4-117F-7BE5-49DB415FA9BF}"/>
              </a:ext>
            </a:extLst>
          </p:cNvPr>
          <p:cNvPicPr>
            <a:picLocks noChangeAspect="1"/>
          </p:cNvPicPr>
          <p:nvPr/>
        </p:nvPicPr>
        <p:blipFill>
          <a:blip r:embed="rId4"/>
          <a:stretch>
            <a:fillRect/>
          </a:stretch>
        </p:blipFill>
        <p:spPr>
          <a:xfrm>
            <a:off x="7408801" y="2501900"/>
            <a:ext cx="2010616" cy="1854200"/>
          </a:xfrm>
          <a:prstGeom prst="rect">
            <a:avLst/>
          </a:prstGeom>
        </p:spPr>
      </p:pic>
      <p:pic>
        <p:nvPicPr>
          <p:cNvPr id="2050" name="Picture 2" descr="What is 4G and how do I connect to it? | Help | EE">
            <a:extLst>
              <a:ext uri="{FF2B5EF4-FFF2-40B4-BE49-F238E27FC236}">
                <a16:creationId xmlns:a16="http://schemas.microsoft.com/office/drawing/2014/main" id="{0CDB4C5A-6ADF-7674-C9A0-243927A05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2301" y="3815543"/>
            <a:ext cx="1591108" cy="159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amsung Galaxy Z Flip 4 | Deals &amp; Pay Monthly Offers | O2">
            <a:extLst>
              <a:ext uri="{FF2B5EF4-FFF2-40B4-BE49-F238E27FC236}">
                <a16:creationId xmlns:a16="http://schemas.microsoft.com/office/drawing/2014/main" id="{F50C4B62-7777-4BA4-802C-49815B6AF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329" y="441602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amsung Galaxy - Wikipedia">
            <a:extLst>
              <a:ext uri="{FF2B5EF4-FFF2-40B4-BE49-F238E27FC236}">
                <a16:creationId xmlns:a16="http://schemas.microsoft.com/office/drawing/2014/main" id="{F0E8240C-781B-C52E-05AD-E2328DB7B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966" y="1064125"/>
            <a:ext cx="32480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C8948D-709D-AD18-D7B7-F9A5B3C16E74}"/>
              </a:ext>
            </a:extLst>
          </p:cNvPr>
          <p:cNvPicPr>
            <a:picLocks noChangeAspect="1"/>
          </p:cNvPicPr>
          <p:nvPr/>
        </p:nvPicPr>
        <p:blipFill>
          <a:blip r:embed="rId4"/>
          <a:stretch>
            <a:fillRect/>
          </a:stretch>
        </p:blipFill>
        <p:spPr>
          <a:xfrm>
            <a:off x="3931870" y="1648440"/>
            <a:ext cx="4328260" cy="3959683"/>
          </a:xfrm>
          <a:prstGeom prst="rect">
            <a:avLst/>
          </a:prstGeom>
          <a:effectLst>
            <a:softEdge rad="47432"/>
          </a:effectLst>
        </p:spPr>
      </p:pic>
    </p:spTree>
    <p:extLst>
      <p:ext uri="{BB962C8B-B14F-4D97-AF65-F5344CB8AC3E}">
        <p14:creationId xmlns:p14="http://schemas.microsoft.com/office/powerpoint/2010/main" val="184486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32639B9F-30AF-8772-CEBA-4AE5A7C6B354}"/>
              </a:ext>
            </a:extLst>
          </p:cNvPr>
          <p:cNvPicPr>
            <a:picLocks noChangeAspect="1"/>
          </p:cNvPicPr>
          <p:nvPr/>
        </p:nvPicPr>
        <p:blipFill>
          <a:blip r:embed="rId2"/>
          <a:stretch>
            <a:fillRect/>
          </a:stretch>
        </p:blipFill>
        <p:spPr>
          <a:xfrm>
            <a:off x="4239492" y="1000968"/>
            <a:ext cx="7423265" cy="5316895"/>
          </a:xfrm>
          <a:prstGeom prst="rect">
            <a:avLst/>
          </a:prstGeom>
        </p:spPr>
      </p:pic>
      <p:pic>
        <p:nvPicPr>
          <p:cNvPr id="8" name="Google Shape;1632;p53">
            <a:extLst>
              <a:ext uri="{FF2B5EF4-FFF2-40B4-BE49-F238E27FC236}">
                <a16:creationId xmlns:a16="http://schemas.microsoft.com/office/drawing/2014/main" id="{6B0BA0AA-2B02-C522-0AF8-03C7713294B1}"/>
              </a:ext>
            </a:extLst>
          </p:cNvPr>
          <p:cNvPicPr preferRelativeResize="0"/>
          <p:nvPr/>
        </p:nvPicPr>
        <p:blipFill>
          <a:blip r:embed="rId3">
            <a:alphaModFix/>
          </a:blip>
          <a:stretch>
            <a:fillRect/>
          </a:stretch>
        </p:blipFill>
        <p:spPr>
          <a:xfrm>
            <a:off x="1388225" y="2592855"/>
            <a:ext cx="5552903" cy="836145"/>
          </a:xfrm>
          <a:prstGeom prst="rect">
            <a:avLst/>
          </a:prstGeom>
          <a:noFill/>
          <a:ln>
            <a:noFill/>
          </a:ln>
        </p:spPr>
      </p:pic>
    </p:spTree>
    <p:extLst>
      <p:ext uri="{BB962C8B-B14F-4D97-AF65-F5344CB8AC3E}">
        <p14:creationId xmlns:p14="http://schemas.microsoft.com/office/powerpoint/2010/main" val="4196783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53"/>
          <p:cNvPicPr preferRelativeResize="0">
            <a:picLocks noGrp="1"/>
          </p:cNvPicPr>
          <p:nvPr>
            <p:ph type="pic" idx="2"/>
          </p:nvPr>
        </p:nvPicPr>
        <p:blipFill rotWithShape="1">
          <a:blip r:embed="rId3">
            <a:alphaModFix/>
          </a:blip>
          <a:srcRect l="11512" r="4085"/>
          <a:stretch/>
        </p:blipFill>
        <p:spPr>
          <a:xfrm>
            <a:off x="0" y="0"/>
            <a:ext cx="12155257" cy="68580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1626" name="Google Shape;1626;p53"/>
          <p:cNvSpPr/>
          <p:nvPr/>
        </p:nvSpPr>
        <p:spPr>
          <a:xfrm>
            <a:off x="36743" y="-5587"/>
            <a:ext cx="12155257" cy="6858000"/>
          </a:xfrm>
          <a:prstGeom prst="rect">
            <a:avLst/>
          </a:prstGeom>
          <a:solidFill>
            <a:srgbClr val="00B8CB">
              <a:alpha val="575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pen Sans"/>
              <a:ea typeface="Open Sans"/>
              <a:cs typeface="Open Sans"/>
              <a:sym typeface="Open Sans"/>
            </a:endParaRPr>
          </a:p>
        </p:txBody>
      </p:sp>
      <p:cxnSp>
        <p:nvCxnSpPr>
          <p:cNvPr id="1627" name="Google Shape;1627;p53"/>
          <p:cNvCxnSpPr>
            <a:cxnSpLocks/>
          </p:cNvCxnSpPr>
          <p:nvPr/>
        </p:nvCxnSpPr>
        <p:spPr>
          <a:xfrm flipH="1">
            <a:off x="36743" y="5587"/>
            <a:ext cx="949367" cy="6852413"/>
          </a:xfrm>
          <a:prstGeom prst="straightConnector1">
            <a:avLst/>
          </a:prstGeom>
          <a:noFill/>
          <a:ln w="9525" cap="flat" cmpd="sng">
            <a:solidFill>
              <a:schemeClr val="lt1">
                <a:alpha val="20000"/>
              </a:schemeClr>
            </a:solidFill>
            <a:prstDash val="solid"/>
            <a:miter lim="800000"/>
            <a:headEnd type="none" w="sm" len="sm"/>
            <a:tailEnd type="none" w="sm" len="sm"/>
          </a:ln>
        </p:spPr>
      </p:cxnSp>
      <p:sp>
        <p:nvSpPr>
          <p:cNvPr id="1631" name="Google Shape;1631;p53"/>
          <p:cNvSpPr txBox="1"/>
          <p:nvPr/>
        </p:nvSpPr>
        <p:spPr>
          <a:xfrm>
            <a:off x="833166" y="385217"/>
            <a:ext cx="9145500" cy="1820468"/>
          </a:xfrm>
          <a:prstGeom prst="rect">
            <a:avLst/>
          </a:prstGeom>
          <a:noFill/>
          <a:ln>
            <a:noFill/>
          </a:ln>
        </p:spPr>
        <p:txBody>
          <a:bodyPr spcFirstLastPara="1" wrap="square" lIns="0" tIns="192000" rIns="0" bIns="0" anchor="t" anchorCtr="0">
            <a:noAutofit/>
          </a:bodyPr>
          <a:lstStyle/>
          <a:p>
            <a:pPr marL="0" marR="0" lvl="0" indent="0" algn="l" rtl="0">
              <a:lnSpc>
                <a:spcPct val="80000"/>
              </a:lnSpc>
              <a:spcBef>
                <a:spcPts val="0"/>
              </a:spcBef>
              <a:spcAft>
                <a:spcPts val="0"/>
              </a:spcAft>
              <a:buNone/>
            </a:pPr>
            <a:r>
              <a:rPr lang="en-US" sz="4000" dirty="0">
                <a:solidFill>
                  <a:srgbClr val="FFFFFF"/>
                </a:solidFill>
                <a:latin typeface="Lato Black"/>
                <a:ea typeface="Lato Black"/>
                <a:cs typeface="Lato Black"/>
                <a:sym typeface="Lato Black"/>
              </a:rPr>
              <a:t>2014 - 2023</a:t>
            </a:r>
          </a:p>
          <a:p>
            <a:pPr marL="0" marR="0" lvl="0" indent="0" algn="l" rtl="0">
              <a:lnSpc>
                <a:spcPct val="80000"/>
              </a:lnSpc>
              <a:spcBef>
                <a:spcPts val="0"/>
              </a:spcBef>
              <a:spcAft>
                <a:spcPts val="0"/>
              </a:spcAft>
              <a:buNone/>
            </a:pPr>
            <a:endParaRPr lang="en-US" sz="4000" dirty="0">
              <a:solidFill>
                <a:srgbClr val="FFFFFF"/>
              </a:solidFill>
              <a:latin typeface="Lato Black"/>
              <a:ea typeface="Lato Black"/>
              <a:cs typeface="Lato Black"/>
              <a:sym typeface="Lato Black"/>
            </a:endParaRPr>
          </a:p>
          <a:p>
            <a:pPr marL="0" marR="0" lvl="0" indent="0" algn="l" rtl="0">
              <a:lnSpc>
                <a:spcPct val="80000"/>
              </a:lnSpc>
              <a:spcBef>
                <a:spcPts val="0"/>
              </a:spcBef>
              <a:spcAft>
                <a:spcPts val="0"/>
              </a:spcAft>
              <a:buNone/>
            </a:pPr>
            <a:endParaRPr lang="en-US" sz="4000" dirty="0">
              <a:solidFill>
                <a:srgbClr val="FFFFFF"/>
              </a:solidFill>
              <a:latin typeface="Lato Black"/>
              <a:ea typeface="Lato Black"/>
              <a:cs typeface="Lato Black"/>
              <a:sym typeface="Lato Black"/>
            </a:endParaRPr>
          </a:p>
          <a:p>
            <a:pPr marL="0" marR="0" lvl="0" indent="0" algn="ctr" rtl="0">
              <a:lnSpc>
                <a:spcPct val="80000"/>
              </a:lnSpc>
              <a:spcBef>
                <a:spcPts val="0"/>
              </a:spcBef>
              <a:spcAft>
                <a:spcPts val="0"/>
              </a:spcAft>
              <a:buNone/>
            </a:pPr>
            <a:r>
              <a:rPr lang="en-US" sz="3600" dirty="0">
                <a:solidFill>
                  <a:srgbClr val="FFFFFF"/>
                </a:solidFill>
                <a:latin typeface="Lato Black"/>
                <a:ea typeface="Lato Black"/>
                <a:cs typeface="Lato Black"/>
                <a:sym typeface="Lato Black"/>
              </a:rPr>
              <a:t>Our Vision:</a:t>
            </a:r>
          </a:p>
          <a:p>
            <a:pPr marL="0" marR="0" lvl="0" indent="0" algn="ctr" rtl="0">
              <a:lnSpc>
                <a:spcPct val="80000"/>
              </a:lnSpc>
              <a:spcBef>
                <a:spcPts val="0"/>
              </a:spcBef>
              <a:spcAft>
                <a:spcPts val="0"/>
              </a:spcAft>
              <a:buNone/>
            </a:pPr>
            <a:r>
              <a:rPr lang="en-US" sz="3600" dirty="0">
                <a:solidFill>
                  <a:srgbClr val="FFFFFF"/>
                </a:solidFill>
                <a:latin typeface="Lato Black"/>
                <a:ea typeface="Lato Black"/>
                <a:cs typeface="Lato Black"/>
                <a:sym typeface="Lato Black"/>
              </a:rPr>
              <a:t>To enhance the lifetime financial wellness </a:t>
            </a:r>
          </a:p>
          <a:p>
            <a:pPr marL="0" marR="0" lvl="0" indent="0" algn="ctr" rtl="0">
              <a:lnSpc>
                <a:spcPct val="80000"/>
              </a:lnSpc>
              <a:spcBef>
                <a:spcPts val="0"/>
              </a:spcBef>
              <a:spcAft>
                <a:spcPts val="0"/>
              </a:spcAft>
              <a:buNone/>
            </a:pPr>
            <a:r>
              <a:rPr lang="en-US" sz="3600" dirty="0">
                <a:solidFill>
                  <a:srgbClr val="FFFFFF"/>
                </a:solidFill>
                <a:latin typeface="Lato Black"/>
                <a:ea typeface="Lato Black"/>
                <a:cs typeface="Lato Black"/>
                <a:sym typeface="Lato Black"/>
              </a:rPr>
              <a:t>of people, their communities and </a:t>
            </a:r>
          </a:p>
          <a:p>
            <a:pPr marL="0" marR="0" lvl="0" indent="0" algn="ctr" rtl="0">
              <a:lnSpc>
                <a:spcPct val="80000"/>
              </a:lnSpc>
              <a:spcBef>
                <a:spcPts val="0"/>
              </a:spcBef>
              <a:spcAft>
                <a:spcPts val="0"/>
              </a:spcAft>
              <a:buNone/>
            </a:pPr>
            <a:r>
              <a:rPr lang="en-US" sz="3600" dirty="0">
                <a:solidFill>
                  <a:srgbClr val="FFFFFF"/>
                </a:solidFill>
                <a:latin typeface="Lato Black"/>
                <a:ea typeface="Lato Black"/>
                <a:cs typeface="Lato Black"/>
                <a:sym typeface="Lato Black"/>
              </a:rPr>
              <a:t>their businesses</a:t>
            </a:r>
            <a:endParaRPr sz="3600" dirty="0">
              <a:solidFill>
                <a:srgbClr val="FFFFFF"/>
              </a:solidFill>
              <a:latin typeface="Lato Black"/>
              <a:ea typeface="Lato Black"/>
              <a:cs typeface="Lato Black"/>
              <a:sym typeface="Lato Black"/>
            </a:endParaRPr>
          </a:p>
          <a:p>
            <a:pPr marL="0" marR="0" lvl="0" indent="0" algn="ctr" rtl="0">
              <a:lnSpc>
                <a:spcPct val="80000"/>
              </a:lnSpc>
              <a:spcBef>
                <a:spcPts val="0"/>
              </a:spcBef>
              <a:spcAft>
                <a:spcPts val="0"/>
              </a:spcAft>
              <a:buNone/>
            </a:pPr>
            <a:endParaRPr sz="3200" i="1" dirty="0">
              <a:solidFill>
                <a:srgbClr val="FFFFFF"/>
              </a:solidFill>
              <a:latin typeface="Lato Black"/>
              <a:ea typeface="Lato Black"/>
              <a:cs typeface="Lato Black"/>
              <a:sym typeface="Lato Black"/>
            </a:endParaRPr>
          </a:p>
          <a:p>
            <a:pPr marL="0" marR="0" lvl="0" indent="0" algn="l" rtl="0">
              <a:lnSpc>
                <a:spcPct val="80000"/>
              </a:lnSpc>
              <a:spcBef>
                <a:spcPts val="0"/>
              </a:spcBef>
              <a:spcAft>
                <a:spcPts val="0"/>
              </a:spcAft>
              <a:buNone/>
            </a:pPr>
            <a:endParaRPr sz="4000" dirty="0">
              <a:solidFill>
                <a:srgbClr val="FFFFFF"/>
              </a:solidFill>
              <a:latin typeface="Lato Black"/>
              <a:ea typeface="Lato Black"/>
              <a:cs typeface="Lato Black"/>
              <a:sym typeface="Lato Black"/>
            </a:endParaRPr>
          </a:p>
        </p:txBody>
      </p:sp>
      <p:pic>
        <p:nvPicPr>
          <p:cNvPr id="2" name="Google Shape;1660;p57">
            <a:extLst>
              <a:ext uri="{FF2B5EF4-FFF2-40B4-BE49-F238E27FC236}">
                <a16:creationId xmlns:a16="http://schemas.microsoft.com/office/drawing/2014/main" id="{F1E970B9-1A05-A865-489A-E8BAFB0F7D89}"/>
              </a:ext>
            </a:extLst>
          </p:cNvPr>
          <p:cNvPicPr preferRelativeResize="0"/>
          <p:nvPr/>
        </p:nvPicPr>
        <p:blipFill>
          <a:blip r:embed="rId4">
            <a:alphaModFix/>
          </a:blip>
          <a:stretch>
            <a:fillRect/>
          </a:stretch>
        </p:blipFill>
        <p:spPr>
          <a:xfrm>
            <a:off x="9978666" y="4237471"/>
            <a:ext cx="2077100" cy="2077100"/>
          </a:xfrm>
          <a:prstGeom prst="rect">
            <a:avLst/>
          </a:prstGeom>
          <a:noFill/>
          <a:ln>
            <a:noFill/>
          </a:ln>
        </p:spPr>
      </p:pic>
      <p:pic>
        <p:nvPicPr>
          <p:cNvPr id="3" name="Google Shape;1661;p57">
            <a:hlinkClick r:id="rId5"/>
            <a:extLst>
              <a:ext uri="{FF2B5EF4-FFF2-40B4-BE49-F238E27FC236}">
                <a16:creationId xmlns:a16="http://schemas.microsoft.com/office/drawing/2014/main" id="{F965A101-634E-3CA4-2418-69DAC79F78F6}"/>
              </a:ext>
            </a:extLst>
          </p:cNvPr>
          <p:cNvPicPr preferRelativeResize="0"/>
          <p:nvPr/>
        </p:nvPicPr>
        <p:blipFill>
          <a:blip r:embed="rId6">
            <a:alphaModFix/>
          </a:blip>
          <a:stretch>
            <a:fillRect/>
          </a:stretch>
        </p:blipFill>
        <p:spPr>
          <a:xfrm>
            <a:off x="9978664" y="6439795"/>
            <a:ext cx="1011298" cy="301065"/>
          </a:xfrm>
          <a:prstGeom prst="rect">
            <a:avLst/>
          </a:prstGeom>
          <a:noFill/>
          <a:ln>
            <a:noFill/>
          </a:ln>
        </p:spPr>
      </p:pic>
      <p:pic>
        <p:nvPicPr>
          <p:cNvPr id="5" name="Google Shape;1662;p57">
            <a:hlinkClick r:id="rId7"/>
            <a:extLst>
              <a:ext uri="{FF2B5EF4-FFF2-40B4-BE49-F238E27FC236}">
                <a16:creationId xmlns:a16="http://schemas.microsoft.com/office/drawing/2014/main" id="{AFE6A717-0FFA-E4C6-2EBE-A36112DF889F}"/>
              </a:ext>
            </a:extLst>
          </p:cNvPr>
          <p:cNvPicPr preferRelativeResize="0"/>
          <p:nvPr/>
        </p:nvPicPr>
        <p:blipFill>
          <a:blip r:embed="rId8">
            <a:alphaModFix/>
          </a:blip>
          <a:stretch>
            <a:fillRect/>
          </a:stretch>
        </p:blipFill>
        <p:spPr>
          <a:xfrm>
            <a:off x="11044466" y="6439805"/>
            <a:ext cx="1011298" cy="301065"/>
          </a:xfrm>
          <a:prstGeom prst="rect">
            <a:avLst/>
          </a:prstGeom>
          <a:noFill/>
          <a:ln>
            <a:noFill/>
          </a:ln>
        </p:spPr>
      </p:pic>
    </p:spTree>
    <p:extLst>
      <p:ext uri="{BB962C8B-B14F-4D97-AF65-F5344CB8AC3E}">
        <p14:creationId xmlns:p14="http://schemas.microsoft.com/office/powerpoint/2010/main" val="86439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2543-56E0-58C7-0D89-889A91000C9C}"/>
              </a:ext>
            </a:extLst>
          </p:cNvPr>
          <p:cNvSpPr>
            <a:spLocks noGrp="1"/>
          </p:cNvSpPr>
          <p:nvPr>
            <p:ph type="title"/>
          </p:nvPr>
        </p:nvSpPr>
        <p:spPr>
          <a:xfrm>
            <a:off x="984339" y="222456"/>
            <a:ext cx="7469700" cy="707700"/>
          </a:xfrm>
        </p:spPr>
        <p:txBody>
          <a:bodyPr/>
          <a:lstStyle/>
          <a:p>
            <a:r>
              <a:rPr lang="en-US" dirty="0"/>
              <a:t>Growth trajectory…</a:t>
            </a:r>
            <a:br>
              <a:rPr lang="en-US" dirty="0"/>
            </a:br>
            <a:endParaRPr lang="en-US" sz="2400" dirty="0">
              <a:solidFill>
                <a:schemeClr val="accent1"/>
              </a:solidFill>
            </a:endParaRPr>
          </a:p>
        </p:txBody>
      </p:sp>
      <p:sp>
        <p:nvSpPr>
          <p:cNvPr id="11" name="TextBox 10">
            <a:extLst>
              <a:ext uri="{FF2B5EF4-FFF2-40B4-BE49-F238E27FC236}">
                <a16:creationId xmlns:a16="http://schemas.microsoft.com/office/drawing/2014/main" id="{B68F1F4B-DD76-2C58-9DAE-887072D031A3}"/>
              </a:ext>
            </a:extLst>
          </p:cNvPr>
          <p:cNvSpPr txBox="1"/>
          <p:nvPr/>
        </p:nvSpPr>
        <p:spPr>
          <a:xfrm>
            <a:off x="4076857" y="2648672"/>
            <a:ext cx="4038285" cy="1446550"/>
          </a:xfrm>
          <a:prstGeom prst="rect">
            <a:avLst/>
          </a:prstGeom>
          <a:noFill/>
        </p:spPr>
        <p:txBody>
          <a:bodyPr wrap="none" rtlCol="0">
            <a:spAutoFit/>
          </a:bodyPr>
          <a:lstStyle/>
          <a:p>
            <a:r>
              <a:rPr lang="en-US" sz="8800" b="1" dirty="0">
                <a:latin typeface="Lato" panose="020F0502020204030203" pitchFamily="34" charset="77"/>
              </a:rPr>
              <a:t>£55m</a:t>
            </a:r>
            <a:r>
              <a:rPr lang="en-US" sz="1600" b="1" dirty="0">
                <a:solidFill>
                  <a:schemeClr val="accent1"/>
                </a:solidFill>
                <a:latin typeface="Lato" panose="020F0502020204030203" pitchFamily="34" charset="77"/>
              </a:rPr>
              <a:t> investment</a:t>
            </a:r>
            <a:endParaRPr lang="en-US" sz="8800" b="1" dirty="0">
              <a:latin typeface="Lato" panose="020F0502020204030203" pitchFamily="34" charset="77"/>
            </a:endParaRPr>
          </a:p>
        </p:txBody>
      </p:sp>
      <p:pic>
        <p:nvPicPr>
          <p:cNvPr id="12" name="Picture 11">
            <a:extLst>
              <a:ext uri="{FF2B5EF4-FFF2-40B4-BE49-F238E27FC236}">
                <a16:creationId xmlns:a16="http://schemas.microsoft.com/office/drawing/2014/main" id="{050A0E1A-0548-E6DE-C129-14A9778DF08F}"/>
              </a:ext>
            </a:extLst>
          </p:cNvPr>
          <p:cNvPicPr>
            <a:picLocks noChangeAspect="1"/>
          </p:cNvPicPr>
          <p:nvPr/>
        </p:nvPicPr>
        <p:blipFill>
          <a:blip r:embed="rId2"/>
          <a:stretch>
            <a:fillRect/>
          </a:stretch>
        </p:blipFill>
        <p:spPr>
          <a:xfrm>
            <a:off x="1515349" y="2762250"/>
            <a:ext cx="1600200" cy="1333500"/>
          </a:xfrm>
          <a:prstGeom prst="rect">
            <a:avLst/>
          </a:prstGeom>
          <a:ln w="57150">
            <a:solidFill>
              <a:schemeClr val="accent1"/>
            </a:solidFill>
          </a:ln>
        </p:spPr>
      </p:pic>
      <p:pic>
        <p:nvPicPr>
          <p:cNvPr id="14" name="Picture 13">
            <a:extLst>
              <a:ext uri="{FF2B5EF4-FFF2-40B4-BE49-F238E27FC236}">
                <a16:creationId xmlns:a16="http://schemas.microsoft.com/office/drawing/2014/main" id="{E0330ACA-92A7-727B-FCA3-030077B4B116}"/>
              </a:ext>
            </a:extLst>
          </p:cNvPr>
          <p:cNvPicPr>
            <a:picLocks noChangeAspect="1"/>
          </p:cNvPicPr>
          <p:nvPr/>
        </p:nvPicPr>
        <p:blipFill>
          <a:blip r:embed="rId3"/>
          <a:stretch>
            <a:fillRect/>
          </a:stretch>
        </p:blipFill>
        <p:spPr>
          <a:xfrm>
            <a:off x="8778235" y="2745127"/>
            <a:ext cx="1600200" cy="1386154"/>
          </a:xfrm>
          <a:prstGeom prst="rect">
            <a:avLst/>
          </a:prstGeom>
          <a:ln w="57150">
            <a:solidFill>
              <a:schemeClr val="accent1"/>
            </a:solidFill>
          </a:ln>
        </p:spPr>
      </p:pic>
    </p:spTree>
    <p:extLst>
      <p:ext uri="{BB962C8B-B14F-4D97-AF65-F5344CB8AC3E}">
        <p14:creationId xmlns:p14="http://schemas.microsoft.com/office/powerpoint/2010/main" val="92767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DFAE-A89C-A2BE-7518-DEB5E14FD3C2}"/>
              </a:ext>
            </a:extLst>
          </p:cNvPr>
          <p:cNvSpPr>
            <a:spLocks noGrp="1"/>
          </p:cNvSpPr>
          <p:nvPr>
            <p:ph type="title"/>
          </p:nvPr>
        </p:nvSpPr>
        <p:spPr>
          <a:xfrm>
            <a:off x="966108" y="179289"/>
            <a:ext cx="7469700" cy="707700"/>
          </a:xfrm>
        </p:spPr>
        <p:txBody>
          <a:bodyPr/>
          <a:lstStyle/>
          <a:p>
            <a:r>
              <a:rPr lang="en-US" dirty="0"/>
              <a:t>What’s Next?</a:t>
            </a:r>
            <a:br>
              <a:rPr lang="en-US" dirty="0"/>
            </a:br>
            <a:r>
              <a:rPr lang="en-US" sz="2000" dirty="0">
                <a:solidFill>
                  <a:schemeClr val="accent1"/>
                </a:solidFill>
              </a:rPr>
              <a:t>Post investment</a:t>
            </a:r>
            <a:endParaRPr lang="en-US" dirty="0"/>
          </a:p>
        </p:txBody>
      </p:sp>
      <p:pic>
        <p:nvPicPr>
          <p:cNvPr id="7" name="Picture 6">
            <a:extLst>
              <a:ext uri="{FF2B5EF4-FFF2-40B4-BE49-F238E27FC236}">
                <a16:creationId xmlns:a16="http://schemas.microsoft.com/office/drawing/2014/main" id="{A15E5BEF-D3F3-9977-BFBB-3256129CA1F9}"/>
              </a:ext>
            </a:extLst>
          </p:cNvPr>
          <p:cNvPicPr>
            <a:picLocks noChangeAspect="1"/>
          </p:cNvPicPr>
          <p:nvPr/>
        </p:nvPicPr>
        <p:blipFill>
          <a:blip r:embed="rId2"/>
          <a:stretch>
            <a:fillRect/>
          </a:stretch>
        </p:blipFill>
        <p:spPr>
          <a:xfrm>
            <a:off x="1870364" y="2353470"/>
            <a:ext cx="3849116" cy="1000389"/>
          </a:xfrm>
          <a:prstGeom prst="rect">
            <a:avLst/>
          </a:prstGeom>
          <a:ln w="28575">
            <a:solidFill>
              <a:schemeClr val="accent1"/>
            </a:solidFill>
          </a:ln>
        </p:spPr>
      </p:pic>
      <p:pic>
        <p:nvPicPr>
          <p:cNvPr id="8" name="Picture 7">
            <a:extLst>
              <a:ext uri="{FF2B5EF4-FFF2-40B4-BE49-F238E27FC236}">
                <a16:creationId xmlns:a16="http://schemas.microsoft.com/office/drawing/2014/main" id="{302B5D72-8752-C0B8-A4E5-F388B237431E}"/>
              </a:ext>
            </a:extLst>
          </p:cNvPr>
          <p:cNvPicPr>
            <a:picLocks noChangeAspect="1"/>
          </p:cNvPicPr>
          <p:nvPr/>
        </p:nvPicPr>
        <p:blipFill>
          <a:blip r:embed="rId3"/>
          <a:stretch>
            <a:fillRect/>
          </a:stretch>
        </p:blipFill>
        <p:spPr>
          <a:xfrm>
            <a:off x="7109898" y="2357987"/>
            <a:ext cx="2133600" cy="957274"/>
          </a:xfrm>
          <a:prstGeom prst="rect">
            <a:avLst/>
          </a:prstGeom>
          <a:ln w="28575">
            <a:solidFill>
              <a:schemeClr val="accent1"/>
            </a:solidFill>
          </a:ln>
        </p:spPr>
      </p:pic>
      <p:pic>
        <p:nvPicPr>
          <p:cNvPr id="9" name="Picture 8">
            <a:extLst>
              <a:ext uri="{FF2B5EF4-FFF2-40B4-BE49-F238E27FC236}">
                <a16:creationId xmlns:a16="http://schemas.microsoft.com/office/drawing/2014/main" id="{D0960E13-49A9-C188-B00A-F413C98BD63C}"/>
              </a:ext>
            </a:extLst>
          </p:cNvPr>
          <p:cNvPicPr>
            <a:picLocks noChangeAspect="1"/>
          </p:cNvPicPr>
          <p:nvPr/>
        </p:nvPicPr>
        <p:blipFill>
          <a:blip r:embed="rId4"/>
          <a:stretch>
            <a:fillRect/>
          </a:stretch>
        </p:blipFill>
        <p:spPr>
          <a:xfrm>
            <a:off x="1870362" y="4641144"/>
            <a:ext cx="3931921" cy="890395"/>
          </a:xfrm>
          <a:prstGeom prst="rect">
            <a:avLst/>
          </a:prstGeom>
          <a:ln w="28575">
            <a:solidFill>
              <a:schemeClr val="accent1"/>
            </a:solidFill>
          </a:ln>
        </p:spPr>
      </p:pic>
      <p:pic>
        <p:nvPicPr>
          <p:cNvPr id="10" name="Picture 9">
            <a:extLst>
              <a:ext uri="{FF2B5EF4-FFF2-40B4-BE49-F238E27FC236}">
                <a16:creationId xmlns:a16="http://schemas.microsoft.com/office/drawing/2014/main" id="{ACFEBCC4-C4BE-7EED-0450-9FA70C43D1BB}"/>
              </a:ext>
            </a:extLst>
          </p:cNvPr>
          <p:cNvPicPr>
            <a:picLocks noChangeAspect="1"/>
          </p:cNvPicPr>
          <p:nvPr/>
        </p:nvPicPr>
        <p:blipFill>
          <a:blip r:embed="rId5"/>
          <a:stretch>
            <a:fillRect/>
          </a:stretch>
        </p:blipFill>
        <p:spPr>
          <a:xfrm>
            <a:off x="6389718" y="4641144"/>
            <a:ext cx="3704483" cy="890395"/>
          </a:xfrm>
          <a:prstGeom prst="rect">
            <a:avLst/>
          </a:prstGeom>
          <a:ln w="28575">
            <a:solidFill>
              <a:schemeClr val="accent1"/>
            </a:solidFill>
          </a:ln>
        </p:spPr>
      </p:pic>
    </p:spTree>
    <p:extLst>
      <p:ext uri="{BB962C8B-B14F-4D97-AF65-F5344CB8AC3E}">
        <p14:creationId xmlns:p14="http://schemas.microsoft.com/office/powerpoint/2010/main" val="2509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8AC6-94F0-D699-FC67-9F80C8B9378A}"/>
              </a:ext>
            </a:extLst>
          </p:cNvPr>
          <p:cNvSpPr>
            <a:spLocks noGrp="1"/>
          </p:cNvSpPr>
          <p:nvPr>
            <p:ph type="title"/>
          </p:nvPr>
        </p:nvSpPr>
        <p:spPr>
          <a:xfrm>
            <a:off x="1165613" y="254103"/>
            <a:ext cx="7469700" cy="707700"/>
          </a:xfrm>
        </p:spPr>
        <p:txBody>
          <a:bodyPr/>
          <a:lstStyle/>
          <a:p>
            <a:r>
              <a:rPr lang="en-US" sz="3200" dirty="0"/>
              <a:t>Why Open Finance now?</a:t>
            </a:r>
          </a:p>
        </p:txBody>
      </p:sp>
      <p:pic>
        <p:nvPicPr>
          <p:cNvPr id="9" name="Picture 8">
            <a:extLst>
              <a:ext uri="{FF2B5EF4-FFF2-40B4-BE49-F238E27FC236}">
                <a16:creationId xmlns:a16="http://schemas.microsoft.com/office/drawing/2014/main" id="{6CDEAC2B-92C2-7FE0-ACBF-31ACB16B57DA}"/>
              </a:ext>
            </a:extLst>
          </p:cNvPr>
          <p:cNvPicPr>
            <a:picLocks noChangeAspect="1"/>
          </p:cNvPicPr>
          <p:nvPr/>
        </p:nvPicPr>
        <p:blipFill>
          <a:blip r:embed="rId2"/>
          <a:stretch>
            <a:fillRect/>
          </a:stretch>
        </p:blipFill>
        <p:spPr>
          <a:xfrm>
            <a:off x="2724590" y="1964982"/>
            <a:ext cx="4518000" cy="2791442"/>
          </a:xfrm>
          <a:prstGeom prst="rect">
            <a:avLst/>
          </a:prstGeom>
          <a:effectLst>
            <a:softEdge rad="104939"/>
          </a:effectLst>
        </p:spPr>
      </p:pic>
      <p:pic>
        <p:nvPicPr>
          <p:cNvPr id="11" name="Picture 10">
            <a:extLst>
              <a:ext uri="{FF2B5EF4-FFF2-40B4-BE49-F238E27FC236}">
                <a16:creationId xmlns:a16="http://schemas.microsoft.com/office/drawing/2014/main" id="{29AA243D-038A-C7A7-4406-FE9D42C97BCF}"/>
              </a:ext>
            </a:extLst>
          </p:cNvPr>
          <p:cNvPicPr>
            <a:picLocks noChangeAspect="1"/>
          </p:cNvPicPr>
          <p:nvPr/>
        </p:nvPicPr>
        <p:blipFill>
          <a:blip r:embed="rId3"/>
          <a:stretch>
            <a:fillRect/>
          </a:stretch>
        </p:blipFill>
        <p:spPr>
          <a:xfrm>
            <a:off x="6980660" y="2769848"/>
            <a:ext cx="3471209" cy="3231815"/>
          </a:xfrm>
          <a:prstGeom prst="rect">
            <a:avLst/>
          </a:prstGeom>
          <a:effectLst>
            <a:softEdge rad="153181"/>
          </a:effectLst>
        </p:spPr>
      </p:pic>
      <p:sp>
        <p:nvSpPr>
          <p:cNvPr id="3" name="Subtitle 2">
            <a:extLst>
              <a:ext uri="{FF2B5EF4-FFF2-40B4-BE49-F238E27FC236}">
                <a16:creationId xmlns:a16="http://schemas.microsoft.com/office/drawing/2014/main" id="{2E651F4C-CD7A-1920-9994-E3A84632A94E}"/>
              </a:ext>
            </a:extLst>
          </p:cNvPr>
          <p:cNvSpPr>
            <a:spLocks noGrp="1"/>
          </p:cNvSpPr>
          <p:nvPr>
            <p:ph type="subTitle" idx="1"/>
          </p:nvPr>
        </p:nvSpPr>
        <p:spPr>
          <a:xfrm>
            <a:off x="709352" y="1113437"/>
            <a:ext cx="9426633" cy="2507957"/>
          </a:xfrm>
        </p:spPr>
        <p:txBody>
          <a:bodyPr/>
          <a:lstStyle/>
          <a:p>
            <a:r>
              <a:rPr lang="en-US" sz="9600" dirty="0">
                <a:solidFill>
                  <a:schemeClr val="accent1"/>
                </a:solidFill>
              </a:rPr>
              <a:t>7m </a:t>
            </a:r>
            <a:endParaRPr lang="en-US" sz="6600" dirty="0">
              <a:solidFill>
                <a:schemeClr val="accent1"/>
              </a:solidFill>
            </a:endParaRPr>
          </a:p>
        </p:txBody>
      </p:sp>
    </p:spTree>
    <p:extLst>
      <p:ext uri="{BB962C8B-B14F-4D97-AF65-F5344CB8AC3E}">
        <p14:creationId xmlns:p14="http://schemas.microsoft.com/office/powerpoint/2010/main" val="2304796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F065-AEED-50EC-1224-05633DA61917}"/>
              </a:ext>
            </a:extLst>
          </p:cNvPr>
          <p:cNvSpPr>
            <a:spLocks noGrp="1"/>
          </p:cNvSpPr>
          <p:nvPr>
            <p:ph type="title"/>
          </p:nvPr>
        </p:nvSpPr>
        <p:spPr>
          <a:xfrm>
            <a:off x="1082487" y="187601"/>
            <a:ext cx="7469700" cy="707700"/>
          </a:xfrm>
        </p:spPr>
        <p:txBody>
          <a:bodyPr/>
          <a:lstStyle/>
          <a:p>
            <a:r>
              <a:rPr lang="en-US" sz="3200" dirty="0"/>
              <a:t>Financial worries</a:t>
            </a:r>
          </a:p>
        </p:txBody>
      </p:sp>
      <p:sp>
        <p:nvSpPr>
          <p:cNvPr id="3" name="Subtitle 2">
            <a:extLst>
              <a:ext uri="{FF2B5EF4-FFF2-40B4-BE49-F238E27FC236}">
                <a16:creationId xmlns:a16="http://schemas.microsoft.com/office/drawing/2014/main" id="{3BD872F5-04F1-AE76-CE73-50EB79FBF665}"/>
              </a:ext>
            </a:extLst>
          </p:cNvPr>
          <p:cNvSpPr>
            <a:spLocks noGrp="1"/>
          </p:cNvSpPr>
          <p:nvPr>
            <p:ph type="subTitle" idx="1"/>
          </p:nvPr>
        </p:nvSpPr>
        <p:spPr>
          <a:xfrm>
            <a:off x="1679171" y="1600891"/>
            <a:ext cx="9426633" cy="2507957"/>
          </a:xfrm>
        </p:spPr>
        <p:txBody>
          <a:bodyPr/>
          <a:lstStyle/>
          <a:p>
            <a:r>
              <a:rPr lang="en-US" sz="9600" dirty="0">
                <a:solidFill>
                  <a:schemeClr val="accent1"/>
                </a:solidFill>
              </a:rPr>
              <a:t>55%</a:t>
            </a:r>
            <a:r>
              <a:rPr lang="en-US" sz="1400" dirty="0">
                <a:solidFill>
                  <a:schemeClr val="accent1"/>
                </a:solidFill>
              </a:rPr>
              <a:t> </a:t>
            </a:r>
            <a:r>
              <a:rPr lang="en-US" sz="1400" dirty="0" err="1">
                <a:solidFill>
                  <a:schemeClr val="accent1"/>
                </a:solidFill>
              </a:rPr>
              <a:t>uk</a:t>
            </a:r>
            <a:r>
              <a:rPr lang="en-US" sz="1400" dirty="0">
                <a:solidFill>
                  <a:schemeClr val="accent1"/>
                </a:solidFill>
              </a:rPr>
              <a:t> adult population afraid to talk about their financial situation</a:t>
            </a:r>
            <a:endParaRPr lang="en-US" sz="6600" dirty="0">
              <a:solidFill>
                <a:schemeClr val="accent1"/>
              </a:solidFill>
            </a:endParaRPr>
          </a:p>
        </p:txBody>
      </p:sp>
      <p:sp>
        <p:nvSpPr>
          <p:cNvPr id="6" name="Subtitle 2">
            <a:extLst>
              <a:ext uri="{FF2B5EF4-FFF2-40B4-BE49-F238E27FC236}">
                <a16:creationId xmlns:a16="http://schemas.microsoft.com/office/drawing/2014/main" id="{47B3E256-F0D4-5B18-D210-33181F3592F9}"/>
              </a:ext>
            </a:extLst>
          </p:cNvPr>
          <p:cNvSpPr txBox="1">
            <a:spLocks/>
          </p:cNvSpPr>
          <p:nvPr/>
        </p:nvSpPr>
        <p:spPr>
          <a:xfrm>
            <a:off x="3884413" y="3548840"/>
            <a:ext cx="7545587" cy="2507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A42"/>
              </a:buClr>
              <a:buSzPts val="2100"/>
              <a:buFont typeface="Lato Black"/>
              <a:buNone/>
              <a:defRPr sz="2100" b="0" i="0" u="none" strike="noStrike" cap="none">
                <a:solidFill>
                  <a:srgbClr val="003A4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9600" dirty="0">
                <a:solidFill>
                  <a:schemeClr val="accent1"/>
                </a:solidFill>
              </a:rPr>
              <a:t>79%</a:t>
            </a:r>
            <a:r>
              <a:rPr lang="en-US" sz="1400" dirty="0">
                <a:solidFill>
                  <a:schemeClr val="accent1"/>
                </a:solidFill>
              </a:rPr>
              <a:t> using some form of credit facility</a:t>
            </a:r>
            <a:endParaRPr lang="en-US" sz="6600" dirty="0">
              <a:solidFill>
                <a:schemeClr val="accent1"/>
              </a:solidFill>
            </a:endParaRPr>
          </a:p>
        </p:txBody>
      </p:sp>
    </p:spTree>
    <p:extLst>
      <p:ext uri="{BB962C8B-B14F-4D97-AF65-F5344CB8AC3E}">
        <p14:creationId xmlns:p14="http://schemas.microsoft.com/office/powerpoint/2010/main" val="97050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626" y="814646"/>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2" name="Picture 1" descr="A picture containing graphics, font, graphic design, logo&#10;&#10;Description automatically generated">
            <a:extLst>
              <a:ext uri="{FF2B5EF4-FFF2-40B4-BE49-F238E27FC236}">
                <a16:creationId xmlns:a16="http://schemas.microsoft.com/office/drawing/2014/main" id="{AC29BC9C-1B89-F09E-DC37-9CBBE046E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3" name="Picture 2" descr="A black background with white text&#10;&#10;Description automatically generated with low confidence">
            <a:extLst>
              <a:ext uri="{FF2B5EF4-FFF2-40B4-BE49-F238E27FC236}">
                <a16:creationId xmlns:a16="http://schemas.microsoft.com/office/drawing/2014/main" id="{104E0DEA-D4AE-5BC4-B30B-6DE1D6CA9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6" name="Picture 5" descr="A close-up of a logo&#10;&#10;Description automatically generated with medium confidence">
            <a:extLst>
              <a:ext uri="{FF2B5EF4-FFF2-40B4-BE49-F238E27FC236}">
                <a16:creationId xmlns:a16="http://schemas.microsoft.com/office/drawing/2014/main" id="{CA28EE29-45F8-4537-E4D8-C1D097D90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8" name="Picture 7">
            <a:extLst>
              <a:ext uri="{FF2B5EF4-FFF2-40B4-BE49-F238E27FC236}">
                <a16:creationId xmlns:a16="http://schemas.microsoft.com/office/drawing/2014/main" id="{A28CB74B-D797-B520-10B0-0A3112DA0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9" name="TextBox 8">
            <a:extLst>
              <a:ext uri="{FF2B5EF4-FFF2-40B4-BE49-F238E27FC236}">
                <a16:creationId xmlns:a16="http://schemas.microsoft.com/office/drawing/2014/main" id="{00D7E7B3-1EDE-1A0B-F3EA-73F2C7FC2352}"/>
              </a:ext>
            </a:extLst>
          </p:cNvPr>
          <p:cNvSpPr txBox="1"/>
          <p:nvPr/>
        </p:nvSpPr>
        <p:spPr>
          <a:xfrm>
            <a:off x="3290042" y="240076"/>
            <a:ext cx="5749310" cy="769441"/>
          </a:xfrm>
          <a:prstGeom prst="rect">
            <a:avLst/>
          </a:prstGeom>
          <a:noFill/>
        </p:spPr>
        <p:txBody>
          <a:bodyPr wrap="square" rtlCol="0">
            <a:spAutoFit/>
          </a:bodyPr>
          <a:lstStyle/>
          <a:p>
            <a:r>
              <a:rPr lang="en-GB" sz="4400" b="1" dirty="0">
                <a:solidFill>
                  <a:schemeClr val="tx2"/>
                </a:solidFill>
              </a:rPr>
              <a:t>Meet The Forum Team</a:t>
            </a:r>
          </a:p>
        </p:txBody>
      </p:sp>
      <p:pic>
        <p:nvPicPr>
          <p:cNvPr id="28" name="Picture 27" descr="A picture containing human face, person, clothing, chin&#10;&#10;Description automatically generated">
            <a:extLst>
              <a:ext uri="{FF2B5EF4-FFF2-40B4-BE49-F238E27FC236}">
                <a16:creationId xmlns:a16="http://schemas.microsoft.com/office/drawing/2014/main" id="{EFBAE8B4-EB1F-9BE9-204B-58996798A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6860" y="1101138"/>
            <a:ext cx="2134322" cy="1938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descr="A person smiling at the camera&#10;&#10;Description automatically generated with medium confidence">
            <a:extLst>
              <a:ext uri="{FF2B5EF4-FFF2-40B4-BE49-F238E27FC236}">
                <a16:creationId xmlns:a16="http://schemas.microsoft.com/office/drawing/2014/main" id="{9A3396F6-116C-E345-9B0D-C1F7E3A4E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2626" y="3465603"/>
            <a:ext cx="1756342" cy="2221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descr="A person in a white shirt&#10;&#10;Description automatically generated with low confidence">
            <a:extLst>
              <a:ext uri="{FF2B5EF4-FFF2-40B4-BE49-F238E27FC236}">
                <a16:creationId xmlns:a16="http://schemas.microsoft.com/office/drawing/2014/main" id="{C5BBCB67-555B-6F43-2771-4D58D7359E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2530" y="1101137"/>
            <a:ext cx="1938290" cy="1938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5" descr="A person smiling at the camera&#10;&#10;Description automatically generated with low confidence">
            <a:extLst>
              <a:ext uri="{FF2B5EF4-FFF2-40B4-BE49-F238E27FC236}">
                <a16:creationId xmlns:a16="http://schemas.microsoft.com/office/drawing/2014/main" id="{C9D5D170-92DB-F48A-F02B-C917C604D1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385" y="3748724"/>
            <a:ext cx="1938290" cy="1938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Box 38">
            <a:extLst>
              <a:ext uri="{FF2B5EF4-FFF2-40B4-BE49-F238E27FC236}">
                <a16:creationId xmlns:a16="http://schemas.microsoft.com/office/drawing/2014/main" id="{EEC0E6D6-8537-6CE5-2FD1-A8F58411D2A0}"/>
              </a:ext>
            </a:extLst>
          </p:cNvPr>
          <p:cNvSpPr txBox="1"/>
          <p:nvPr/>
        </p:nvSpPr>
        <p:spPr>
          <a:xfrm>
            <a:off x="3471142" y="1696991"/>
            <a:ext cx="2961516" cy="1231106"/>
          </a:xfrm>
          <a:prstGeom prst="rect">
            <a:avLst/>
          </a:prstGeom>
          <a:noFill/>
        </p:spPr>
        <p:txBody>
          <a:bodyPr wrap="none" rtlCol="0">
            <a:spAutoFit/>
          </a:bodyPr>
          <a:lstStyle/>
          <a:p>
            <a:r>
              <a:rPr lang="en-GB" sz="2800" b="1" dirty="0"/>
              <a:t>David Cowan</a:t>
            </a:r>
          </a:p>
          <a:p>
            <a:r>
              <a:rPr lang="en-GB" sz="2800" b="1" dirty="0"/>
              <a:t>Managing Director</a:t>
            </a:r>
          </a:p>
          <a:p>
            <a:endParaRPr lang="en-GB" dirty="0"/>
          </a:p>
        </p:txBody>
      </p:sp>
      <p:sp>
        <p:nvSpPr>
          <p:cNvPr id="42" name="TextBox 41">
            <a:extLst>
              <a:ext uri="{FF2B5EF4-FFF2-40B4-BE49-F238E27FC236}">
                <a16:creationId xmlns:a16="http://schemas.microsoft.com/office/drawing/2014/main" id="{69B24C04-7A9C-1AE8-8D3C-2714C51CF3B2}"/>
              </a:ext>
            </a:extLst>
          </p:cNvPr>
          <p:cNvSpPr txBox="1"/>
          <p:nvPr/>
        </p:nvSpPr>
        <p:spPr>
          <a:xfrm>
            <a:off x="9160388" y="1593228"/>
            <a:ext cx="1853136" cy="954107"/>
          </a:xfrm>
          <a:prstGeom prst="rect">
            <a:avLst/>
          </a:prstGeom>
          <a:noFill/>
        </p:spPr>
        <p:txBody>
          <a:bodyPr wrap="none" rtlCol="0">
            <a:spAutoFit/>
          </a:bodyPr>
          <a:lstStyle/>
          <a:p>
            <a:r>
              <a:rPr lang="en-GB" sz="2800" b="1" dirty="0"/>
              <a:t>Alex Sword</a:t>
            </a:r>
          </a:p>
          <a:p>
            <a:r>
              <a:rPr lang="en-GB" sz="2800" b="1" dirty="0"/>
              <a:t>Editor</a:t>
            </a:r>
          </a:p>
        </p:txBody>
      </p:sp>
      <p:sp>
        <p:nvSpPr>
          <p:cNvPr id="43" name="TextBox 42">
            <a:extLst>
              <a:ext uri="{FF2B5EF4-FFF2-40B4-BE49-F238E27FC236}">
                <a16:creationId xmlns:a16="http://schemas.microsoft.com/office/drawing/2014/main" id="{041BA3B6-C29A-8F67-5BE0-A34BCCA432EF}"/>
              </a:ext>
            </a:extLst>
          </p:cNvPr>
          <p:cNvSpPr txBox="1"/>
          <p:nvPr/>
        </p:nvSpPr>
        <p:spPr>
          <a:xfrm>
            <a:off x="2545750" y="4240815"/>
            <a:ext cx="3149600" cy="954107"/>
          </a:xfrm>
          <a:prstGeom prst="rect">
            <a:avLst/>
          </a:prstGeom>
          <a:noFill/>
        </p:spPr>
        <p:txBody>
          <a:bodyPr wrap="square" rtlCol="0">
            <a:spAutoFit/>
          </a:bodyPr>
          <a:lstStyle/>
          <a:p>
            <a:r>
              <a:rPr lang="en-GB" sz="2800" b="1" dirty="0"/>
              <a:t>Jasmine Butler</a:t>
            </a:r>
          </a:p>
          <a:p>
            <a:r>
              <a:rPr lang="en-GB" sz="2800" b="1" dirty="0"/>
              <a:t>Marketing Manager</a:t>
            </a:r>
          </a:p>
        </p:txBody>
      </p:sp>
      <p:sp>
        <p:nvSpPr>
          <p:cNvPr id="44" name="TextBox 43">
            <a:extLst>
              <a:ext uri="{FF2B5EF4-FFF2-40B4-BE49-F238E27FC236}">
                <a16:creationId xmlns:a16="http://schemas.microsoft.com/office/drawing/2014/main" id="{239E3EB0-4650-7903-2376-BA531086A656}"/>
              </a:ext>
            </a:extLst>
          </p:cNvPr>
          <p:cNvSpPr txBox="1"/>
          <p:nvPr/>
        </p:nvSpPr>
        <p:spPr>
          <a:xfrm>
            <a:off x="8153400" y="4240815"/>
            <a:ext cx="2414397" cy="954107"/>
          </a:xfrm>
          <a:prstGeom prst="rect">
            <a:avLst/>
          </a:prstGeom>
          <a:noFill/>
        </p:spPr>
        <p:txBody>
          <a:bodyPr wrap="square" rtlCol="0">
            <a:spAutoFit/>
          </a:bodyPr>
          <a:lstStyle/>
          <a:p>
            <a:r>
              <a:rPr lang="en-GB" sz="2800" b="1" dirty="0"/>
              <a:t>Gill Excell</a:t>
            </a:r>
          </a:p>
          <a:p>
            <a:r>
              <a:rPr lang="en-GB" sz="2800" b="1" dirty="0"/>
              <a:t>Event Manager</a:t>
            </a:r>
          </a:p>
        </p:txBody>
      </p:sp>
    </p:spTree>
    <p:extLst>
      <p:ext uri="{BB962C8B-B14F-4D97-AF65-F5344CB8AC3E}">
        <p14:creationId xmlns:p14="http://schemas.microsoft.com/office/powerpoint/2010/main" val="364019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best.ai (@inbestai) / Twitter">
            <a:extLst>
              <a:ext uri="{FF2B5EF4-FFF2-40B4-BE49-F238E27FC236}">
                <a16:creationId xmlns:a16="http://schemas.microsoft.com/office/drawing/2014/main" id="{CDC03DE4-1DF3-4F64-101A-3BBD3E11A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90" y="3521708"/>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2563C1-CD95-751F-5846-09DB33A8BE18}"/>
              </a:ext>
            </a:extLst>
          </p:cNvPr>
          <p:cNvPicPr>
            <a:picLocks noChangeAspect="1"/>
          </p:cNvPicPr>
          <p:nvPr/>
        </p:nvPicPr>
        <p:blipFill>
          <a:blip r:embed="rId3"/>
          <a:stretch>
            <a:fillRect/>
          </a:stretch>
        </p:blipFill>
        <p:spPr>
          <a:xfrm>
            <a:off x="6239734" y="1050292"/>
            <a:ext cx="2840182" cy="2932724"/>
          </a:xfrm>
          <a:prstGeom prst="rect">
            <a:avLst/>
          </a:prstGeom>
        </p:spPr>
      </p:pic>
      <p:sp>
        <p:nvSpPr>
          <p:cNvPr id="8" name="Subtitle 2">
            <a:extLst>
              <a:ext uri="{FF2B5EF4-FFF2-40B4-BE49-F238E27FC236}">
                <a16:creationId xmlns:a16="http://schemas.microsoft.com/office/drawing/2014/main" id="{0BEEC0C1-5810-8BED-136D-676D7076F230}"/>
              </a:ext>
            </a:extLst>
          </p:cNvPr>
          <p:cNvSpPr>
            <a:spLocks noGrp="1"/>
          </p:cNvSpPr>
          <p:nvPr>
            <p:ph type="subTitle" idx="1"/>
          </p:nvPr>
        </p:nvSpPr>
        <p:spPr>
          <a:xfrm>
            <a:off x="1766068" y="2155483"/>
            <a:ext cx="4186200" cy="2048270"/>
          </a:xfrm>
        </p:spPr>
        <p:txBody>
          <a:bodyPr/>
          <a:lstStyle/>
          <a:p>
            <a:r>
              <a:rPr lang="en-US" sz="9600" dirty="0">
                <a:solidFill>
                  <a:schemeClr val="accent1"/>
                </a:solidFill>
              </a:rPr>
              <a:t>19bn</a:t>
            </a:r>
          </a:p>
          <a:p>
            <a:r>
              <a:rPr lang="en-US" sz="1400" dirty="0">
                <a:solidFill>
                  <a:schemeClr val="accent1"/>
                </a:solidFill>
              </a:rPr>
              <a:t>In unclaimed financial support each year</a:t>
            </a:r>
            <a:endParaRPr lang="en-US" sz="6600" dirty="0">
              <a:solidFill>
                <a:schemeClr val="accent1"/>
              </a:solidFill>
            </a:endParaRPr>
          </a:p>
        </p:txBody>
      </p:sp>
    </p:spTree>
    <p:extLst>
      <p:ext uri="{BB962C8B-B14F-4D97-AF65-F5344CB8AC3E}">
        <p14:creationId xmlns:p14="http://schemas.microsoft.com/office/powerpoint/2010/main" val="2712039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B62AE6-CEFF-0268-FFD5-6F0835697B5A}"/>
              </a:ext>
            </a:extLst>
          </p:cNvPr>
          <p:cNvSpPr>
            <a:spLocks noGrp="1"/>
          </p:cNvSpPr>
          <p:nvPr>
            <p:ph type="subTitle" idx="1"/>
          </p:nvPr>
        </p:nvSpPr>
        <p:spPr/>
        <p:txBody>
          <a:bodyPr/>
          <a:lstStyle/>
          <a:p>
            <a:endParaRPr lang="en-GB" dirty="0"/>
          </a:p>
        </p:txBody>
      </p:sp>
      <p:sp>
        <p:nvSpPr>
          <p:cNvPr id="4" name="Title 1">
            <a:extLst>
              <a:ext uri="{FF2B5EF4-FFF2-40B4-BE49-F238E27FC236}">
                <a16:creationId xmlns:a16="http://schemas.microsoft.com/office/drawing/2014/main" id="{04953FBC-D694-24B8-85E8-3C4E0F11F277}"/>
              </a:ext>
            </a:extLst>
          </p:cNvPr>
          <p:cNvSpPr>
            <a:spLocks noGrp="1"/>
          </p:cNvSpPr>
          <p:nvPr>
            <p:ph type="title"/>
          </p:nvPr>
        </p:nvSpPr>
        <p:spPr>
          <a:xfrm>
            <a:off x="1201270" y="144050"/>
            <a:ext cx="7469700" cy="707700"/>
          </a:xfrm>
        </p:spPr>
        <p:txBody>
          <a:bodyPr/>
          <a:lstStyle/>
          <a:p>
            <a:r>
              <a:rPr lang="en-US" sz="3200" dirty="0"/>
              <a:t>Moneyhub</a:t>
            </a:r>
            <a:br>
              <a:rPr lang="en-US" dirty="0"/>
            </a:br>
            <a:r>
              <a:rPr lang="en-US" sz="2400" dirty="0">
                <a:solidFill>
                  <a:schemeClr val="accent1"/>
                </a:solidFill>
              </a:rPr>
              <a:t>Helping businesses through intelligent data insight</a:t>
            </a:r>
          </a:p>
        </p:txBody>
      </p:sp>
      <p:pic>
        <p:nvPicPr>
          <p:cNvPr id="5" name="Picture 4">
            <a:extLst>
              <a:ext uri="{FF2B5EF4-FFF2-40B4-BE49-F238E27FC236}">
                <a16:creationId xmlns:a16="http://schemas.microsoft.com/office/drawing/2014/main" id="{ABC1A2F7-9AB2-F0D5-AE23-EAF3B0F74E40}"/>
              </a:ext>
            </a:extLst>
          </p:cNvPr>
          <p:cNvPicPr>
            <a:picLocks noChangeAspect="1"/>
          </p:cNvPicPr>
          <p:nvPr/>
        </p:nvPicPr>
        <p:blipFill>
          <a:blip r:embed="rId2"/>
          <a:stretch>
            <a:fillRect/>
          </a:stretch>
        </p:blipFill>
        <p:spPr>
          <a:xfrm>
            <a:off x="197223" y="1644672"/>
            <a:ext cx="3798794" cy="3405585"/>
          </a:xfrm>
          <a:prstGeom prst="rect">
            <a:avLst/>
          </a:prstGeom>
        </p:spPr>
      </p:pic>
      <p:pic>
        <p:nvPicPr>
          <p:cNvPr id="6" name="Picture 8">
            <a:extLst>
              <a:ext uri="{FF2B5EF4-FFF2-40B4-BE49-F238E27FC236}">
                <a16:creationId xmlns:a16="http://schemas.microsoft.com/office/drawing/2014/main" id="{8FC3C4D1-4EE9-22CB-1F83-91D1374DB0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19" r="20688"/>
          <a:stretch/>
        </p:blipFill>
        <p:spPr bwMode="auto">
          <a:xfrm>
            <a:off x="7851587" y="1901062"/>
            <a:ext cx="3968151" cy="32943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oneyhub App — Your secure money management app — Moneyhub">
            <a:extLst>
              <a:ext uri="{FF2B5EF4-FFF2-40B4-BE49-F238E27FC236}">
                <a16:creationId xmlns:a16="http://schemas.microsoft.com/office/drawing/2014/main" id="{8E244BE1-239B-2BC9-920F-9F78BE91E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640" y="1009108"/>
            <a:ext cx="5496531" cy="600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23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5"/>
          <p:cNvPicPr preferRelativeResize="0"/>
          <p:nvPr/>
        </p:nvPicPr>
        <p:blipFill rotWithShape="1">
          <a:blip r:embed="rId3">
            <a:alphaModFix/>
          </a:blip>
          <a:srcRect/>
          <a:stretch/>
        </p:blipFill>
        <p:spPr>
          <a:xfrm>
            <a:off x="5075685" y="1379041"/>
            <a:ext cx="1843200" cy="18432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pic>
        <p:nvPicPr>
          <p:cNvPr id="446" name="Google Shape;446;p35"/>
          <p:cNvPicPr preferRelativeResize="0"/>
          <p:nvPr/>
        </p:nvPicPr>
        <p:blipFill rotWithShape="1">
          <a:blip r:embed="rId4">
            <a:alphaModFix/>
          </a:blip>
          <a:srcRect l="16647" r="16654"/>
          <a:stretch/>
        </p:blipFill>
        <p:spPr>
          <a:xfrm>
            <a:off x="1801985" y="1379041"/>
            <a:ext cx="1843200" cy="18432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447" name="Google Shape;447;p35"/>
          <p:cNvSpPr/>
          <p:nvPr/>
        </p:nvSpPr>
        <p:spPr>
          <a:xfrm>
            <a:off x="2158951" y="1757092"/>
            <a:ext cx="1129500" cy="1129200"/>
          </a:xfrm>
          <a:prstGeom prst="ellipse">
            <a:avLst/>
          </a:prstGeom>
          <a:solidFill>
            <a:srgbClr val="FEFFFF"/>
          </a:solidFill>
          <a:ln>
            <a:noFill/>
          </a:ln>
          <a:effectLst>
            <a:outerShdw blurRad="38100" dist="12700" dir="5400000" algn="ctr"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48" name="Google Shape;448;p35"/>
          <p:cNvSpPr/>
          <p:nvPr/>
        </p:nvSpPr>
        <p:spPr>
          <a:xfrm>
            <a:off x="2157570" y="1757085"/>
            <a:ext cx="1129500" cy="1129200"/>
          </a:xfrm>
          <a:prstGeom prst="ellipse">
            <a:avLst/>
          </a:prstGeom>
          <a:noFill/>
          <a:ln w="28575" cap="flat" cmpd="sng">
            <a:solidFill>
              <a:srgbClr val="CAD8E9">
                <a:alpha val="20000"/>
              </a:srgbClr>
            </a:solidFill>
            <a:prstDash val="solid"/>
            <a:miter lim="800000"/>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49" name="Google Shape;449;p35"/>
          <p:cNvSpPr txBox="1"/>
          <p:nvPr/>
        </p:nvSpPr>
        <p:spPr>
          <a:xfrm>
            <a:off x="1303911" y="3363067"/>
            <a:ext cx="2836800" cy="606300"/>
          </a:xfrm>
          <a:prstGeom prst="rect">
            <a:avLst/>
          </a:prstGeom>
          <a:noFill/>
          <a:ln>
            <a:noFill/>
          </a:ln>
        </p:spPr>
        <p:txBody>
          <a:bodyPr spcFirstLastPara="1" wrap="square" lIns="121900" tIns="60925" rIns="121900" bIns="60925" anchor="t" anchorCtr="0">
            <a:spAutoFit/>
          </a:bodyPr>
          <a:lstStyle/>
          <a:p>
            <a:pPr marL="0" lvl="0" indent="0" algn="ctr" rtl="0">
              <a:lnSpc>
                <a:spcPct val="115000"/>
              </a:lnSpc>
              <a:spcBef>
                <a:spcPts val="0"/>
              </a:spcBef>
              <a:spcAft>
                <a:spcPts val="1300"/>
              </a:spcAft>
              <a:buNone/>
            </a:pPr>
            <a:r>
              <a:rPr lang="en-US" sz="1600" b="1">
                <a:solidFill>
                  <a:srgbClr val="003A42"/>
                </a:solidFill>
                <a:latin typeface="Lato Black"/>
                <a:ea typeface="Lato Black"/>
                <a:cs typeface="Lato Black"/>
                <a:sym typeface="Lato Black"/>
              </a:rPr>
              <a:t>Mortgages tripled </a:t>
            </a:r>
            <a:br>
              <a:rPr lang="en-US" b="1">
                <a:solidFill>
                  <a:srgbClr val="003A42"/>
                </a:solidFill>
                <a:latin typeface="Lato Black"/>
                <a:ea typeface="Lato Black"/>
                <a:cs typeface="Lato Black"/>
                <a:sym typeface="Lato Black"/>
              </a:rPr>
            </a:br>
            <a:r>
              <a:rPr lang="en-US" sz="1300">
                <a:solidFill>
                  <a:schemeClr val="accent1"/>
                </a:solidFill>
                <a:latin typeface="Lato Black"/>
                <a:ea typeface="Lato Black"/>
                <a:cs typeface="Lato Black"/>
                <a:sym typeface="Lato Black"/>
              </a:rPr>
              <a:t>Cost based on a £250k mortgage</a:t>
            </a:r>
            <a:endParaRPr sz="1300">
              <a:solidFill>
                <a:schemeClr val="accent1"/>
              </a:solidFill>
              <a:latin typeface="Lato Black"/>
              <a:ea typeface="Lato Black"/>
              <a:cs typeface="Lato Black"/>
              <a:sym typeface="Lato Black"/>
            </a:endParaRPr>
          </a:p>
        </p:txBody>
      </p:sp>
      <p:pic>
        <p:nvPicPr>
          <p:cNvPr id="450" name="Google Shape;450;p35"/>
          <p:cNvPicPr preferRelativeResize="0"/>
          <p:nvPr/>
        </p:nvPicPr>
        <p:blipFill>
          <a:blip r:embed="rId5">
            <a:alphaModFix/>
          </a:blip>
          <a:stretch>
            <a:fillRect/>
          </a:stretch>
        </p:blipFill>
        <p:spPr>
          <a:xfrm>
            <a:off x="2340434" y="1901800"/>
            <a:ext cx="763775" cy="763800"/>
          </a:xfrm>
          <a:prstGeom prst="rect">
            <a:avLst/>
          </a:prstGeom>
          <a:noFill/>
          <a:ln>
            <a:noFill/>
          </a:ln>
        </p:spPr>
      </p:pic>
      <p:sp>
        <p:nvSpPr>
          <p:cNvPr id="451" name="Google Shape;451;p35"/>
          <p:cNvSpPr/>
          <p:nvPr/>
        </p:nvSpPr>
        <p:spPr>
          <a:xfrm>
            <a:off x="5432526" y="1757092"/>
            <a:ext cx="1129500" cy="1129200"/>
          </a:xfrm>
          <a:prstGeom prst="ellipse">
            <a:avLst/>
          </a:prstGeom>
          <a:solidFill>
            <a:srgbClr val="FEFFFF"/>
          </a:solidFill>
          <a:ln>
            <a:noFill/>
          </a:ln>
          <a:effectLst>
            <a:outerShdw blurRad="38100" dist="12700" dir="5400000" algn="ctr"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52" name="Google Shape;452;p35"/>
          <p:cNvSpPr/>
          <p:nvPr/>
        </p:nvSpPr>
        <p:spPr>
          <a:xfrm>
            <a:off x="5431145" y="1757085"/>
            <a:ext cx="1129500" cy="1129200"/>
          </a:xfrm>
          <a:prstGeom prst="ellipse">
            <a:avLst/>
          </a:prstGeom>
          <a:noFill/>
          <a:ln w="28575" cap="flat" cmpd="sng">
            <a:solidFill>
              <a:srgbClr val="CAD8E9">
                <a:alpha val="20000"/>
              </a:srgbClr>
            </a:solidFill>
            <a:prstDash val="solid"/>
            <a:miter lim="800000"/>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53" name="Google Shape;453;p35"/>
          <p:cNvSpPr txBox="1"/>
          <p:nvPr/>
        </p:nvSpPr>
        <p:spPr>
          <a:xfrm>
            <a:off x="4436998" y="3363067"/>
            <a:ext cx="3200100" cy="606300"/>
          </a:xfrm>
          <a:prstGeom prst="rect">
            <a:avLst/>
          </a:prstGeom>
          <a:noFill/>
          <a:ln>
            <a:noFill/>
          </a:ln>
        </p:spPr>
        <p:txBody>
          <a:bodyPr spcFirstLastPara="1" wrap="square" lIns="121900" tIns="60925" rIns="121900" bIns="60925" anchor="t" anchorCtr="0">
            <a:spAutoFit/>
          </a:bodyPr>
          <a:lstStyle/>
          <a:p>
            <a:pPr marL="0" lvl="0" indent="0" algn="ctr" rtl="0">
              <a:lnSpc>
                <a:spcPct val="115000"/>
              </a:lnSpc>
              <a:spcBef>
                <a:spcPts val="0"/>
              </a:spcBef>
              <a:spcAft>
                <a:spcPts val="1300"/>
              </a:spcAft>
              <a:buNone/>
            </a:pPr>
            <a:r>
              <a:rPr lang="en-US" sz="1600" b="1">
                <a:solidFill>
                  <a:srgbClr val="003A42"/>
                </a:solidFill>
                <a:latin typeface="Lato Black"/>
                <a:ea typeface="Lato Black"/>
                <a:cs typeface="Lato Black"/>
                <a:sym typeface="Lato Black"/>
              </a:rPr>
              <a:t>Saving capacity has eroded</a:t>
            </a:r>
            <a:br>
              <a:rPr lang="en-US" sz="1600" b="1">
                <a:solidFill>
                  <a:srgbClr val="003A42"/>
                </a:solidFill>
                <a:latin typeface="Lato Black"/>
                <a:ea typeface="Lato Black"/>
                <a:cs typeface="Lato Black"/>
                <a:sym typeface="Lato Black"/>
              </a:rPr>
            </a:br>
            <a:r>
              <a:rPr lang="en-US" sz="1300">
                <a:solidFill>
                  <a:schemeClr val="accent1"/>
                </a:solidFill>
                <a:latin typeface="Lato Black"/>
                <a:ea typeface="Lato Black"/>
                <a:cs typeface="Lato Black"/>
                <a:sym typeface="Lato Black"/>
              </a:rPr>
              <a:t>Average UK household net-income</a:t>
            </a:r>
            <a:endParaRPr sz="1300">
              <a:solidFill>
                <a:srgbClr val="666E86"/>
              </a:solidFill>
              <a:latin typeface="Lato"/>
              <a:ea typeface="Lato"/>
              <a:cs typeface="Lato"/>
              <a:sym typeface="Lato"/>
            </a:endParaRPr>
          </a:p>
        </p:txBody>
      </p:sp>
      <p:pic>
        <p:nvPicPr>
          <p:cNvPr id="454" name="Google Shape;454;p35"/>
          <p:cNvPicPr preferRelativeResize="0"/>
          <p:nvPr/>
        </p:nvPicPr>
        <p:blipFill rotWithShape="1">
          <a:blip r:embed="rId6">
            <a:alphaModFix/>
          </a:blip>
          <a:srcRect/>
          <a:stretch/>
        </p:blipFill>
        <p:spPr>
          <a:xfrm>
            <a:off x="5614009" y="1901800"/>
            <a:ext cx="763775" cy="763800"/>
          </a:xfrm>
          <a:prstGeom prst="rect">
            <a:avLst/>
          </a:prstGeom>
          <a:noFill/>
          <a:ln>
            <a:noFill/>
          </a:ln>
        </p:spPr>
      </p:pic>
      <p:pic>
        <p:nvPicPr>
          <p:cNvPr id="455" name="Google Shape;455;p35"/>
          <p:cNvPicPr preferRelativeResize="0"/>
          <p:nvPr/>
        </p:nvPicPr>
        <p:blipFill rotWithShape="1">
          <a:blip r:embed="rId7">
            <a:alphaModFix/>
          </a:blip>
          <a:srcRect l="12502" r="12495"/>
          <a:stretch/>
        </p:blipFill>
        <p:spPr>
          <a:xfrm>
            <a:off x="8706110" y="1379041"/>
            <a:ext cx="1843200" cy="1843200"/>
          </a:xfrm>
          <a:prstGeom prst="ellipse">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456" name="Google Shape;456;p35"/>
          <p:cNvSpPr/>
          <p:nvPr/>
        </p:nvSpPr>
        <p:spPr>
          <a:xfrm>
            <a:off x="9062951" y="1757092"/>
            <a:ext cx="1129500" cy="1129200"/>
          </a:xfrm>
          <a:prstGeom prst="ellipse">
            <a:avLst/>
          </a:prstGeom>
          <a:solidFill>
            <a:srgbClr val="FEFFFF"/>
          </a:solidFill>
          <a:ln>
            <a:noFill/>
          </a:ln>
          <a:effectLst>
            <a:outerShdw blurRad="38100" dist="12700" dir="5400000" algn="ctr" rotWithShape="0">
              <a:srgbClr val="000000">
                <a:alpha val="14900"/>
              </a:srgb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57" name="Google Shape;457;p35"/>
          <p:cNvSpPr/>
          <p:nvPr/>
        </p:nvSpPr>
        <p:spPr>
          <a:xfrm>
            <a:off x="9061570" y="1757085"/>
            <a:ext cx="1129500" cy="1129200"/>
          </a:xfrm>
          <a:prstGeom prst="ellipse">
            <a:avLst/>
          </a:prstGeom>
          <a:noFill/>
          <a:ln w="28575" cap="flat" cmpd="sng">
            <a:solidFill>
              <a:srgbClr val="CAD8E9">
                <a:alpha val="20000"/>
              </a:srgbClr>
            </a:solidFill>
            <a:prstDash val="solid"/>
            <a:miter lim="800000"/>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400" b="1">
              <a:solidFill>
                <a:srgbClr val="003A42"/>
              </a:solidFill>
              <a:latin typeface="Open Sans"/>
              <a:ea typeface="Open Sans"/>
              <a:cs typeface="Open Sans"/>
              <a:sym typeface="Open Sans"/>
            </a:endParaRPr>
          </a:p>
        </p:txBody>
      </p:sp>
      <p:sp>
        <p:nvSpPr>
          <p:cNvPr id="458" name="Google Shape;458;p35"/>
          <p:cNvSpPr txBox="1"/>
          <p:nvPr/>
        </p:nvSpPr>
        <p:spPr>
          <a:xfrm>
            <a:off x="7822024" y="3363067"/>
            <a:ext cx="3414000" cy="606300"/>
          </a:xfrm>
          <a:prstGeom prst="rect">
            <a:avLst/>
          </a:prstGeom>
          <a:noFill/>
          <a:ln>
            <a:noFill/>
          </a:ln>
        </p:spPr>
        <p:txBody>
          <a:bodyPr spcFirstLastPara="1" wrap="square" lIns="121900" tIns="60925" rIns="121900" bIns="60925" anchor="t" anchorCtr="0">
            <a:spAutoFit/>
          </a:bodyPr>
          <a:lstStyle/>
          <a:p>
            <a:pPr marL="0" lvl="0" indent="0" algn="ctr" rtl="0">
              <a:lnSpc>
                <a:spcPct val="115000"/>
              </a:lnSpc>
              <a:spcBef>
                <a:spcPts val="0"/>
              </a:spcBef>
              <a:spcAft>
                <a:spcPts val="1300"/>
              </a:spcAft>
              <a:buNone/>
            </a:pPr>
            <a:r>
              <a:rPr lang="en-US" sz="1600" b="1">
                <a:solidFill>
                  <a:srgbClr val="003A42"/>
                </a:solidFill>
                <a:latin typeface="Lato Black"/>
                <a:ea typeface="Lato Black"/>
                <a:cs typeface="Lato Black"/>
                <a:sym typeface="Lato Black"/>
              </a:rPr>
              <a:t>Shopping behaviour has changed </a:t>
            </a:r>
            <a:br>
              <a:rPr lang="en-US" b="1">
                <a:solidFill>
                  <a:srgbClr val="00B8CB"/>
                </a:solidFill>
                <a:latin typeface="Lato Black"/>
                <a:ea typeface="Lato Black"/>
                <a:cs typeface="Lato Black"/>
                <a:sym typeface="Lato Black"/>
              </a:rPr>
            </a:br>
            <a:r>
              <a:rPr lang="en-US" sz="1300">
                <a:solidFill>
                  <a:schemeClr val="accent1"/>
                </a:solidFill>
                <a:latin typeface="Lato Black"/>
                <a:ea typeface="Lato Black"/>
                <a:cs typeface="Lato Black"/>
                <a:sym typeface="Lato Black"/>
              </a:rPr>
              <a:t>Shopping at budget supermarkets is up:</a:t>
            </a:r>
            <a:endParaRPr sz="1300">
              <a:solidFill>
                <a:schemeClr val="accent1"/>
              </a:solidFill>
              <a:latin typeface="Lato Black"/>
              <a:ea typeface="Lato Black"/>
              <a:cs typeface="Lato Black"/>
              <a:sym typeface="Lato Black"/>
            </a:endParaRPr>
          </a:p>
        </p:txBody>
      </p:sp>
      <p:sp>
        <p:nvSpPr>
          <p:cNvPr id="460" name="Google Shape;460;p35"/>
          <p:cNvSpPr/>
          <p:nvPr/>
        </p:nvSpPr>
        <p:spPr>
          <a:xfrm>
            <a:off x="1451701" y="4572543"/>
            <a:ext cx="866100" cy="866100"/>
          </a:xfrm>
          <a:prstGeom prst="ellipse">
            <a:avLst/>
          </a:prstGeom>
          <a:solidFill>
            <a:srgbClr val="666E86"/>
          </a:solidFill>
          <a:ln>
            <a:noFill/>
          </a:ln>
          <a:effectLst>
            <a:outerShdw blurRad="200025" dist="19050" dir="5400000" algn="bl" rotWithShape="0">
              <a:srgbClr val="005058">
                <a:alpha val="15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a:solidFill>
                  <a:schemeClr val="lt2"/>
                </a:solidFill>
                <a:latin typeface="Lato Black"/>
                <a:ea typeface="Lato Black"/>
                <a:cs typeface="Lato Black"/>
                <a:sym typeface="Lato Black"/>
              </a:rPr>
              <a:t>2.1%</a:t>
            </a:r>
            <a:endParaRPr b="1">
              <a:solidFill>
                <a:schemeClr val="lt2"/>
              </a:solidFill>
              <a:latin typeface="Lato Black"/>
              <a:ea typeface="Lato Black"/>
              <a:cs typeface="Lato Black"/>
              <a:sym typeface="Lato Black"/>
            </a:endParaRPr>
          </a:p>
          <a:p>
            <a:pPr marL="0" lvl="0" indent="0" algn="ctr" rtl="0">
              <a:lnSpc>
                <a:spcPct val="100000"/>
              </a:lnSpc>
              <a:spcBef>
                <a:spcPts val="0"/>
              </a:spcBef>
              <a:spcAft>
                <a:spcPts val="0"/>
              </a:spcAft>
              <a:buNone/>
            </a:pPr>
            <a:r>
              <a:rPr lang="en-US" b="1">
                <a:solidFill>
                  <a:schemeClr val="lt2"/>
                </a:solidFill>
                <a:latin typeface="Lato Black"/>
                <a:ea typeface="Lato Black"/>
                <a:cs typeface="Lato Black"/>
                <a:sym typeface="Lato Black"/>
              </a:rPr>
              <a:t>£417</a:t>
            </a:r>
            <a:endParaRPr b="1">
              <a:solidFill>
                <a:schemeClr val="lt2"/>
              </a:solidFill>
              <a:latin typeface="Lato Black"/>
              <a:ea typeface="Lato Black"/>
              <a:cs typeface="Lato Black"/>
              <a:sym typeface="Lato Black"/>
            </a:endParaRPr>
          </a:p>
        </p:txBody>
      </p:sp>
      <p:sp>
        <p:nvSpPr>
          <p:cNvPr id="461" name="Google Shape;461;p35"/>
          <p:cNvSpPr/>
          <p:nvPr/>
        </p:nvSpPr>
        <p:spPr>
          <a:xfrm>
            <a:off x="2486323" y="4360613"/>
            <a:ext cx="1430400" cy="1430400"/>
          </a:xfrm>
          <a:prstGeom prst="ellipse">
            <a:avLst/>
          </a:prstGeom>
          <a:solidFill>
            <a:schemeClr val="accent2"/>
          </a:solidFill>
          <a:ln>
            <a:noFill/>
          </a:ln>
          <a:effectLst>
            <a:outerShdw blurRad="200025" dist="19050" dir="5400000" algn="bl" rotWithShape="0">
              <a:srgbClr val="005058">
                <a:alpha val="15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a:solidFill>
                  <a:schemeClr val="lt2"/>
                </a:solidFill>
                <a:latin typeface="Lato Black"/>
                <a:ea typeface="Lato Black"/>
                <a:cs typeface="Lato Black"/>
                <a:sym typeface="Lato Black"/>
              </a:rPr>
              <a:t>6%</a:t>
            </a:r>
            <a:endParaRPr sz="2000" b="1">
              <a:solidFill>
                <a:schemeClr val="lt2"/>
              </a:solidFill>
              <a:latin typeface="Lato Black"/>
              <a:ea typeface="Lato Black"/>
              <a:cs typeface="Lato Black"/>
              <a:sym typeface="Lato Black"/>
            </a:endParaRPr>
          </a:p>
          <a:p>
            <a:pPr marL="0" lvl="0" indent="0" algn="ctr" rtl="0">
              <a:lnSpc>
                <a:spcPct val="100000"/>
              </a:lnSpc>
              <a:spcBef>
                <a:spcPts val="0"/>
              </a:spcBef>
              <a:spcAft>
                <a:spcPts val="0"/>
              </a:spcAft>
              <a:buNone/>
            </a:pPr>
            <a:r>
              <a:rPr lang="en-US" sz="2000" b="1">
                <a:solidFill>
                  <a:schemeClr val="lt2"/>
                </a:solidFill>
                <a:latin typeface="Lato Black"/>
                <a:ea typeface="Lato Black"/>
                <a:cs typeface="Lato Black"/>
                <a:sym typeface="Lato Black"/>
              </a:rPr>
              <a:t>£1,250</a:t>
            </a:r>
            <a:endParaRPr sz="2000" b="1">
              <a:solidFill>
                <a:schemeClr val="lt2"/>
              </a:solidFill>
              <a:latin typeface="Lato Black"/>
              <a:ea typeface="Lato Black"/>
              <a:cs typeface="Lato Black"/>
              <a:sym typeface="Lato Black"/>
            </a:endParaRPr>
          </a:p>
        </p:txBody>
      </p:sp>
      <p:grpSp>
        <p:nvGrpSpPr>
          <p:cNvPr id="462" name="Google Shape;462;p35"/>
          <p:cNvGrpSpPr/>
          <p:nvPr/>
        </p:nvGrpSpPr>
        <p:grpSpPr>
          <a:xfrm>
            <a:off x="2030130" y="4142117"/>
            <a:ext cx="1194048" cy="769475"/>
            <a:chOff x="3451600" y="2186614"/>
            <a:chExt cx="925475" cy="596400"/>
          </a:xfrm>
        </p:grpSpPr>
        <p:sp>
          <p:nvSpPr>
            <p:cNvPr id="463" name="Google Shape;463;p35"/>
            <p:cNvSpPr/>
            <p:nvPr/>
          </p:nvSpPr>
          <p:spPr>
            <a:xfrm>
              <a:off x="3451600" y="2186614"/>
              <a:ext cx="596400" cy="596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txBox="1"/>
            <p:nvPr/>
          </p:nvSpPr>
          <p:spPr>
            <a:xfrm>
              <a:off x="3518775" y="2239893"/>
              <a:ext cx="858300" cy="48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sz="2900" b="1">
                  <a:solidFill>
                    <a:schemeClr val="lt2"/>
                  </a:solidFill>
                  <a:latin typeface="Lato Black"/>
                  <a:ea typeface="Lato Black"/>
                  <a:cs typeface="Lato Black"/>
                  <a:sym typeface="Lato Black"/>
                </a:rPr>
                <a:t>3x</a:t>
              </a:r>
              <a:endParaRPr sz="2700">
                <a:solidFill>
                  <a:schemeClr val="lt2"/>
                </a:solidFill>
              </a:endParaRPr>
            </a:p>
          </p:txBody>
        </p:sp>
      </p:grpSp>
      <p:sp>
        <p:nvSpPr>
          <p:cNvPr id="465" name="Google Shape;465;p35"/>
          <p:cNvSpPr txBox="1"/>
          <p:nvPr/>
        </p:nvSpPr>
        <p:spPr>
          <a:xfrm>
            <a:off x="2410126" y="5831493"/>
            <a:ext cx="1582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300"/>
              </a:spcAft>
              <a:buNone/>
            </a:pPr>
            <a:r>
              <a:rPr lang="en-US" sz="1200">
                <a:solidFill>
                  <a:srgbClr val="666E86"/>
                </a:solidFill>
                <a:latin typeface="Lato Black"/>
                <a:ea typeface="Lato Black"/>
                <a:cs typeface="Lato Black"/>
                <a:sym typeface="Lato Black"/>
              </a:rPr>
              <a:t>2022</a:t>
            </a:r>
            <a:endParaRPr sz="1300" b="1"/>
          </a:p>
        </p:txBody>
      </p:sp>
      <p:sp>
        <p:nvSpPr>
          <p:cNvPr id="466" name="Google Shape;466;p35"/>
          <p:cNvSpPr txBox="1"/>
          <p:nvPr/>
        </p:nvSpPr>
        <p:spPr>
          <a:xfrm>
            <a:off x="1328372" y="5438542"/>
            <a:ext cx="989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300"/>
              </a:spcAft>
              <a:buNone/>
            </a:pPr>
            <a:r>
              <a:rPr lang="en-US" sz="1200">
                <a:solidFill>
                  <a:srgbClr val="666E86"/>
                </a:solidFill>
                <a:latin typeface="Lato Black"/>
                <a:ea typeface="Lato Black"/>
                <a:cs typeface="Lato Black"/>
                <a:sym typeface="Lato Black"/>
              </a:rPr>
              <a:t>June 2018</a:t>
            </a:r>
            <a:endParaRPr sz="1200"/>
          </a:p>
        </p:txBody>
      </p:sp>
      <p:pic>
        <p:nvPicPr>
          <p:cNvPr id="467" name="Google Shape;467;p35"/>
          <p:cNvPicPr preferRelativeResize="0"/>
          <p:nvPr/>
        </p:nvPicPr>
        <p:blipFill rotWithShape="1">
          <a:blip r:embed="rId8">
            <a:alphaModFix/>
          </a:blip>
          <a:srcRect t="36424" b="36524"/>
          <a:stretch/>
        </p:blipFill>
        <p:spPr>
          <a:xfrm>
            <a:off x="8552746" y="4179996"/>
            <a:ext cx="1129500" cy="305532"/>
          </a:xfrm>
          <a:prstGeom prst="rect">
            <a:avLst/>
          </a:prstGeom>
          <a:noFill/>
          <a:ln>
            <a:noFill/>
          </a:ln>
        </p:spPr>
      </p:pic>
      <p:pic>
        <p:nvPicPr>
          <p:cNvPr id="468" name="Google Shape;468;p35"/>
          <p:cNvPicPr preferRelativeResize="0"/>
          <p:nvPr/>
        </p:nvPicPr>
        <p:blipFill rotWithShape="1">
          <a:blip r:embed="rId9">
            <a:alphaModFix/>
          </a:blip>
          <a:srcRect t="28709" b="29495"/>
          <a:stretch/>
        </p:blipFill>
        <p:spPr>
          <a:xfrm>
            <a:off x="8423408" y="5370931"/>
            <a:ext cx="1155389" cy="271624"/>
          </a:xfrm>
          <a:prstGeom prst="rect">
            <a:avLst/>
          </a:prstGeom>
          <a:noFill/>
          <a:ln>
            <a:noFill/>
          </a:ln>
        </p:spPr>
      </p:pic>
      <p:sp>
        <p:nvSpPr>
          <p:cNvPr id="469" name="Google Shape;469;p35"/>
          <p:cNvSpPr txBox="1"/>
          <p:nvPr/>
        </p:nvSpPr>
        <p:spPr>
          <a:xfrm>
            <a:off x="10157396" y="4108072"/>
            <a:ext cx="7113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sz="1500" b="1">
                <a:solidFill>
                  <a:schemeClr val="dk1"/>
                </a:solidFill>
                <a:latin typeface="Lato Black"/>
                <a:ea typeface="Lato Black"/>
                <a:cs typeface="Lato Black"/>
                <a:sym typeface="Lato Black"/>
              </a:rPr>
              <a:t>12%</a:t>
            </a:r>
            <a:endParaRPr sz="1300"/>
          </a:p>
        </p:txBody>
      </p:sp>
      <p:pic>
        <p:nvPicPr>
          <p:cNvPr id="470" name="Google Shape;470;p35"/>
          <p:cNvPicPr preferRelativeResize="0"/>
          <p:nvPr/>
        </p:nvPicPr>
        <p:blipFill>
          <a:blip r:embed="rId10">
            <a:alphaModFix/>
          </a:blip>
          <a:stretch>
            <a:fillRect/>
          </a:stretch>
        </p:blipFill>
        <p:spPr>
          <a:xfrm>
            <a:off x="9798321" y="5392144"/>
            <a:ext cx="402775" cy="271618"/>
          </a:xfrm>
          <a:prstGeom prst="rect">
            <a:avLst/>
          </a:prstGeom>
          <a:noFill/>
          <a:ln>
            <a:noFill/>
          </a:ln>
        </p:spPr>
      </p:pic>
      <p:pic>
        <p:nvPicPr>
          <p:cNvPr id="471" name="Google Shape;471;p35"/>
          <p:cNvPicPr preferRelativeResize="0"/>
          <p:nvPr/>
        </p:nvPicPr>
        <p:blipFill>
          <a:blip r:embed="rId11">
            <a:alphaModFix/>
          </a:blip>
          <a:stretch>
            <a:fillRect/>
          </a:stretch>
        </p:blipFill>
        <p:spPr>
          <a:xfrm>
            <a:off x="9798321" y="4172361"/>
            <a:ext cx="402786" cy="271625"/>
          </a:xfrm>
          <a:prstGeom prst="rect">
            <a:avLst/>
          </a:prstGeom>
          <a:noFill/>
          <a:ln>
            <a:noFill/>
          </a:ln>
        </p:spPr>
      </p:pic>
      <p:sp>
        <p:nvSpPr>
          <p:cNvPr id="472" name="Google Shape;472;p35"/>
          <p:cNvSpPr txBox="1"/>
          <p:nvPr/>
        </p:nvSpPr>
        <p:spPr>
          <a:xfrm>
            <a:off x="10157396" y="4710310"/>
            <a:ext cx="7113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sz="1500" b="1">
                <a:solidFill>
                  <a:schemeClr val="dk1"/>
                </a:solidFill>
                <a:latin typeface="Lato Black"/>
                <a:ea typeface="Lato Black"/>
                <a:cs typeface="Lato Black"/>
                <a:sym typeface="Lato Black"/>
              </a:rPr>
              <a:t>6%</a:t>
            </a:r>
            <a:endParaRPr sz="1300"/>
          </a:p>
        </p:txBody>
      </p:sp>
      <p:pic>
        <p:nvPicPr>
          <p:cNvPr id="473" name="Google Shape;473;p35"/>
          <p:cNvPicPr preferRelativeResize="0"/>
          <p:nvPr/>
        </p:nvPicPr>
        <p:blipFill>
          <a:blip r:embed="rId11">
            <a:alphaModFix/>
          </a:blip>
          <a:stretch>
            <a:fillRect/>
          </a:stretch>
        </p:blipFill>
        <p:spPr>
          <a:xfrm>
            <a:off x="9798321" y="4774599"/>
            <a:ext cx="402786" cy="271625"/>
          </a:xfrm>
          <a:prstGeom prst="rect">
            <a:avLst/>
          </a:prstGeom>
          <a:noFill/>
          <a:ln>
            <a:noFill/>
          </a:ln>
        </p:spPr>
      </p:pic>
      <p:sp>
        <p:nvSpPr>
          <p:cNvPr id="474" name="Google Shape;474;p35"/>
          <p:cNvSpPr txBox="1"/>
          <p:nvPr/>
        </p:nvSpPr>
        <p:spPr>
          <a:xfrm>
            <a:off x="10157396" y="5312572"/>
            <a:ext cx="7113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sz="1500" b="1">
                <a:solidFill>
                  <a:schemeClr val="dk1"/>
                </a:solidFill>
                <a:latin typeface="Lato Black"/>
                <a:ea typeface="Lato Black"/>
                <a:cs typeface="Lato Black"/>
                <a:sym typeface="Lato Black"/>
              </a:rPr>
              <a:t>-13%</a:t>
            </a:r>
            <a:endParaRPr sz="1300"/>
          </a:p>
        </p:txBody>
      </p:sp>
      <p:pic>
        <p:nvPicPr>
          <p:cNvPr id="475" name="Google Shape;475;p35"/>
          <p:cNvPicPr preferRelativeResize="0"/>
          <p:nvPr/>
        </p:nvPicPr>
        <p:blipFill rotWithShape="1">
          <a:blip r:embed="rId12">
            <a:alphaModFix/>
          </a:blip>
          <a:srcRect t="661" b="651"/>
          <a:stretch/>
        </p:blipFill>
        <p:spPr>
          <a:xfrm>
            <a:off x="9319378" y="2018542"/>
            <a:ext cx="606273" cy="606300"/>
          </a:xfrm>
          <a:prstGeom prst="rect">
            <a:avLst/>
          </a:prstGeom>
          <a:noFill/>
          <a:ln>
            <a:noFill/>
          </a:ln>
        </p:spPr>
      </p:pic>
      <p:pic>
        <p:nvPicPr>
          <p:cNvPr id="476" name="Google Shape;476;p35"/>
          <p:cNvPicPr preferRelativeResize="0"/>
          <p:nvPr/>
        </p:nvPicPr>
        <p:blipFill>
          <a:blip r:embed="rId13">
            <a:alphaModFix/>
          </a:blip>
          <a:stretch>
            <a:fillRect/>
          </a:stretch>
        </p:blipFill>
        <p:spPr>
          <a:xfrm>
            <a:off x="8783298" y="4594030"/>
            <a:ext cx="668400" cy="668400"/>
          </a:xfrm>
          <a:prstGeom prst="ellipse">
            <a:avLst/>
          </a:prstGeom>
          <a:noFill/>
          <a:ln>
            <a:noFill/>
          </a:ln>
        </p:spPr>
      </p:pic>
      <p:pic>
        <p:nvPicPr>
          <p:cNvPr id="477" name="Google Shape;477;p35"/>
          <p:cNvPicPr preferRelativeResize="0"/>
          <p:nvPr/>
        </p:nvPicPr>
        <p:blipFill>
          <a:blip r:embed="rId10">
            <a:alphaModFix/>
          </a:blip>
          <a:stretch>
            <a:fillRect/>
          </a:stretch>
        </p:blipFill>
        <p:spPr>
          <a:xfrm>
            <a:off x="6474897" y="4433882"/>
            <a:ext cx="402775" cy="271618"/>
          </a:xfrm>
          <a:prstGeom prst="rect">
            <a:avLst/>
          </a:prstGeom>
          <a:noFill/>
          <a:ln>
            <a:noFill/>
          </a:ln>
        </p:spPr>
      </p:pic>
      <p:sp>
        <p:nvSpPr>
          <p:cNvPr id="478" name="Google Shape;478;p35"/>
          <p:cNvSpPr txBox="1"/>
          <p:nvPr/>
        </p:nvSpPr>
        <p:spPr>
          <a:xfrm>
            <a:off x="6833972" y="4354310"/>
            <a:ext cx="711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a:solidFill>
                  <a:schemeClr val="dk1"/>
                </a:solidFill>
                <a:latin typeface="Lato Black"/>
                <a:ea typeface="Lato Black"/>
                <a:cs typeface="Lato Black"/>
                <a:sym typeface="Lato Black"/>
              </a:rPr>
              <a:t>6%</a:t>
            </a:r>
            <a:endParaRPr sz="1200"/>
          </a:p>
        </p:txBody>
      </p:sp>
      <p:sp>
        <p:nvSpPr>
          <p:cNvPr id="479" name="Google Shape;479;p35"/>
          <p:cNvSpPr txBox="1"/>
          <p:nvPr/>
        </p:nvSpPr>
        <p:spPr>
          <a:xfrm>
            <a:off x="4846797" y="4354305"/>
            <a:ext cx="1947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a:solidFill>
                  <a:schemeClr val="dk1"/>
                </a:solidFill>
                <a:latin typeface="Lato Black"/>
                <a:ea typeface="Lato Black"/>
                <a:cs typeface="Lato Black"/>
                <a:sym typeface="Lato Black"/>
              </a:rPr>
              <a:t>Savings down 14%</a:t>
            </a:r>
            <a:endParaRPr sz="1200"/>
          </a:p>
        </p:txBody>
      </p:sp>
      <p:sp>
        <p:nvSpPr>
          <p:cNvPr id="480" name="Google Shape;480;p35"/>
          <p:cNvSpPr txBox="1"/>
          <p:nvPr/>
        </p:nvSpPr>
        <p:spPr>
          <a:xfrm>
            <a:off x="4902309" y="4072830"/>
            <a:ext cx="2269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300"/>
              </a:spcAft>
              <a:buNone/>
            </a:pPr>
            <a:r>
              <a:rPr lang="en-US" b="1">
                <a:solidFill>
                  <a:srgbClr val="01A5B8"/>
                </a:solidFill>
                <a:latin typeface="Lato Black"/>
                <a:ea typeface="Lato Black"/>
                <a:cs typeface="Lato Black"/>
                <a:sym typeface="Lato Black"/>
              </a:rPr>
              <a:t> ~£31,000</a:t>
            </a:r>
            <a:endParaRPr>
              <a:solidFill>
                <a:srgbClr val="01A5B8"/>
              </a:solidFill>
            </a:endParaRPr>
          </a:p>
        </p:txBody>
      </p:sp>
      <p:pic>
        <p:nvPicPr>
          <p:cNvPr id="481" name="Google Shape;481;p35"/>
          <p:cNvPicPr preferRelativeResize="0"/>
          <p:nvPr/>
        </p:nvPicPr>
        <p:blipFill>
          <a:blip r:embed="rId10">
            <a:alphaModFix/>
          </a:blip>
          <a:stretch>
            <a:fillRect/>
          </a:stretch>
        </p:blipFill>
        <p:spPr>
          <a:xfrm>
            <a:off x="6434713" y="5119994"/>
            <a:ext cx="402775" cy="271618"/>
          </a:xfrm>
          <a:prstGeom prst="rect">
            <a:avLst/>
          </a:prstGeom>
          <a:noFill/>
          <a:ln>
            <a:noFill/>
          </a:ln>
        </p:spPr>
      </p:pic>
      <p:sp>
        <p:nvSpPr>
          <p:cNvPr id="482" name="Google Shape;482;p35"/>
          <p:cNvSpPr txBox="1"/>
          <p:nvPr/>
        </p:nvSpPr>
        <p:spPr>
          <a:xfrm>
            <a:off x="6793788" y="5040422"/>
            <a:ext cx="711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a:solidFill>
                  <a:schemeClr val="dk1"/>
                </a:solidFill>
                <a:latin typeface="Lato Black"/>
                <a:ea typeface="Lato Black"/>
                <a:cs typeface="Lato Black"/>
                <a:sym typeface="Lato Black"/>
              </a:rPr>
              <a:t>0%</a:t>
            </a:r>
            <a:endParaRPr sz="1200"/>
          </a:p>
        </p:txBody>
      </p:sp>
      <p:sp>
        <p:nvSpPr>
          <p:cNvPr id="483" name="Google Shape;483;p35"/>
          <p:cNvSpPr txBox="1"/>
          <p:nvPr/>
        </p:nvSpPr>
        <p:spPr>
          <a:xfrm>
            <a:off x="4882813" y="5040417"/>
            <a:ext cx="1947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a:solidFill>
                  <a:schemeClr val="dk1"/>
                </a:solidFill>
                <a:latin typeface="Lato Black"/>
                <a:ea typeface="Lato Black"/>
                <a:cs typeface="Lato Black"/>
                <a:sym typeface="Lato Black"/>
              </a:rPr>
              <a:t>Savings down 9%</a:t>
            </a:r>
            <a:endParaRPr sz="1200"/>
          </a:p>
        </p:txBody>
      </p:sp>
      <p:sp>
        <p:nvSpPr>
          <p:cNvPr id="484" name="Google Shape;484;p35"/>
          <p:cNvSpPr txBox="1"/>
          <p:nvPr/>
        </p:nvSpPr>
        <p:spPr>
          <a:xfrm>
            <a:off x="4862126" y="4758942"/>
            <a:ext cx="2269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300"/>
              </a:spcAft>
              <a:buNone/>
            </a:pPr>
            <a:r>
              <a:rPr lang="en-US" b="1">
                <a:solidFill>
                  <a:srgbClr val="01A5B8"/>
                </a:solidFill>
                <a:latin typeface="Lato Black"/>
                <a:ea typeface="Lato Black"/>
                <a:cs typeface="Lato Black"/>
                <a:sym typeface="Lato Black"/>
              </a:rPr>
              <a:t> ~£26,000</a:t>
            </a:r>
            <a:endParaRPr>
              <a:solidFill>
                <a:srgbClr val="01A5B8"/>
              </a:solidFill>
            </a:endParaRPr>
          </a:p>
        </p:txBody>
      </p:sp>
      <p:pic>
        <p:nvPicPr>
          <p:cNvPr id="485" name="Google Shape;485;p35"/>
          <p:cNvPicPr preferRelativeResize="0"/>
          <p:nvPr/>
        </p:nvPicPr>
        <p:blipFill>
          <a:blip r:embed="rId10">
            <a:alphaModFix/>
          </a:blip>
          <a:stretch>
            <a:fillRect/>
          </a:stretch>
        </p:blipFill>
        <p:spPr>
          <a:xfrm>
            <a:off x="5737095" y="5806094"/>
            <a:ext cx="402775" cy="271618"/>
          </a:xfrm>
          <a:prstGeom prst="rect">
            <a:avLst/>
          </a:prstGeom>
          <a:noFill/>
          <a:ln>
            <a:noFill/>
          </a:ln>
        </p:spPr>
      </p:pic>
      <p:sp>
        <p:nvSpPr>
          <p:cNvPr id="486" name="Google Shape;486;p35"/>
          <p:cNvSpPr txBox="1"/>
          <p:nvPr/>
        </p:nvSpPr>
        <p:spPr>
          <a:xfrm>
            <a:off x="6143020" y="5726517"/>
            <a:ext cx="1397229" cy="59910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dirty="0">
                <a:solidFill>
                  <a:schemeClr val="dk1"/>
                </a:solidFill>
                <a:latin typeface="Lato Black"/>
                <a:ea typeface="Lato Black"/>
                <a:cs typeface="Lato Black"/>
                <a:sym typeface="Lato Black"/>
              </a:rPr>
              <a:t>December 4%</a:t>
            </a:r>
            <a:endParaRPr sz="1200" dirty="0"/>
          </a:p>
        </p:txBody>
      </p:sp>
      <p:sp>
        <p:nvSpPr>
          <p:cNvPr id="487" name="Google Shape;487;p35"/>
          <p:cNvSpPr txBox="1"/>
          <p:nvPr/>
        </p:nvSpPr>
        <p:spPr>
          <a:xfrm>
            <a:off x="4977249" y="5726517"/>
            <a:ext cx="1155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300"/>
              </a:spcAft>
              <a:buNone/>
            </a:pPr>
            <a:r>
              <a:rPr lang="en-US" b="1">
                <a:solidFill>
                  <a:schemeClr val="dk1"/>
                </a:solidFill>
                <a:latin typeface="Lato Black"/>
                <a:ea typeface="Lato Black"/>
                <a:cs typeface="Lato Black"/>
                <a:sym typeface="Lato Black"/>
              </a:rPr>
              <a:t>July 7%</a:t>
            </a:r>
            <a:endParaRPr sz="1200"/>
          </a:p>
        </p:txBody>
      </p:sp>
      <p:sp>
        <p:nvSpPr>
          <p:cNvPr id="488" name="Google Shape;488;p35"/>
          <p:cNvSpPr txBox="1"/>
          <p:nvPr/>
        </p:nvSpPr>
        <p:spPr>
          <a:xfrm>
            <a:off x="4911675" y="5445042"/>
            <a:ext cx="2269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300"/>
              </a:spcAft>
              <a:buNone/>
            </a:pPr>
            <a:r>
              <a:rPr lang="en-US" b="1">
                <a:solidFill>
                  <a:srgbClr val="01A5B8"/>
                </a:solidFill>
                <a:latin typeface="Lato Black"/>
                <a:ea typeface="Lato Black"/>
                <a:cs typeface="Lato Black"/>
                <a:sym typeface="Lato Black"/>
              </a:rPr>
              <a:t>In deficit</a:t>
            </a:r>
            <a:endParaRPr>
              <a:solidFill>
                <a:srgbClr val="01A5B8"/>
              </a:solidFill>
            </a:endParaRPr>
          </a:p>
        </p:txBody>
      </p:sp>
      <p:sp>
        <p:nvSpPr>
          <p:cNvPr id="489" name="Google Shape;489;p35"/>
          <p:cNvSpPr txBox="1"/>
          <p:nvPr/>
        </p:nvSpPr>
        <p:spPr>
          <a:xfrm>
            <a:off x="1420575" y="6325625"/>
            <a:ext cx="24771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chemeClr val="accent1"/>
                </a:solidFill>
                <a:latin typeface="Lato"/>
                <a:ea typeface="Lato"/>
                <a:cs typeface="Lato"/>
                <a:sym typeface="Lato"/>
              </a:rPr>
              <a:t>Source: Moneyhub</a:t>
            </a:r>
            <a:endParaRPr sz="1600">
              <a:solidFill>
                <a:schemeClr val="accent1"/>
              </a:solidFill>
              <a:latin typeface="Lato"/>
              <a:ea typeface="Lato"/>
              <a:cs typeface="Lato"/>
              <a:sym typeface="Lato"/>
            </a:endParaRPr>
          </a:p>
        </p:txBody>
      </p:sp>
      <p:sp>
        <p:nvSpPr>
          <p:cNvPr id="2" name="Title 1">
            <a:extLst>
              <a:ext uri="{FF2B5EF4-FFF2-40B4-BE49-F238E27FC236}">
                <a16:creationId xmlns:a16="http://schemas.microsoft.com/office/drawing/2014/main" id="{95053A5B-7095-E39C-30B9-BD9DF821C0E2}"/>
              </a:ext>
            </a:extLst>
          </p:cNvPr>
          <p:cNvSpPr>
            <a:spLocks noGrp="1"/>
          </p:cNvSpPr>
          <p:nvPr>
            <p:ph type="title"/>
          </p:nvPr>
        </p:nvSpPr>
        <p:spPr>
          <a:xfrm>
            <a:off x="1242475" y="197089"/>
            <a:ext cx="7469700" cy="707700"/>
          </a:xfrm>
        </p:spPr>
        <p:txBody>
          <a:bodyPr/>
          <a:lstStyle/>
          <a:p>
            <a:r>
              <a:rPr lang="en-US" sz="3200" dirty="0"/>
              <a:t>Real time insights </a:t>
            </a:r>
          </a:p>
        </p:txBody>
      </p:sp>
    </p:spTree>
    <p:extLst>
      <p:ext uri="{BB962C8B-B14F-4D97-AF65-F5344CB8AC3E}">
        <p14:creationId xmlns:p14="http://schemas.microsoft.com/office/powerpoint/2010/main" val="2901022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1"/>
        <p:cNvGrpSpPr/>
        <p:nvPr/>
      </p:nvGrpSpPr>
      <p:grpSpPr>
        <a:xfrm>
          <a:off x="0" y="0"/>
          <a:ext cx="0" cy="0"/>
          <a:chOff x="0" y="0"/>
          <a:chExt cx="0" cy="0"/>
        </a:xfrm>
      </p:grpSpPr>
      <p:cxnSp>
        <p:nvCxnSpPr>
          <p:cNvPr id="5055" name="Google Shape;5055;g210ca8e273b_0_1737"/>
          <p:cNvCxnSpPr/>
          <p:nvPr/>
        </p:nvCxnSpPr>
        <p:spPr>
          <a:xfrm>
            <a:off x="986110" y="5587"/>
            <a:ext cx="0" cy="6858000"/>
          </a:xfrm>
          <a:prstGeom prst="straightConnector1">
            <a:avLst/>
          </a:prstGeom>
          <a:noFill/>
          <a:ln w="9525" cap="flat" cmpd="sng">
            <a:solidFill>
              <a:schemeClr val="lt1">
                <a:alpha val="20000"/>
              </a:schemeClr>
            </a:solidFill>
            <a:prstDash val="solid"/>
            <a:miter lim="800000"/>
            <a:headEnd type="none" w="sm" len="sm"/>
            <a:tailEnd type="none" w="sm" len="sm"/>
          </a:ln>
        </p:spPr>
      </p:cxnSp>
      <p:sp>
        <p:nvSpPr>
          <p:cNvPr id="5056" name="Google Shape;5056;g210ca8e273b_0_1737"/>
          <p:cNvSpPr txBox="1"/>
          <p:nvPr/>
        </p:nvSpPr>
        <p:spPr>
          <a:xfrm>
            <a:off x="3022854" y="602025"/>
            <a:ext cx="7223100" cy="2433900"/>
          </a:xfrm>
          <a:prstGeom prst="rect">
            <a:avLst/>
          </a:prstGeom>
          <a:noFill/>
          <a:ln>
            <a:noFill/>
          </a:ln>
        </p:spPr>
        <p:txBody>
          <a:bodyPr spcFirstLastPara="1" wrap="square" lIns="0" tIns="192000" rIns="0" bIns="0" anchor="t" anchorCtr="0">
            <a:noAutofit/>
          </a:bodyPr>
          <a:lstStyle/>
          <a:p>
            <a:pPr marL="0" lvl="0" indent="0" algn="l" rtl="0">
              <a:lnSpc>
                <a:spcPct val="80000"/>
              </a:lnSpc>
              <a:spcBef>
                <a:spcPts val="0"/>
              </a:spcBef>
              <a:spcAft>
                <a:spcPts val="0"/>
              </a:spcAft>
              <a:buNone/>
            </a:pPr>
            <a:r>
              <a:rPr lang="en-GB" sz="2800" dirty="0">
                <a:solidFill>
                  <a:schemeClr val="bg2"/>
                </a:solidFill>
                <a:latin typeface="Lato Black"/>
                <a:ea typeface="Lato Black"/>
                <a:cs typeface="Lato Black"/>
                <a:sym typeface="Lato Black"/>
              </a:rPr>
              <a:t>“Be in no doubt: the Duty will be a significant shift in what we expect of firms.”</a:t>
            </a:r>
            <a:endParaRPr sz="2800" dirty="0">
              <a:solidFill>
                <a:schemeClr val="bg2"/>
              </a:solidFill>
              <a:latin typeface="Lato Black"/>
              <a:ea typeface="Lato Black"/>
              <a:cs typeface="Lato Black"/>
              <a:sym typeface="Lato Black"/>
            </a:endParaRPr>
          </a:p>
        </p:txBody>
      </p:sp>
      <p:pic>
        <p:nvPicPr>
          <p:cNvPr id="5059" name="Google Shape;5059;g210ca8e273b_0_1737"/>
          <p:cNvPicPr preferRelativeResize="0"/>
          <p:nvPr/>
        </p:nvPicPr>
        <p:blipFill rotWithShape="1">
          <a:blip r:embed="rId3">
            <a:alphaModFix/>
          </a:blip>
          <a:srcRect l="20022" r="20028"/>
          <a:stretch/>
        </p:blipFill>
        <p:spPr>
          <a:xfrm>
            <a:off x="1925534" y="1389928"/>
            <a:ext cx="979500" cy="979500"/>
          </a:xfrm>
          <a:prstGeom prst="ellipse">
            <a:avLst/>
          </a:prstGeom>
          <a:solidFill>
            <a:srgbClr val="F2F8FF"/>
          </a:solidFill>
          <a:ln>
            <a:noFill/>
          </a:ln>
          <a:effectLst>
            <a:outerShdw blurRad="762000" dist="254000" dir="5400000" algn="t" rotWithShape="0">
              <a:srgbClr val="000000">
                <a:alpha val="28630"/>
              </a:srgbClr>
            </a:outerShdw>
          </a:effectLst>
        </p:spPr>
      </p:pic>
      <p:sp>
        <p:nvSpPr>
          <p:cNvPr id="5060" name="Google Shape;5060;g210ca8e273b_0_1737"/>
          <p:cNvSpPr/>
          <p:nvPr/>
        </p:nvSpPr>
        <p:spPr>
          <a:xfrm>
            <a:off x="3057114" y="1597723"/>
            <a:ext cx="5675100" cy="564000"/>
          </a:xfrm>
          <a:prstGeom prst="rect">
            <a:avLst/>
          </a:prstGeom>
          <a:solidFill>
            <a:srgbClr val="00B8CB"/>
          </a:solidFill>
          <a:ln>
            <a:noFill/>
          </a:ln>
          <a:effectLst>
            <a:outerShdw blurRad="508000" dist="254000" dir="5400000" algn="t" rotWithShape="0">
              <a:srgbClr val="000000">
                <a:alpha val="28630"/>
              </a:srgbClr>
            </a:outerShdw>
          </a:effectLst>
        </p:spPr>
        <p:txBody>
          <a:bodyPr spcFirstLastPara="1" wrap="square" lIns="144000" tIns="45700" rIns="91425" bIns="45700" anchor="ctr" anchorCtr="0">
            <a:noAutofit/>
          </a:bodyPr>
          <a:lstStyle/>
          <a:p>
            <a:pPr marL="0" marR="0" lvl="0" indent="0" algn="l" rtl="0">
              <a:lnSpc>
                <a:spcPct val="130000"/>
              </a:lnSpc>
              <a:spcBef>
                <a:spcPts val="0"/>
              </a:spcBef>
              <a:spcAft>
                <a:spcPts val="0"/>
              </a:spcAft>
              <a:buClr>
                <a:srgbClr val="000000"/>
              </a:buClr>
              <a:buSzPts val="1300"/>
              <a:buFont typeface="Arial"/>
              <a:buNone/>
            </a:pPr>
            <a:r>
              <a:rPr lang="en-GB" sz="1200" b="1" i="0" u="none" strike="noStrike" cap="none" dirty="0">
                <a:solidFill>
                  <a:srgbClr val="FFFFFF"/>
                </a:solidFill>
                <a:latin typeface="Open Sans"/>
                <a:ea typeface="Open Sans"/>
                <a:cs typeface="Open Sans"/>
                <a:sym typeface="Open Sans"/>
              </a:rPr>
              <a:t>Sheldon Mills – Executive Director, Consumers &amp; Competition: </a:t>
            </a:r>
            <a:r>
              <a:rPr lang="en-GB" sz="900" b="1" i="0" u="none" strike="noStrike" cap="none" dirty="0">
                <a:solidFill>
                  <a:srgbClr val="FFFFFF"/>
                </a:solidFill>
                <a:latin typeface="Open Sans"/>
                <a:ea typeface="Open Sans"/>
                <a:cs typeface="Open Sans"/>
                <a:sym typeface="Open Sans"/>
              </a:rPr>
              <a:t>FCA</a:t>
            </a:r>
            <a:endParaRPr sz="900" b="1" i="0" u="none" strike="noStrike" cap="none" dirty="0">
              <a:solidFill>
                <a:srgbClr val="FFFFFF"/>
              </a:solidFill>
              <a:latin typeface="Open Sans"/>
              <a:ea typeface="Open Sans"/>
              <a:cs typeface="Open Sans"/>
              <a:sym typeface="Open Sans"/>
            </a:endParaRPr>
          </a:p>
          <a:p>
            <a:pPr marL="0" marR="0" lvl="0" indent="0" algn="l" rtl="0">
              <a:lnSpc>
                <a:spcPct val="130000"/>
              </a:lnSpc>
              <a:spcBef>
                <a:spcPts val="0"/>
              </a:spcBef>
              <a:spcAft>
                <a:spcPts val="0"/>
              </a:spcAft>
              <a:buClr>
                <a:srgbClr val="000000"/>
              </a:buClr>
              <a:buSzPts val="1000"/>
              <a:buFont typeface="Arial"/>
              <a:buNone/>
            </a:pPr>
            <a:r>
              <a:rPr lang="en-GB" sz="900" b="1" i="0" u="none" strike="noStrike" cap="none" dirty="0">
                <a:solidFill>
                  <a:srgbClr val="FFFFFF"/>
                </a:solidFill>
                <a:latin typeface="Open Sans"/>
                <a:ea typeface="Open Sans"/>
                <a:cs typeface="Open Sans"/>
                <a:sym typeface="Open Sans"/>
              </a:rPr>
              <a:t>29th September 2022 – Consumer Protection in Financial Services Summit</a:t>
            </a:r>
            <a:endParaRPr sz="900" b="1" i="0" u="none" strike="noStrike" cap="none" dirty="0">
              <a:solidFill>
                <a:srgbClr val="FFFFFF"/>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3395F701-0AF5-98AF-ABDF-E181873E30E6}"/>
              </a:ext>
            </a:extLst>
          </p:cNvPr>
          <p:cNvPicPr>
            <a:picLocks noChangeAspect="1"/>
          </p:cNvPicPr>
          <p:nvPr/>
        </p:nvPicPr>
        <p:blipFill>
          <a:blip r:embed="rId4"/>
          <a:stretch>
            <a:fillRect/>
          </a:stretch>
        </p:blipFill>
        <p:spPr>
          <a:xfrm>
            <a:off x="2033130" y="3030907"/>
            <a:ext cx="8151106" cy="3041926"/>
          </a:xfrm>
          <a:prstGeom prst="rect">
            <a:avLst/>
          </a:prstGeom>
        </p:spPr>
      </p:pic>
    </p:spTree>
    <p:extLst>
      <p:ext uri="{BB962C8B-B14F-4D97-AF65-F5344CB8AC3E}">
        <p14:creationId xmlns:p14="http://schemas.microsoft.com/office/powerpoint/2010/main" val="2737860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F065-AEED-50EC-1224-05633DA61917}"/>
              </a:ext>
            </a:extLst>
          </p:cNvPr>
          <p:cNvSpPr>
            <a:spLocks noGrp="1"/>
          </p:cNvSpPr>
          <p:nvPr>
            <p:ph type="title"/>
          </p:nvPr>
        </p:nvSpPr>
        <p:spPr>
          <a:xfrm>
            <a:off x="1082487" y="127216"/>
            <a:ext cx="7469700" cy="707700"/>
          </a:xfrm>
        </p:spPr>
        <p:txBody>
          <a:bodyPr/>
          <a:lstStyle/>
          <a:p>
            <a:r>
              <a:rPr lang="en-US" sz="3200" dirty="0"/>
              <a:t>Financial worries</a:t>
            </a:r>
          </a:p>
        </p:txBody>
      </p:sp>
      <p:sp>
        <p:nvSpPr>
          <p:cNvPr id="3" name="Subtitle 2">
            <a:extLst>
              <a:ext uri="{FF2B5EF4-FFF2-40B4-BE49-F238E27FC236}">
                <a16:creationId xmlns:a16="http://schemas.microsoft.com/office/drawing/2014/main" id="{3BD872F5-04F1-AE76-CE73-50EB79FBF665}"/>
              </a:ext>
            </a:extLst>
          </p:cNvPr>
          <p:cNvSpPr>
            <a:spLocks noGrp="1"/>
          </p:cNvSpPr>
          <p:nvPr>
            <p:ph type="subTitle" idx="1"/>
          </p:nvPr>
        </p:nvSpPr>
        <p:spPr>
          <a:xfrm>
            <a:off x="823641" y="1251381"/>
            <a:ext cx="9426633" cy="2507957"/>
          </a:xfrm>
        </p:spPr>
        <p:txBody>
          <a:bodyPr/>
          <a:lstStyle/>
          <a:p>
            <a:r>
              <a:rPr lang="en-US" sz="9600" dirty="0">
                <a:solidFill>
                  <a:schemeClr val="accent1"/>
                </a:solidFill>
              </a:rPr>
              <a:t>34%</a:t>
            </a:r>
          </a:p>
          <a:p>
            <a:r>
              <a:rPr lang="en-US" sz="1400" dirty="0">
                <a:solidFill>
                  <a:schemeClr val="accent1"/>
                </a:solidFill>
              </a:rPr>
              <a:t> of </a:t>
            </a:r>
            <a:r>
              <a:rPr lang="en-US" sz="1400" dirty="0" err="1">
                <a:solidFill>
                  <a:schemeClr val="accent1"/>
                </a:solidFill>
              </a:rPr>
              <a:t>uk</a:t>
            </a:r>
            <a:r>
              <a:rPr lang="en-US" sz="1400" dirty="0">
                <a:solidFill>
                  <a:schemeClr val="accent1"/>
                </a:solidFill>
              </a:rPr>
              <a:t> population has none, or less than £1000 in a savings account</a:t>
            </a:r>
            <a:endParaRPr lang="en-US" sz="6600" dirty="0">
              <a:solidFill>
                <a:schemeClr val="accent1"/>
              </a:solidFill>
            </a:endParaRPr>
          </a:p>
        </p:txBody>
      </p:sp>
      <p:sp>
        <p:nvSpPr>
          <p:cNvPr id="6" name="Subtitle 2">
            <a:extLst>
              <a:ext uri="{FF2B5EF4-FFF2-40B4-BE49-F238E27FC236}">
                <a16:creationId xmlns:a16="http://schemas.microsoft.com/office/drawing/2014/main" id="{47B3E256-F0D4-5B18-D210-33181F3592F9}"/>
              </a:ext>
            </a:extLst>
          </p:cNvPr>
          <p:cNvSpPr txBox="1">
            <a:spLocks/>
          </p:cNvSpPr>
          <p:nvPr/>
        </p:nvSpPr>
        <p:spPr>
          <a:xfrm>
            <a:off x="823641" y="3610568"/>
            <a:ext cx="7545587" cy="2507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A42"/>
              </a:buClr>
              <a:buSzPts val="2100"/>
              <a:buFont typeface="Lato Black"/>
              <a:buNone/>
              <a:defRPr sz="2100" b="0" i="0" u="none" strike="noStrike" cap="none">
                <a:solidFill>
                  <a:srgbClr val="003A4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9600" dirty="0">
                <a:solidFill>
                  <a:schemeClr val="accent1"/>
                </a:solidFill>
              </a:rPr>
              <a:t>£300bn</a:t>
            </a:r>
            <a:r>
              <a:rPr lang="en-US" sz="1400" dirty="0">
                <a:solidFill>
                  <a:schemeClr val="accent1"/>
                </a:solidFill>
              </a:rPr>
              <a:t> </a:t>
            </a:r>
          </a:p>
          <a:p>
            <a:r>
              <a:rPr lang="en-US" sz="1400" dirty="0">
                <a:solidFill>
                  <a:schemeClr val="accent1"/>
                </a:solidFill>
              </a:rPr>
              <a:t>of savings are earning 0.1% or less</a:t>
            </a:r>
            <a:endParaRPr lang="en-US" sz="6600" dirty="0">
              <a:solidFill>
                <a:schemeClr val="accent1"/>
              </a:solidFill>
            </a:endParaRPr>
          </a:p>
        </p:txBody>
      </p:sp>
      <p:pic>
        <p:nvPicPr>
          <p:cNvPr id="9218" name="Picture 2" descr="Chart, bar chartDescription automatically generated">
            <a:extLst>
              <a:ext uri="{FF2B5EF4-FFF2-40B4-BE49-F238E27FC236}">
                <a16:creationId xmlns:a16="http://schemas.microsoft.com/office/drawing/2014/main" id="{CA2C45AC-5A30-0F78-15B3-E453DC2AD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043" y="1137735"/>
            <a:ext cx="4819547" cy="462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83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1E58B-D1CC-8575-204E-778BFCB44B4A}"/>
              </a:ext>
            </a:extLst>
          </p:cNvPr>
          <p:cNvPicPr>
            <a:picLocks noChangeAspect="1"/>
          </p:cNvPicPr>
          <p:nvPr/>
        </p:nvPicPr>
        <p:blipFill>
          <a:blip r:embed="rId2"/>
          <a:stretch>
            <a:fillRect/>
          </a:stretch>
        </p:blipFill>
        <p:spPr>
          <a:xfrm>
            <a:off x="1654233" y="1130496"/>
            <a:ext cx="8661861" cy="481795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9A2348F5-9A61-D327-4D28-D9669B3E7C5D}"/>
              </a:ext>
            </a:extLst>
          </p:cNvPr>
          <p:cNvSpPr>
            <a:spLocks noGrp="1"/>
          </p:cNvSpPr>
          <p:nvPr>
            <p:ph type="title"/>
          </p:nvPr>
        </p:nvSpPr>
        <p:spPr>
          <a:xfrm>
            <a:off x="799853" y="195451"/>
            <a:ext cx="11278540" cy="707700"/>
          </a:xfrm>
        </p:spPr>
        <p:txBody>
          <a:bodyPr/>
          <a:lstStyle/>
          <a:p>
            <a:r>
              <a:rPr lang="en-US" sz="3200" dirty="0"/>
              <a:t>The power of data: Benefits the consumer and the business</a:t>
            </a:r>
          </a:p>
        </p:txBody>
      </p:sp>
    </p:spTree>
    <p:extLst>
      <p:ext uri="{BB962C8B-B14F-4D97-AF65-F5344CB8AC3E}">
        <p14:creationId xmlns:p14="http://schemas.microsoft.com/office/powerpoint/2010/main" val="1454219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E6D34-AA16-1125-A504-446F3C0C4B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36</a:t>
            </a:fld>
            <a:endParaRPr lang="en-GB"/>
          </a:p>
        </p:txBody>
      </p:sp>
      <p:pic>
        <p:nvPicPr>
          <p:cNvPr id="7" name="Google Shape;17149;g17694ae1d32_0_1639">
            <a:extLst>
              <a:ext uri="{FF2B5EF4-FFF2-40B4-BE49-F238E27FC236}">
                <a16:creationId xmlns:a16="http://schemas.microsoft.com/office/drawing/2014/main" id="{336E44BA-762E-115B-EF77-AA707ACDBAC0}"/>
              </a:ext>
            </a:extLst>
          </p:cNvPr>
          <p:cNvPicPr preferRelativeResize="0"/>
          <p:nvPr/>
        </p:nvPicPr>
        <p:blipFill rotWithShape="1">
          <a:blip r:embed="rId3">
            <a:alphaModFix/>
          </a:blip>
          <a:srcRect l="27029" t="4196" r="29613"/>
          <a:stretch/>
        </p:blipFill>
        <p:spPr>
          <a:xfrm>
            <a:off x="7534250" y="-5125"/>
            <a:ext cx="4663501" cy="6857999"/>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pic>
        <p:nvPicPr>
          <p:cNvPr id="8194" name="Picture 2" descr="Here is your winner ! stock illustration. Illustration of celebration -  13821590">
            <a:extLst>
              <a:ext uri="{FF2B5EF4-FFF2-40B4-BE49-F238E27FC236}">
                <a16:creationId xmlns:a16="http://schemas.microsoft.com/office/drawing/2014/main" id="{D707A301-093F-7AE3-1406-7A038B3100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84"/>
          <a:stretch/>
        </p:blipFill>
        <p:spPr bwMode="auto">
          <a:xfrm>
            <a:off x="1043825" y="1240366"/>
            <a:ext cx="1242176" cy="123682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9EADBF0-5DC6-FC8F-FF02-7EF407D49001}"/>
              </a:ext>
            </a:extLst>
          </p:cNvPr>
          <p:cNvSpPr txBox="1"/>
          <p:nvPr/>
        </p:nvSpPr>
        <p:spPr>
          <a:xfrm>
            <a:off x="1043825" y="2997666"/>
            <a:ext cx="6138948" cy="1938992"/>
          </a:xfrm>
          <a:prstGeom prst="rect">
            <a:avLst/>
          </a:prstGeom>
          <a:noFill/>
        </p:spPr>
        <p:txBody>
          <a:bodyPr wrap="square">
            <a:spAutoFit/>
          </a:bodyPr>
          <a:lstStyle/>
          <a:p>
            <a:r>
              <a:rPr lang="en-US" sz="2000" b="0" i="0" dirty="0">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According to McKinsey &amp; Company, </a:t>
            </a:r>
            <a:r>
              <a:rPr lang="en-US" sz="2000" b="0" i="0" dirty="0">
                <a:solidFill>
                  <a:schemeClr val="bg2"/>
                </a:solidFill>
                <a:effectLst/>
                <a:latin typeface="Lato Black" panose="020F0502020204030203" pitchFamily="34" charset="0"/>
                <a:ea typeface="Lato Black" panose="020F0502020204030203" pitchFamily="34" charset="0"/>
                <a:cs typeface="Lato Black" panose="020F0502020204030203" pitchFamily="34" charset="0"/>
              </a:rPr>
              <a:t>71% of consumers expect companies to deliver personalised interactions </a:t>
            </a:r>
            <a:r>
              <a:rPr lang="en-US" sz="2000" b="0" i="0" dirty="0">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and </a:t>
            </a:r>
            <a:r>
              <a:rPr lang="en-US" sz="2000" b="0" i="0" dirty="0">
                <a:solidFill>
                  <a:schemeClr val="bg2"/>
                </a:solidFill>
                <a:effectLst/>
                <a:latin typeface="Lato Black" panose="020F0502020204030203" pitchFamily="34" charset="0"/>
                <a:ea typeface="Lato Black" panose="020F0502020204030203" pitchFamily="34" charset="0"/>
                <a:cs typeface="Lato Black" panose="020F0502020204030203" pitchFamily="34" charset="0"/>
              </a:rPr>
              <a:t>76% get frustrated when this doesn't happen</a:t>
            </a:r>
            <a:r>
              <a:rPr lang="en-US" sz="2000" b="0" i="0" dirty="0">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 </a:t>
            </a:r>
            <a:r>
              <a:rPr lang="en-US" sz="2000" b="0" i="0" dirty="0" err="1">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Mckinsey's</a:t>
            </a:r>
            <a:r>
              <a:rPr lang="en-US" sz="2000" b="0" i="0" dirty="0">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 study also found that personalisation drives performance and better customer outcome                                    </a:t>
            </a:r>
            <a:r>
              <a:rPr lang="en-US" sz="1000" b="0" i="0" dirty="0">
                <a:solidFill>
                  <a:srgbClr val="4D5156"/>
                </a:solidFill>
                <a:effectLst/>
                <a:latin typeface="Lato Black" panose="020F0502020204030203" pitchFamily="34" charset="0"/>
                <a:ea typeface="Lato Black" panose="020F0502020204030203" pitchFamily="34" charset="0"/>
                <a:cs typeface="Lato Black" panose="020F0502020204030203" pitchFamily="34" charset="0"/>
              </a:rPr>
              <a:t>October 2022</a:t>
            </a:r>
            <a:endParaRPr lang="en-GB"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75135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F065-AEED-50EC-1224-05633DA61917}"/>
              </a:ext>
            </a:extLst>
          </p:cNvPr>
          <p:cNvSpPr>
            <a:spLocks noGrp="1"/>
          </p:cNvSpPr>
          <p:nvPr>
            <p:ph type="title"/>
          </p:nvPr>
        </p:nvSpPr>
        <p:spPr>
          <a:xfrm>
            <a:off x="1082487" y="187601"/>
            <a:ext cx="7469700" cy="707700"/>
          </a:xfrm>
        </p:spPr>
        <p:txBody>
          <a:bodyPr/>
          <a:lstStyle/>
          <a:p>
            <a:r>
              <a:rPr lang="en-US" sz="3200" dirty="0"/>
              <a:t>The power of data</a:t>
            </a:r>
          </a:p>
        </p:txBody>
      </p:sp>
      <p:sp>
        <p:nvSpPr>
          <p:cNvPr id="3" name="Subtitle 2">
            <a:extLst>
              <a:ext uri="{FF2B5EF4-FFF2-40B4-BE49-F238E27FC236}">
                <a16:creationId xmlns:a16="http://schemas.microsoft.com/office/drawing/2014/main" id="{3BD872F5-04F1-AE76-CE73-50EB79FBF665}"/>
              </a:ext>
            </a:extLst>
          </p:cNvPr>
          <p:cNvSpPr>
            <a:spLocks noGrp="1"/>
          </p:cNvSpPr>
          <p:nvPr>
            <p:ph type="subTitle" idx="1"/>
          </p:nvPr>
        </p:nvSpPr>
        <p:spPr>
          <a:xfrm>
            <a:off x="3214398" y="2883159"/>
            <a:ext cx="9426633" cy="2507957"/>
          </a:xfrm>
        </p:spPr>
        <p:txBody>
          <a:bodyPr/>
          <a:lstStyle/>
          <a:p>
            <a:r>
              <a:rPr lang="en-US" sz="9600" dirty="0">
                <a:solidFill>
                  <a:schemeClr val="accent1"/>
                </a:solidFill>
              </a:rPr>
              <a:t>30%</a:t>
            </a:r>
            <a:r>
              <a:rPr lang="en-US" sz="1400" dirty="0">
                <a:solidFill>
                  <a:schemeClr val="accent1"/>
                </a:solidFill>
              </a:rPr>
              <a:t> increase in acquisitions when using Open Banking powered decisioning</a:t>
            </a:r>
            <a:endParaRPr lang="en-US" sz="6600" dirty="0">
              <a:solidFill>
                <a:schemeClr val="accent1"/>
              </a:solidFill>
            </a:endParaRPr>
          </a:p>
        </p:txBody>
      </p:sp>
      <p:sp>
        <p:nvSpPr>
          <p:cNvPr id="6" name="Subtitle 2">
            <a:extLst>
              <a:ext uri="{FF2B5EF4-FFF2-40B4-BE49-F238E27FC236}">
                <a16:creationId xmlns:a16="http://schemas.microsoft.com/office/drawing/2014/main" id="{47B3E256-F0D4-5B18-D210-33181F3592F9}"/>
              </a:ext>
            </a:extLst>
          </p:cNvPr>
          <p:cNvSpPr txBox="1">
            <a:spLocks/>
          </p:cNvSpPr>
          <p:nvPr/>
        </p:nvSpPr>
        <p:spPr>
          <a:xfrm>
            <a:off x="3214399" y="4410428"/>
            <a:ext cx="7545587" cy="2507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A42"/>
              </a:buClr>
              <a:buSzPts val="2100"/>
              <a:buFont typeface="Lato Black"/>
              <a:buNone/>
              <a:defRPr sz="2100" b="0" i="0" u="none" strike="noStrike" cap="none">
                <a:solidFill>
                  <a:srgbClr val="003A4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9600">
                <a:solidFill>
                  <a:schemeClr val="accent1"/>
                </a:solidFill>
              </a:rPr>
              <a:t>50%</a:t>
            </a:r>
            <a:r>
              <a:rPr lang="en-US" sz="1400">
                <a:solidFill>
                  <a:schemeClr val="accent1"/>
                </a:solidFill>
              </a:rPr>
              <a:t> reduction in bad debt </a:t>
            </a:r>
            <a:endParaRPr lang="en-US" sz="6600" dirty="0">
              <a:solidFill>
                <a:schemeClr val="accent1"/>
              </a:solidFill>
            </a:endParaRPr>
          </a:p>
        </p:txBody>
      </p:sp>
      <p:pic>
        <p:nvPicPr>
          <p:cNvPr id="4" name="Picture 2" descr="Here is your winner ! stock illustration. Illustration of celebration -  13821590">
            <a:extLst>
              <a:ext uri="{FF2B5EF4-FFF2-40B4-BE49-F238E27FC236}">
                <a16:creationId xmlns:a16="http://schemas.microsoft.com/office/drawing/2014/main" id="{68218F71-3E11-CBBD-01D3-D3EDDAEA4C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84"/>
          <a:stretch/>
        </p:blipFill>
        <p:spPr bwMode="auto">
          <a:xfrm>
            <a:off x="1432014" y="1603656"/>
            <a:ext cx="1242176" cy="123682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E17C9956-D84F-AEFB-61D4-7800D03A3BE3}"/>
              </a:ext>
            </a:extLst>
          </p:cNvPr>
          <p:cNvSpPr txBox="1">
            <a:spLocks/>
          </p:cNvSpPr>
          <p:nvPr/>
        </p:nvSpPr>
        <p:spPr>
          <a:xfrm>
            <a:off x="3214399" y="1466246"/>
            <a:ext cx="7545587" cy="2507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A42"/>
              </a:buClr>
              <a:buSzPts val="2100"/>
              <a:buFont typeface="Lato Black"/>
              <a:buNone/>
              <a:defRPr sz="2100" b="0" i="0" u="none" strike="noStrike" cap="none">
                <a:solidFill>
                  <a:srgbClr val="003A4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9600" dirty="0">
                <a:solidFill>
                  <a:schemeClr val="accent1"/>
                </a:solidFill>
              </a:rPr>
              <a:t>70%</a:t>
            </a:r>
            <a:r>
              <a:rPr lang="en-US" sz="1400" dirty="0">
                <a:solidFill>
                  <a:schemeClr val="accent1"/>
                </a:solidFill>
              </a:rPr>
              <a:t> of applicants happy to share their data </a:t>
            </a:r>
            <a:endParaRPr lang="en-US" sz="6600" dirty="0">
              <a:solidFill>
                <a:schemeClr val="accent1"/>
              </a:solidFill>
            </a:endParaRPr>
          </a:p>
        </p:txBody>
      </p:sp>
      <p:sp>
        <p:nvSpPr>
          <p:cNvPr id="8" name="TextBox 7">
            <a:extLst>
              <a:ext uri="{FF2B5EF4-FFF2-40B4-BE49-F238E27FC236}">
                <a16:creationId xmlns:a16="http://schemas.microsoft.com/office/drawing/2014/main" id="{079E5DBC-D3EB-4456-96CA-ACFF8003EE10}"/>
              </a:ext>
            </a:extLst>
          </p:cNvPr>
          <p:cNvSpPr txBox="1"/>
          <p:nvPr/>
        </p:nvSpPr>
        <p:spPr>
          <a:xfrm>
            <a:off x="2339400" y="6130259"/>
            <a:ext cx="6318848" cy="400110"/>
          </a:xfrm>
          <a:prstGeom prst="rect">
            <a:avLst/>
          </a:prstGeom>
          <a:noFill/>
        </p:spPr>
        <p:txBody>
          <a:bodyPr wrap="square">
            <a:spAutoFit/>
          </a:bodyPr>
          <a:lstStyle/>
          <a:p>
            <a:r>
              <a:rPr lang="en-US" sz="2000" dirty="0">
                <a:solidFill>
                  <a:schemeClr val="bg2"/>
                </a:solidFill>
                <a:latin typeface="Lato Black" panose="020F0502020204030203" pitchFamily="34" charset="0"/>
                <a:ea typeface="Lato Black" panose="020F0502020204030203" pitchFamily="34" charset="0"/>
                <a:cs typeface="Lato Black" panose="020F0502020204030203" pitchFamily="34" charset="0"/>
              </a:rPr>
              <a:t>There is a lot to be gained from Open Finance Data</a:t>
            </a:r>
            <a:endParaRPr lang="en-GB" sz="2000" dirty="0">
              <a:solidFill>
                <a:schemeClr val="bg2"/>
              </a:solidFill>
            </a:endParaRPr>
          </a:p>
        </p:txBody>
      </p:sp>
    </p:spTree>
    <p:extLst>
      <p:ext uri="{BB962C8B-B14F-4D97-AF65-F5344CB8AC3E}">
        <p14:creationId xmlns:p14="http://schemas.microsoft.com/office/powerpoint/2010/main" val="2514009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57"/>
          <p:cNvPicPr preferRelativeResize="0"/>
          <p:nvPr/>
        </p:nvPicPr>
        <p:blipFill rotWithShape="1">
          <a:blip r:embed="rId3">
            <a:alphaModFix/>
          </a:blip>
          <a:srcRect t="89" b="79"/>
          <a:stretch/>
        </p:blipFill>
        <p:spPr>
          <a:xfrm>
            <a:off x="0" y="0"/>
            <a:ext cx="12192000" cy="6858000"/>
          </a:xfrm>
          <a:prstGeom prst="rect">
            <a:avLst/>
          </a:prstGeom>
          <a:gradFill>
            <a:gsLst>
              <a:gs pos="0">
                <a:srgbClr val="222222">
                  <a:alpha val="40000"/>
                </a:srgbClr>
              </a:gs>
              <a:gs pos="99000">
                <a:srgbClr val="222222">
                  <a:alpha val="20000"/>
                </a:srgbClr>
              </a:gs>
              <a:gs pos="100000">
                <a:srgbClr val="222222">
                  <a:alpha val="20000"/>
                </a:srgbClr>
              </a:gs>
            </a:gsLst>
            <a:lin ang="5400012" scaled="0"/>
          </a:gradFill>
          <a:ln>
            <a:noFill/>
          </a:ln>
        </p:spPr>
      </p:pic>
      <p:sp>
        <p:nvSpPr>
          <p:cNvPr id="1655" name="Google Shape;1655;p57"/>
          <p:cNvSpPr/>
          <p:nvPr/>
        </p:nvSpPr>
        <p:spPr>
          <a:xfrm>
            <a:off x="0" y="0"/>
            <a:ext cx="12192000" cy="6858000"/>
          </a:xfrm>
          <a:prstGeom prst="rect">
            <a:avLst/>
          </a:prstGeom>
          <a:solidFill>
            <a:srgbClr val="00B8CB">
              <a:alpha val="451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2F8FF"/>
              </a:solidFill>
              <a:latin typeface="Open Sans"/>
              <a:ea typeface="Open Sans"/>
              <a:cs typeface="Open Sans"/>
              <a:sym typeface="Open Sans"/>
            </a:endParaRPr>
          </a:p>
        </p:txBody>
      </p:sp>
      <p:sp>
        <p:nvSpPr>
          <p:cNvPr id="1656" name="Google Shape;1656;p57"/>
          <p:cNvSpPr txBox="1"/>
          <p:nvPr/>
        </p:nvSpPr>
        <p:spPr>
          <a:xfrm>
            <a:off x="1624043" y="2512350"/>
            <a:ext cx="7504500" cy="1647300"/>
          </a:xfrm>
          <a:prstGeom prst="rect">
            <a:avLst/>
          </a:prstGeom>
          <a:noFill/>
          <a:ln>
            <a:noFill/>
          </a:ln>
          <a:effectLst>
            <a:outerShdw blurRad="585788" dist="304800" dir="5400000" algn="t" rotWithShape="0">
              <a:srgbClr val="000000">
                <a:alpha val="46670"/>
              </a:srgbClr>
            </a:outerShdw>
          </a:effectLst>
        </p:spPr>
        <p:txBody>
          <a:bodyPr spcFirstLastPara="1" wrap="square" lIns="0" tIns="192000" rIns="0" bIns="0" anchor="t" anchorCtr="0">
            <a:noAutofit/>
          </a:bodyPr>
          <a:lstStyle/>
          <a:p>
            <a:pPr marL="0" marR="0" lvl="0" indent="0" algn="l" rtl="0">
              <a:lnSpc>
                <a:spcPct val="80000"/>
              </a:lnSpc>
              <a:spcBef>
                <a:spcPts val="0"/>
              </a:spcBef>
              <a:spcAft>
                <a:spcPts val="0"/>
              </a:spcAft>
              <a:buClr>
                <a:srgbClr val="000000"/>
              </a:buClr>
              <a:buSzPts val="6000"/>
              <a:buFont typeface="Arial"/>
              <a:buNone/>
            </a:pPr>
            <a:r>
              <a:rPr lang="en-US" sz="3200" b="0" i="0" u="none" strike="noStrike" cap="none" dirty="0">
                <a:solidFill>
                  <a:srgbClr val="FEFFFF"/>
                </a:solidFill>
                <a:latin typeface="Lato Black"/>
                <a:ea typeface="Lato Black"/>
                <a:cs typeface="Lato Black"/>
                <a:sym typeface="Lato Black"/>
              </a:rPr>
              <a:t>Thank You</a:t>
            </a:r>
            <a:endParaRPr sz="3200" b="0" i="0" u="none" strike="noStrike" cap="none" dirty="0">
              <a:solidFill>
                <a:srgbClr val="FEFFFF"/>
              </a:solidFill>
              <a:latin typeface="Lato Black"/>
              <a:ea typeface="Lato Black"/>
              <a:cs typeface="Lato Black"/>
              <a:sym typeface="Lato Black"/>
            </a:endParaRPr>
          </a:p>
        </p:txBody>
      </p:sp>
      <p:pic>
        <p:nvPicPr>
          <p:cNvPr id="1657" name="Google Shape;1657;p57"/>
          <p:cNvPicPr preferRelativeResize="0"/>
          <p:nvPr/>
        </p:nvPicPr>
        <p:blipFill rotWithShape="1">
          <a:blip r:embed="rId4">
            <a:alphaModFix/>
          </a:blip>
          <a:srcRect/>
          <a:stretch/>
        </p:blipFill>
        <p:spPr>
          <a:xfrm>
            <a:off x="1652500" y="1259011"/>
            <a:ext cx="4754398" cy="760990"/>
          </a:xfrm>
          <a:prstGeom prst="rect">
            <a:avLst/>
          </a:prstGeom>
          <a:noFill/>
          <a:ln>
            <a:noFill/>
          </a:ln>
        </p:spPr>
      </p:pic>
      <p:pic>
        <p:nvPicPr>
          <p:cNvPr id="1660" name="Google Shape;1660;p57"/>
          <p:cNvPicPr preferRelativeResize="0"/>
          <p:nvPr/>
        </p:nvPicPr>
        <p:blipFill>
          <a:blip r:embed="rId5">
            <a:alphaModFix/>
          </a:blip>
          <a:stretch>
            <a:fillRect/>
          </a:stretch>
        </p:blipFill>
        <p:spPr>
          <a:xfrm>
            <a:off x="9013175" y="3251951"/>
            <a:ext cx="2077100" cy="2077100"/>
          </a:xfrm>
          <a:prstGeom prst="rect">
            <a:avLst/>
          </a:prstGeom>
          <a:noFill/>
          <a:ln>
            <a:noFill/>
          </a:ln>
        </p:spPr>
      </p:pic>
      <p:pic>
        <p:nvPicPr>
          <p:cNvPr id="1661" name="Google Shape;1661;p57">
            <a:hlinkClick r:id="rId6"/>
          </p:cNvPr>
          <p:cNvPicPr preferRelativeResize="0"/>
          <p:nvPr/>
        </p:nvPicPr>
        <p:blipFill>
          <a:blip r:embed="rId7">
            <a:alphaModFix/>
          </a:blip>
          <a:stretch>
            <a:fillRect/>
          </a:stretch>
        </p:blipFill>
        <p:spPr>
          <a:xfrm>
            <a:off x="9013173" y="5454275"/>
            <a:ext cx="1011298" cy="301065"/>
          </a:xfrm>
          <a:prstGeom prst="rect">
            <a:avLst/>
          </a:prstGeom>
          <a:noFill/>
          <a:ln>
            <a:noFill/>
          </a:ln>
        </p:spPr>
      </p:pic>
      <p:pic>
        <p:nvPicPr>
          <p:cNvPr id="1662" name="Google Shape;1662;p57">
            <a:hlinkClick r:id="rId8"/>
          </p:cNvPr>
          <p:cNvPicPr preferRelativeResize="0"/>
          <p:nvPr/>
        </p:nvPicPr>
        <p:blipFill>
          <a:blip r:embed="rId9">
            <a:alphaModFix/>
          </a:blip>
          <a:stretch>
            <a:fillRect/>
          </a:stretch>
        </p:blipFill>
        <p:spPr>
          <a:xfrm>
            <a:off x="10078975" y="5454285"/>
            <a:ext cx="1011298" cy="301065"/>
          </a:xfrm>
          <a:prstGeom prst="rect">
            <a:avLst/>
          </a:prstGeom>
          <a:noFill/>
          <a:ln>
            <a:noFill/>
          </a:ln>
        </p:spPr>
      </p:pic>
      <p:sp>
        <p:nvSpPr>
          <p:cNvPr id="1663" name="Google Shape;1663;p57"/>
          <p:cNvSpPr txBox="1"/>
          <p:nvPr/>
        </p:nvSpPr>
        <p:spPr>
          <a:xfrm>
            <a:off x="9132363" y="2797900"/>
            <a:ext cx="1838700" cy="3849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1300">
                <a:solidFill>
                  <a:schemeClr val="lt2"/>
                </a:solidFill>
                <a:latin typeface="Lato Black"/>
                <a:ea typeface="Lato Black"/>
                <a:cs typeface="Lato Black"/>
                <a:sym typeface="Lato Black"/>
              </a:rPr>
              <a:t>Try it for yourself</a:t>
            </a:r>
            <a:endParaRPr sz="1300">
              <a:solidFill>
                <a:schemeClr val="lt2"/>
              </a:solidFill>
              <a:latin typeface="Lato Black"/>
              <a:ea typeface="Lato Black"/>
              <a:cs typeface="Lato Black"/>
              <a:sym typeface="Lato Black"/>
            </a:endParaRPr>
          </a:p>
        </p:txBody>
      </p:sp>
    </p:spTree>
    <p:extLst>
      <p:ext uri="{BB962C8B-B14F-4D97-AF65-F5344CB8AC3E}">
        <p14:creationId xmlns:p14="http://schemas.microsoft.com/office/powerpoint/2010/main" val="152379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626" y="814646"/>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2" name="Picture 1" descr="A picture containing graphics, font, graphic design, logo&#10;&#10;Description automatically generated">
            <a:extLst>
              <a:ext uri="{FF2B5EF4-FFF2-40B4-BE49-F238E27FC236}">
                <a16:creationId xmlns:a16="http://schemas.microsoft.com/office/drawing/2014/main" id="{AC29BC9C-1B89-F09E-DC37-9CBBE046E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3" name="Picture 2" descr="A black background with white text&#10;&#10;Description automatically generated with low confidence">
            <a:extLst>
              <a:ext uri="{FF2B5EF4-FFF2-40B4-BE49-F238E27FC236}">
                <a16:creationId xmlns:a16="http://schemas.microsoft.com/office/drawing/2014/main" id="{104E0DEA-D4AE-5BC4-B30B-6DE1D6CA9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6" name="Picture 5" descr="A close-up of a logo&#10;&#10;Description automatically generated with medium confidence">
            <a:extLst>
              <a:ext uri="{FF2B5EF4-FFF2-40B4-BE49-F238E27FC236}">
                <a16:creationId xmlns:a16="http://schemas.microsoft.com/office/drawing/2014/main" id="{CA28EE29-45F8-4537-E4D8-C1D097D90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8" name="Picture 7">
            <a:extLst>
              <a:ext uri="{FF2B5EF4-FFF2-40B4-BE49-F238E27FC236}">
                <a16:creationId xmlns:a16="http://schemas.microsoft.com/office/drawing/2014/main" id="{A28CB74B-D797-B520-10B0-0A3112DA0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9" name="TextBox 8">
            <a:extLst>
              <a:ext uri="{FF2B5EF4-FFF2-40B4-BE49-F238E27FC236}">
                <a16:creationId xmlns:a16="http://schemas.microsoft.com/office/drawing/2014/main" id="{00D7E7B3-1EDE-1A0B-F3EA-73F2C7FC2352}"/>
              </a:ext>
            </a:extLst>
          </p:cNvPr>
          <p:cNvSpPr txBox="1"/>
          <p:nvPr/>
        </p:nvSpPr>
        <p:spPr>
          <a:xfrm>
            <a:off x="3398462" y="289470"/>
            <a:ext cx="6520238" cy="769441"/>
          </a:xfrm>
          <a:prstGeom prst="rect">
            <a:avLst/>
          </a:prstGeom>
          <a:noFill/>
        </p:spPr>
        <p:txBody>
          <a:bodyPr wrap="square" rtlCol="0">
            <a:spAutoFit/>
          </a:bodyPr>
          <a:lstStyle/>
          <a:p>
            <a:r>
              <a:rPr lang="en-GB" sz="4400" b="1" dirty="0">
                <a:solidFill>
                  <a:schemeClr val="tx2"/>
                </a:solidFill>
              </a:rPr>
              <a:t>Meet The Forum Team</a:t>
            </a:r>
          </a:p>
        </p:txBody>
      </p:sp>
      <p:pic>
        <p:nvPicPr>
          <p:cNvPr id="34" name="Picture 33" descr="A person smiling for a picture&#10;&#10;Description automatically generated with low confidence">
            <a:extLst>
              <a:ext uri="{FF2B5EF4-FFF2-40B4-BE49-F238E27FC236}">
                <a16:creationId xmlns:a16="http://schemas.microsoft.com/office/drawing/2014/main" id="{088DEC15-DAC2-747F-02CE-D75D8A197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666" y="1448785"/>
            <a:ext cx="1756855" cy="175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descr="A person with a beard and mustache wearing a white shirt&#10;&#10;Description automatically generated with low confidence">
            <a:extLst>
              <a:ext uri="{FF2B5EF4-FFF2-40B4-BE49-F238E27FC236}">
                <a16:creationId xmlns:a16="http://schemas.microsoft.com/office/drawing/2014/main" id="{BC17A83D-ECEC-7669-E486-9D4055F1E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8581" y="1448784"/>
            <a:ext cx="1756855" cy="175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erson wearing a black scarf&#10;&#10;Description automatically generated with low confidence">
            <a:extLst>
              <a:ext uri="{FF2B5EF4-FFF2-40B4-BE49-F238E27FC236}">
                <a16:creationId xmlns:a16="http://schemas.microsoft.com/office/drawing/2014/main" id="{F9CFD91D-3F27-663E-3593-22719A25D3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1544" y="3712783"/>
            <a:ext cx="1756855" cy="175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7F8763C1-CCCD-F51E-EE6A-D643CFF0266E}"/>
              </a:ext>
            </a:extLst>
          </p:cNvPr>
          <p:cNvSpPr txBox="1"/>
          <p:nvPr/>
        </p:nvSpPr>
        <p:spPr>
          <a:xfrm>
            <a:off x="2607970" y="1637862"/>
            <a:ext cx="3690754" cy="1384995"/>
          </a:xfrm>
          <a:prstGeom prst="rect">
            <a:avLst/>
          </a:prstGeom>
          <a:noFill/>
        </p:spPr>
        <p:txBody>
          <a:bodyPr wrap="square" rtlCol="0">
            <a:spAutoFit/>
          </a:bodyPr>
          <a:lstStyle/>
          <a:p>
            <a:r>
              <a:rPr lang="en-GB" sz="2800" b="1" dirty="0"/>
              <a:t>Rubin Zajsi</a:t>
            </a:r>
          </a:p>
          <a:p>
            <a:r>
              <a:rPr lang="en-GB" sz="2800" b="1" dirty="0"/>
              <a:t>Business and Sponsorship Lead</a:t>
            </a:r>
          </a:p>
        </p:txBody>
      </p:sp>
      <p:sp>
        <p:nvSpPr>
          <p:cNvPr id="12" name="TextBox 11">
            <a:extLst>
              <a:ext uri="{FF2B5EF4-FFF2-40B4-BE49-F238E27FC236}">
                <a16:creationId xmlns:a16="http://schemas.microsoft.com/office/drawing/2014/main" id="{1984BA98-48BC-359D-D278-A531E3ED0663}"/>
              </a:ext>
            </a:extLst>
          </p:cNvPr>
          <p:cNvSpPr txBox="1"/>
          <p:nvPr/>
        </p:nvSpPr>
        <p:spPr>
          <a:xfrm>
            <a:off x="8489603" y="1856514"/>
            <a:ext cx="3335861" cy="954107"/>
          </a:xfrm>
          <a:prstGeom prst="rect">
            <a:avLst/>
          </a:prstGeom>
          <a:noFill/>
        </p:spPr>
        <p:txBody>
          <a:bodyPr wrap="square" rtlCol="0">
            <a:spAutoFit/>
          </a:bodyPr>
          <a:lstStyle/>
          <a:p>
            <a:r>
              <a:rPr lang="en-GB" sz="2800" b="1" dirty="0"/>
              <a:t>Tom Williams</a:t>
            </a:r>
          </a:p>
          <a:p>
            <a:r>
              <a:rPr lang="en-GB" sz="2800" b="1" dirty="0"/>
              <a:t>Conference Producer</a:t>
            </a:r>
          </a:p>
        </p:txBody>
      </p:sp>
      <p:sp>
        <p:nvSpPr>
          <p:cNvPr id="13" name="TextBox 12">
            <a:extLst>
              <a:ext uri="{FF2B5EF4-FFF2-40B4-BE49-F238E27FC236}">
                <a16:creationId xmlns:a16="http://schemas.microsoft.com/office/drawing/2014/main" id="{3897F86E-A44D-2672-5362-12E56C9AE38C}"/>
              </a:ext>
            </a:extLst>
          </p:cNvPr>
          <p:cNvSpPr txBox="1"/>
          <p:nvPr/>
        </p:nvSpPr>
        <p:spPr>
          <a:xfrm>
            <a:off x="6203603" y="4114156"/>
            <a:ext cx="4572000" cy="954107"/>
          </a:xfrm>
          <a:prstGeom prst="rect">
            <a:avLst/>
          </a:prstGeom>
          <a:noFill/>
        </p:spPr>
        <p:txBody>
          <a:bodyPr wrap="square" rtlCol="0">
            <a:spAutoFit/>
          </a:bodyPr>
          <a:lstStyle/>
          <a:p>
            <a:r>
              <a:rPr lang="en-GB" sz="2800" b="1" dirty="0"/>
              <a:t>Zara Mughal</a:t>
            </a:r>
          </a:p>
          <a:p>
            <a:r>
              <a:rPr lang="en-GB" sz="2800" b="1" dirty="0"/>
              <a:t>Senior Marketing Executive</a:t>
            </a:r>
          </a:p>
        </p:txBody>
      </p:sp>
    </p:spTree>
    <p:extLst>
      <p:ext uri="{BB962C8B-B14F-4D97-AF65-F5344CB8AC3E}">
        <p14:creationId xmlns:p14="http://schemas.microsoft.com/office/powerpoint/2010/main" val="291874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507077"/>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a:extLst>
              <a:ext uri="{FF2B5EF4-FFF2-40B4-BE49-F238E27FC236}">
                <a16:creationId xmlns:a16="http://schemas.microsoft.com/office/drawing/2014/main" id="{230FF8D8-D7BF-132C-286F-CED8CAB127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9613" y="1927215"/>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1" name="TextBox 10">
            <a:extLst>
              <a:ext uri="{FF2B5EF4-FFF2-40B4-BE49-F238E27FC236}">
                <a16:creationId xmlns:a16="http://schemas.microsoft.com/office/drawing/2014/main" id="{B3200278-6706-977F-552E-7F6081BD5947}"/>
              </a:ext>
            </a:extLst>
          </p:cNvPr>
          <p:cNvSpPr txBox="1"/>
          <p:nvPr/>
        </p:nvSpPr>
        <p:spPr>
          <a:xfrm>
            <a:off x="2723310" y="143768"/>
            <a:ext cx="6745380" cy="1723549"/>
          </a:xfrm>
          <a:prstGeom prst="rect">
            <a:avLst/>
          </a:prstGeom>
          <a:noFill/>
        </p:spPr>
        <p:txBody>
          <a:bodyPr wrap="square" rtlCol="0">
            <a:spAutoFit/>
          </a:bodyPr>
          <a:lstStyle/>
          <a:p>
            <a:r>
              <a:rPr lang="en-GB" sz="4400" b="1" dirty="0">
                <a:solidFill>
                  <a:schemeClr val="tx2"/>
                </a:solidFill>
                <a:effectLst/>
                <a:ea typeface="Calibri" panose="020F0502020204030204" pitchFamily="34" charset="0"/>
                <a:cs typeface="Times New Roman" panose="02020603050405020304" pitchFamily="18" charset="0"/>
              </a:rPr>
              <a:t>The Strategic Use of Social Media in Financial Services</a:t>
            </a:r>
            <a:endParaRPr lang="en-GB" sz="4400" dirty="0">
              <a:solidFill>
                <a:schemeClr val="tx2"/>
              </a:solidFill>
              <a:effectLst/>
              <a:ea typeface="Calibri" panose="020F0502020204030204" pitchFamily="34" charset="0"/>
              <a:cs typeface="Times New Roman" panose="02020603050405020304" pitchFamily="18" charset="0"/>
            </a:endParaRPr>
          </a:p>
          <a:p>
            <a:endParaRPr lang="en-GB" dirty="0"/>
          </a:p>
        </p:txBody>
      </p:sp>
      <p:sp>
        <p:nvSpPr>
          <p:cNvPr id="12" name="TextBox 11">
            <a:extLst>
              <a:ext uri="{FF2B5EF4-FFF2-40B4-BE49-F238E27FC236}">
                <a16:creationId xmlns:a16="http://schemas.microsoft.com/office/drawing/2014/main" id="{A09E304B-0D53-1A90-FDC6-879EC3F0EB23}"/>
              </a:ext>
            </a:extLst>
          </p:cNvPr>
          <p:cNvSpPr txBox="1"/>
          <p:nvPr/>
        </p:nvSpPr>
        <p:spPr>
          <a:xfrm>
            <a:off x="2045916" y="4813313"/>
            <a:ext cx="7407668" cy="1415772"/>
          </a:xfrm>
          <a:prstGeom prst="rect">
            <a:avLst/>
          </a:prstGeom>
          <a:noFill/>
        </p:spPr>
        <p:txBody>
          <a:bodyPr wrap="square" rtlCol="0">
            <a:spAutoFit/>
          </a:bodyPr>
          <a:lstStyle/>
          <a:p>
            <a:pPr algn="ctr"/>
            <a:r>
              <a:rPr lang="en-GB" sz="2800" b="1" dirty="0"/>
              <a:t>      Dr Annmarie Hanlon</a:t>
            </a:r>
          </a:p>
          <a:p>
            <a:r>
              <a:rPr lang="en-GB" sz="2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Course Director, MSc Marketing and Leadership, </a:t>
            </a:r>
          </a:p>
          <a:p>
            <a:r>
              <a:rPr lang="en-GB" sz="2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Cranfield School of Management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7412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59CA73-28EA-4A4D-8484-EFA188399E77}"/>
              </a:ext>
            </a:extLst>
          </p:cNvPr>
          <p:cNvSpPr>
            <a:spLocks noGrp="1"/>
          </p:cNvSpPr>
          <p:nvPr>
            <p:ph type="title" idx="4294967295"/>
          </p:nvPr>
        </p:nvSpPr>
        <p:spPr>
          <a:xfrm>
            <a:off x="5178425" y="1268413"/>
            <a:ext cx="3581400" cy="28813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C406D"/>
                </a:solidFill>
                <a:effectLst/>
                <a:uLnTx/>
                <a:uFillTx/>
                <a:latin typeface="Arial" charset="0"/>
                <a:ea typeface="Arial" charset="0"/>
                <a:cs typeface="Arial" charset="0"/>
              </a:rPr>
              <a:t>7 Strategic Uses of Social Media for Financial Services</a:t>
            </a:r>
            <a:endParaRPr kumimoji="0" lang="en-GB" sz="2800" b="1" i="0" u="none" strike="noStrike" kern="1200" cap="none" spc="0" normalizeH="0" baseline="0" noProof="0" dirty="0">
              <a:ln>
                <a:noFill/>
              </a:ln>
              <a:solidFill>
                <a:srgbClr val="0C406D"/>
              </a:solidFill>
              <a:effectLst/>
              <a:uLnTx/>
              <a:uFillTx/>
              <a:latin typeface="Arial" charset="0"/>
              <a:ea typeface="Arial" charset="0"/>
              <a:cs typeface="Arial" charset="0"/>
            </a:endParaRPr>
          </a:p>
        </p:txBody>
      </p:sp>
      <p:sp>
        <p:nvSpPr>
          <p:cNvPr id="5" name="Text Placeholder 4">
            <a:extLst>
              <a:ext uri="{FF2B5EF4-FFF2-40B4-BE49-F238E27FC236}">
                <a16:creationId xmlns:a16="http://schemas.microsoft.com/office/drawing/2014/main" id="{F514CFD1-A770-4163-A212-EB499D865422}"/>
              </a:ext>
            </a:extLst>
          </p:cNvPr>
          <p:cNvSpPr>
            <a:spLocks noGrp="1"/>
          </p:cNvSpPr>
          <p:nvPr>
            <p:ph type="body" sz="quarter" idx="11"/>
          </p:nvPr>
        </p:nvSpPr>
        <p:spPr/>
        <p:txBody>
          <a:bodyPr/>
          <a:lstStyle/>
          <a:p>
            <a:r>
              <a:rPr lang="en-US" dirty="0"/>
              <a:t>Dr Annmarie Hanlon</a:t>
            </a:r>
            <a:endParaRPr lang="en-GB" dirty="0"/>
          </a:p>
        </p:txBody>
      </p:sp>
    </p:spTree>
    <p:extLst>
      <p:ext uri="{BB962C8B-B14F-4D97-AF65-F5344CB8AC3E}">
        <p14:creationId xmlns:p14="http://schemas.microsoft.com/office/powerpoint/2010/main" val="160659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6570-488C-5FA9-E9BA-6FF45B6D9C16}"/>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4A02BE0B-2D0C-B42A-DAB6-D36D5ACF4C2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463176" y="-530324"/>
            <a:ext cx="14399936" cy="7389440"/>
          </a:xfrm>
        </p:spPr>
      </p:pic>
    </p:spTree>
    <p:extLst>
      <p:ext uri="{BB962C8B-B14F-4D97-AF65-F5344CB8AC3E}">
        <p14:creationId xmlns:p14="http://schemas.microsoft.com/office/powerpoint/2010/main" val="41952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10;&#10;Description automatically generated">
            <a:extLst>
              <a:ext uri="{FF2B5EF4-FFF2-40B4-BE49-F238E27FC236}">
                <a16:creationId xmlns:a16="http://schemas.microsoft.com/office/drawing/2014/main" id="{ACE2FE2B-223B-2756-9992-E3662A7B692F}"/>
              </a:ext>
            </a:extLst>
          </p:cNvPr>
          <p:cNvPicPr>
            <a:picLocks noChangeAspect="1"/>
          </p:cNvPicPr>
          <p:nvPr/>
        </p:nvPicPr>
        <p:blipFill rotWithShape="1">
          <a:blip r:embed="rId2">
            <a:extLst>
              <a:ext uri="{28A0092B-C50C-407E-A947-70E740481C1C}">
                <a14:useLocalDpi xmlns:a14="http://schemas.microsoft.com/office/drawing/2010/main" val="0"/>
              </a:ext>
            </a:extLst>
          </a:blip>
          <a:srcRect t="17451" b="37400"/>
          <a:stretch/>
        </p:blipFill>
        <p:spPr>
          <a:xfrm>
            <a:off x="1379984" y="-891480"/>
            <a:ext cx="9324528" cy="9110798"/>
          </a:xfrm>
          <a:prstGeom prst="rect">
            <a:avLst/>
          </a:prstGeom>
        </p:spPr>
      </p:pic>
    </p:spTree>
    <p:extLst>
      <p:ext uri="{BB962C8B-B14F-4D97-AF65-F5344CB8AC3E}">
        <p14:creationId xmlns:p14="http://schemas.microsoft.com/office/powerpoint/2010/main" val="258299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FE0464-26B7-BC5E-380B-3CC134891A8A}"/>
              </a:ext>
            </a:extLst>
          </p:cNvPr>
          <p:cNvPicPr>
            <a:picLocks noChangeAspect="1"/>
          </p:cNvPicPr>
          <p:nvPr/>
        </p:nvPicPr>
        <p:blipFill>
          <a:blip r:embed="rId2"/>
          <a:stretch>
            <a:fillRect/>
          </a:stretch>
        </p:blipFill>
        <p:spPr>
          <a:xfrm>
            <a:off x="2212975" y="1411288"/>
            <a:ext cx="3625850" cy="4967288"/>
          </a:xfrm>
          <a:prstGeom prst="rect">
            <a:avLst/>
          </a:prstGeom>
        </p:spPr>
      </p:pic>
      <p:pic>
        <p:nvPicPr>
          <p:cNvPr id="7" name="Picture 6">
            <a:extLst>
              <a:ext uri="{FF2B5EF4-FFF2-40B4-BE49-F238E27FC236}">
                <a16:creationId xmlns:a16="http://schemas.microsoft.com/office/drawing/2014/main" id="{B5C3387F-5F01-1065-8EF8-82E7E21066D6}"/>
              </a:ext>
            </a:extLst>
          </p:cNvPr>
          <p:cNvPicPr>
            <a:picLocks noChangeAspect="1"/>
          </p:cNvPicPr>
          <p:nvPr/>
        </p:nvPicPr>
        <p:blipFill>
          <a:blip r:embed="rId3"/>
          <a:stretch>
            <a:fillRect/>
          </a:stretch>
        </p:blipFill>
        <p:spPr>
          <a:xfrm>
            <a:off x="5910264" y="1411288"/>
            <a:ext cx="4067175" cy="4967288"/>
          </a:xfrm>
          <a:prstGeom prst="rect">
            <a:avLst/>
          </a:prstGeom>
        </p:spPr>
      </p:pic>
      <p:sp>
        <p:nvSpPr>
          <p:cNvPr id="2" name="Title 1">
            <a:extLst>
              <a:ext uri="{FF2B5EF4-FFF2-40B4-BE49-F238E27FC236}">
                <a16:creationId xmlns:a16="http://schemas.microsoft.com/office/drawing/2014/main" id="{60B8D45A-216C-416D-A207-573BDA5E3F83}"/>
              </a:ext>
            </a:extLst>
          </p:cNvPr>
          <p:cNvSpPr>
            <a:spLocks noGrp="1"/>
          </p:cNvSpPr>
          <p:nvPr>
            <p:ph type="title"/>
          </p:nvPr>
        </p:nvSpPr>
        <p:spPr>
          <a:xfrm>
            <a:off x="2927648" y="403200"/>
            <a:ext cx="7433452" cy="864000"/>
          </a:xfrm>
        </p:spPr>
        <p:txBody>
          <a:bodyPr anchor="ctr">
            <a:normAutofit/>
          </a:bodyPr>
          <a:lstStyle/>
          <a:p>
            <a:r>
              <a:rPr lang="en-GB" dirty="0"/>
              <a:t>#1 - Engagement with customers in B2B</a:t>
            </a:r>
          </a:p>
        </p:txBody>
      </p:sp>
    </p:spTree>
    <p:extLst>
      <p:ext uri="{BB962C8B-B14F-4D97-AF65-F5344CB8AC3E}">
        <p14:creationId xmlns:p14="http://schemas.microsoft.com/office/powerpoint/2010/main" val="9701739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02ab59b-150a-4bfb-8abd-624bb4917241"/>
  <p:tag name="SLIDO_EVENT_SECTION_UUID" val="d2fa4364-0411-4237-a8f6-55b309022ab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anfield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C80BDF-C454-4E29-B3F1-0D632762D173}" vid="{CBFED2BE-D70B-4F19-955F-1B73FF423132}"/>
    </a:ext>
  </a:extLst>
</a:theme>
</file>

<file path=ppt/theme/theme3.xml><?xml version="1.0" encoding="utf-8"?>
<a:theme xmlns:a="http://schemas.openxmlformats.org/drawingml/2006/main" name="Moneyhub 5.0">
  <a:themeElements>
    <a:clrScheme name="Voodoo Color">
      <a:dk1>
        <a:srgbClr val="003A42"/>
      </a:dk1>
      <a:lt1>
        <a:srgbClr val="F2F8FF"/>
      </a:lt1>
      <a:dk2>
        <a:srgbClr val="003A42"/>
      </a:dk2>
      <a:lt2>
        <a:srgbClr val="FEFFFF"/>
      </a:lt2>
      <a:accent1>
        <a:srgbClr val="00B8CB"/>
      </a:accent1>
      <a:accent2>
        <a:srgbClr val="FF9336"/>
      </a:accent2>
      <a:accent3>
        <a:srgbClr val="00D7C2"/>
      </a:accent3>
      <a:accent4>
        <a:srgbClr val="9661EE"/>
      </a:accent4>
      <a:accent5>
        <a:srgbClr val="616BEE"/>
      </a:accent5>
      <a:accent6>
        <a:srgbClr val="9661EE"/>
      </a:accent6>
      <a:hlink>
        <a:srgbClr val="00B8CB"/>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y - Template">
  <a:themeElements>
    <a:clrScheme name="Sky Colours">
      <a:dk1>
        <a:srgbClr val="333333"/>
      </a:dk1>
      <a:lt1>
        <a:srgbClr val="FFFFFF"/>
      </a:lt1>
      <a:dk2>
        <a:srgbClr val="C1001F"/>
      </a:dk2>
      <a:lt2>
        <a:srgbClr val="C10068"/>
      </a:lt2>
      <a:accent1>
        <a:srgbClr val="009CDD"/>
      </a:accent1>
      <a:accent2>
        <a:srgbClr val="3333AD"/>
      </a:accent2>
      <a:accent3>
        <a:srgbClr val="B7C72A"/>
      </a:accent3>
      <a:accent4>
        <a:srgbClr val="006633"/>
      </a:accent4>
      <a:accent5>
        <a:srgbClr val="CC3300"/>
      </a:accent5>
      <a:accent6>
        <a:srgbClr val="EAB90C"/>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rs_Addition" id="{6BA2588D-5A50-C540-B7A5-3F3B509ED71C}" vid="{07476AC8-1A89-5F48-8CCC-E0448A3739AF}"/>
    </a:ext>
  </a:extLst>
</a:theme>
</file>

<file path=ppt/theme/theme5.xml><?xml version="1.0" encoding="utf-8"?>
<a:theme xmlns:a="http://schemas.openxmlformats.org/drawingml/2006/main" name="6_Sky - Template">
  <a:themeElements>
    <a:clrScheme name="Sky Colours">
      <a:dk1>
        <a:srgbClr val="333333"/>
      </a:dk1>
      <a:lt1>
        <a:srgbClr val="FFFFFF"/>
      </a:lt1>
      <a:dk2>
        <a:srgbClr val="C1001F"/>
      </a:dk2>
      <a:lt2>
        <a:srgbClr val="C10068"/>
      </a:lt2>
      <a:accent1>
        <a:srgbClr val="009CDD"/>
      </a:accent1>
      <a:accent2>
        <a:srgbClr val="3333AD"/>
      </a:accent2>
      <a:accent3>
        <a:srgbClr val="B7C72A"/>
      </a:accent3>
      <a:accent4>
        <a:srgbClr val="006633"/>
      </a:accent4>
      <a:accent5>
        <a:srgbClr val="CC3300"/>
      </a:accent5>
      <a:accent6>
        <a:srgbClr val="EAB90C"/>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y Template" id="{EF5E80A7-E0A0-4AC0-8F24-05E1254C525E}" vid="{AD97B92D-F238-48E0-BB4C-6300DD71F1F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1230</TotalTime>
  <Words>1155</Words>
  <Application>Microsoft Office PowerPoint</Application>
  <PresentationFormat>Widescreen</PresentationFormat>
  <Paragraphs>175</Paragraphs>
  <Slides>38</Slides>
  <Notes>10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38</vt:i4>
      </vt:variant>
    </vt:vector>
  </HeadingPairs>
  <TitlesOfParts>
    <vt:vector size="57" baseType="lpstr">
      <vt:lpstr>Arial</vt:lpstr>
      <vt:lpstr>Calibri</vt:lpstr>
      <vt:lpstr>Calibri Light</vt:lpstr>
      <vt:lpstr>Lato</vt:lpstr>
      <vt:lpstr>Lato Black</vt:lpstr>
      <vt:lpstr>Lucida Grande</vt:lpstr>
      <vt:lpstr>Montserrat</vt:lpstr>
      <vt:lpstr>Open Sans</vt:lpstr>
      <vt:lpstr>Open Sans SemiBold</vt:lpstr>
      <vt:lpstr>Proxima Nova</vt:lpstr>
      <vt:lpstr>Roboto Thin</vt:lpstr>
      <vt:lpstr>Sky Text</vt:lpstr>
      <vt:lpstr>Sky Text Medium</vt:lpstr>
      <vt:lpstr>Verdana</vt:lpstr>
      <vt:lpstr>Office Theme</vt:lpstr>
      <vt:lpstr>Cranfield Master</vt:lpstr>
      <vt:lpstr>Moneyhub 5.0</vt:lpstr>
      <vt:lpstr>Sky - Template</vt:lpstr>
      <vt:lpstr>6_Sky - Template</vt:lpstr>
      <vt:lpstr>PowerPoint Presentation</vt:lpstr>
      <vt:lpstr>PowerPoint Presentation</vt:lpstr>
      <vt:lpstr>PowerPoint Presentation</vt:lpstr>
      <vt:lpstr>PowerPoint Presentation</vt:lpstr>
      <vt:lpstr>PowerPoint Presentation</vt:lpstr>
      <vt:lpstr>7 Strategic Uses of Social Media for Financial Services</vt:lpstr>
      <vt:lpstr>PowerPoint Presentation</vt:lpstr>
      <vt:lpstr>PowerPoint Presentation</vt:lpstr>
      <vt:lpstr>#1 - Engagement with customers in B2B</vt:lpstr>
      <vt:lpstr>#2 - Entertainment</vt:lpstr>
      <vt:lpstr>#3 - To provide offers and sales Part of lead generation</vt:lpstr>
      <vt:lpstr>#4 - To gain reviews, testimonials, case studies</vt:lpstr>
      <vt:lpstr>#5 - To deliver customer service</vt:lpstr>
      <vt:lpstr>#6 - For customer segmentation Targeting specific groups</vt:lpstr>
      <vt:lpstr>#7 - For brand management and awareness</vt:lpstr>
      <vt:lpstr>7 Strategic Uses of Social Media for Financial Services</vt:lpstr>
      <vt:lpstr>Final slide</vt:lpstr>
      <vt:lpstr>PowerPoint Presentation</vt:lpstr>
      <vt:lpstr>PowerPoint Presentation</vt:lpstr>
      <vt:lpstr>PowerPoint Presentation</vt:lpstr>
      <vt:lpstr>Technology……..</vt:lpstr>
      <vt:lpstr>The mobile to data revolution</vt:lpstr>
      <vt:lpstr>PowerPoint Presentation</vt:lpstr>
      <vt:lpstr>PowerPoint Presentation</vt:lpstr>
      <vt:lpstr>PowerPoint Presentation</vt:lpstr>
      <vt:lpstr>Growth trajectory… </vt:lpstr>
      <vt:lpstr>What’s Next? Post investment</vt:lpstr>
      <vt:lpstr>Why Open Finance now?</vt:lpstr>
      <vt:lpstr>Financial worries</vt:lpstr>
      <vt:lpstr>PowerPoint Presentation</vt:lpstr>
      <vt:lpstr>Moneyhub Helping businesses through intelligent data insight</vt:lpstr>
      <vt:lpstr>Real time insights </vt:lpstr>
      <vt:lpstr>PowerPoint Presentation</vt:lpstr>
      <vt:lpstr>Financial worries</vt:lpstr>
      <vt:lpstr>The power of data: Benefits the consumer and the business</vt:lpstr>
      <vt:lpstr>PowerPoint Presentation</vt:lpstr>
      <vt:lpstr>The power of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Williams</dc:creator>
  <cp:lastModifiedBy>Alex Sword</cp:lastModifiedBy>
  <cp:revision>12</cp:revision>
  <dcterms:created xsi:type="dcterms:W3CDTF">2023-05-11T09:02:44Z</dcterms:created>
  <dcterms:modified xsi:type="dcterms:W3CDTF">2023-05-19T12:36:30Z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