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29" r:id="rId4"/>
  </p:sldMasterIdLst>
  <p:notesMasterIdLst>
    <p:notesMasterId r:id="rId16"/>
  </p:notesMasterIdLst>
  <p:handoutMasterIdLst>
    <p:handoutMasterId r:id="rId17"/>
  </p:handoutMasterIdLst>
  <p:sldIdLst>
    <p:sldId id="257" r:id="rId5"/>
    <p:sldId id="348" r:id="rId6"/>
    <p:sldId id="363" r:id="rId7"/>
    <p:sldId id="1326" r:id="rId8"/>
    <p:sldId id="1340" r:id="rId9"/>
    <p:sldId id="1341" r:id="rId10"/>
    <p:sldId id="1337" r:id="rId11"/>
    <p:sldId id="1335" r:id="rId12"/>
    <p:sldId id="364" r:id="rId13"/>
    <p:sldId id="1336" r:id="rId14"/>
    <p:sldId id="375" r:id="rId15"/>
  </p:sldIdLst>
  <p:sldSz cx="12192000" cy="6858000"/>
  <p:notesSz cx="6797675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CB65A1-37BD-85DA-6DE4-599AF87F1B18}" name="Ed Knight" initials="EK" userId="S::ed.knight@signal.co.uk::28291e03-7da0-4869-9a5d-757f78460946" providerId="AD"/>
  <p188:author id="{713E38CA-A789-0C1E-5AD8-938360FEDEE8}" name="Sue Coburn" initials="SC" userId="S::sue.coburn@signal.co.uk::3989d83a-eb32-4882-82f3-0ad40c46dad6" providerId="AD"/>
  <p188:author id="{781657D6-5A14-5BFD-683C-595E450DDCB2}" name="Karen Scrimgeour" initials="KS" userId="S::karen.scrimgeour@signal.co.uk::41bc34cc-806a-429a-a22e-be7f758fae50" providerId="AD"/>
  <p188:author id="{A8F9A4DF-BAB4-6C1E-0730-6655DC38EC80}" name="Sarah Piff" initials="SP" userId="S::sarah.piff@signal.co.uk::3d4efba1-a566-42ae-9260-879f4e4ffcca" providerId="AD"/>
  <p188:author id="{D391FBE6-5FB4-C4EC-C886-04DE8E8BC41A}" name="Mark Collins" initials="MC" userId="S::mark.collins@signal.co.uk::397019a2-e93b-4821-b819-aa5b0909f1c5" providerId="AD"/>
  <p188:author id="{74AA84EE-077D-C82C-498D-8575C8A2E2A8}" name="Jennifer Hill" initials="JH" userId="S::jennifer.hill@signal.co.uk::aa665581-2456-416a-8b5a-abfccd6ff1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183"/>
    <a:srgbClr val="B9C3D9"/>
    <a:srgbClr val="3C503C"/>
    <a:srgbClr val="E8E5DE"/>
    <a:srgbClr val="8C966B"/>
    <a:srgbClr val="46493B"/>
    <a:srgbClr val="8D966B"/>
    <a:srgbClr val="A09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7CFE8-3522-0B81-CC0E-A545EFCCC5B6}" v="849" dt="2022-11-30T10:30:56.014"/>
    <p1510:client id="{530CC71A-4F7A-E748-A48D-350F4D28CAB5}" v="470" dt="2022-11-29T11:48:58.075"/>
    <p1510:client id="{59DFF91A-7D37-2FF6-1D4A-397CA2A63D83}" v="130" dt="2022-11-29T16:21:28.944"/>
    <p1510:client id="{A536D66C-BA96-42A8-B40B-73081537722F}" v="457" dt="2022-11-29T16:00:28.707"/>
    <p1510:client id="{B647106C-0151-943B-80D1-35E6DCE23595}" v="67" dt="2022-11-30T10:39:00.635"/>
    <p1510:client id="{F80DC87B-6BE9-E64B-A422-D75049566BEB}" v="2" dt="2022-11-29T16:23:42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9A4017-055A-2649-A385-84605AE71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A740D-927D-4842-8C53-1AE560B611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5104A-84D1-BE48-93EC-2BB7DD82478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07489-C137-0741-9BF7-8EC0F81579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3EEB8-8D4A-DB49-B277-80E56A5DA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BD101-E8DF-BB4D-A669-07DB99EE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8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4:59:01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14896 8255 515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4:59:01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21537 9631 363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4:59:01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11033 9657 747 0 0,'5'0'-112'0'0,"2"0"112"0"0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4:59:01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14420 4868 35 0 0,'5'0'720'0'0,"2"0"-720"0"0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4:59:01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8969 11139 327 0 0,'0'5'1312'0'0,"0"1"-1312"0"0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4:59:01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27437 10372 927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4:59:01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23548 10716 435 0 0,'0'0'0'0'0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4:59:01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25559 10186 431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5:57:40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13309 13653 443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5:57:40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13335 13653 599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5:57:40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13335 13653 595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5:57:40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13970 13705 803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15:57:40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13997 13705 691 0 0,'-5'0'712'0'0,"-1"0"-712"0"0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16:31:55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14420 4868 35 0 0,'5'0'720'0'0,"2"0"-720"0"0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08:54:38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1535 17674 555 0 0,'0'5'492'0'0,"0"1"-492"0"0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7T08:54:38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1402 17621 539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725"/>
            <a:ext cx="4532000" cy="372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6650"/>
            <a:ext cx="5438125" cy="44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3647b93773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4" name="Google Shape;1014;g13647b93773_0_4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8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3647b93773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4" name="Google Shape;1014;g13647b93773_0_4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08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3647b93773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4" name="Google Shape;1014;g13647b93773_0_4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7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60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>
                <a:latin typeface="TT Commons Light"/>
              </a:rPr>
              <a:t>Consumer Duty will require organisations to fundamentally shift the strategy of how communications are planned, designed and measured to become truly customer focussed.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77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b8eb4cbb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b8eb4cbb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53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5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Blank Slide">
  <p:cSld name="TWO_OBJECTS_3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/ SECTION TITLE">
  <p:cSld name="WELCOME / SECTION TITLE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6"/>
          <p:cNvSpPr txBox="1">
            <a:spLocks noGrp="1"/>
          </p:cNvSpPr>
          <p:nvPr>
            <p:ph type="sldNum" idx="12"/>
          </p:nvPr>
        </p:nvSpPr>
        <p:spPr>
          <a:xfrm>
            <a:off x="5987288" y="6540500"/>
            <a:ext cx="211200" cy="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Light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Light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Light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Light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Light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Light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Light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Light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Light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33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68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 - Signal Fro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dandelion&#10;&#10;Description automatically generated with medium confidence">
            <a:extLst>
              <a:ext uri="{FF2B5EF4-FFF2-40B4-BE49-F238E27FC236}">
                <a16:creationId xmlns:a16="http://schemas.microsoft.com/office/drawing/2014/main" id="{6FA7BC7E-1D54-0544-8A60-E04AB91F7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222" r="38465"/>
          <a:stretch/>
        </p:blipFill>
        <p:spPr>
          <a:xfrm>
            <a:off x="5633358" y="0"/>
            <a:ext cx="655864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8C3502-514F-8748-8867-11778D85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758" r="14010"/>
          <a:stretch/>
        </p:blipFill>
        <p:spPr>
          <a:xfrm>
            <a:off x="1" y="0"/>
            <a:ext cx="7594221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B6E0C-38FC-934E-A247-73D71108F0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385" y="418900"/>
            <a:ext cx="2057809" cy="1156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707FEA-BAB9-B64F-855C-6D51251C60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45686" y="5797942"/>
            <a:ext cx="3007681" cy="3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6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 - 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9E054E0-ABD5-AB43-B68A-1501A797A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87"/>
            <a:ext cx="12192000" cy="6854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B9BE1-A62F-5C47-B5F4-1D8E3D5B86C4}"/>
              </a:ext>
            </a:extLst>
          </p:cNvPr>
          <p:cNvSpPr txBox="1"/>
          <p:nvPr userDrawn="1"/>
        </p:nvSpPr>
        <p:spPr>
          <a:xfrm>
            <a:off x="942185" y="1591318"/>
            <a:ext cx="7962900" cy="754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60"/>
              </a:lnSpc>
              <a:buSzPts val="1500"/>
            </a:pPr>
            <a:r>
              <a:rPr lang="en-US" sz="7066">
                <a:solidFill>
                  <a:srgbClr val="E8E5DE"/>
                </a:solidFill>
                <a:latin typeface="TT Commons Light" panose="02000506030000020003" pitchFamily="2" charset="77"/>
                <a:sym typeface="Montserrat"/>
              </a:rPr>
              <a:t>Thank you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C72AF0B-86C8-5847-A36D-A3D8239096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013" y="5180132"/>
            <a:ext cx="1856711" cy="1043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33E0B1-A8EA-334B-83FA-762F7B4135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589819" y="5624154"/>
            <a:ext cx="2608723" cy="2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6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72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- Signal Ston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45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4030" r:id="rId2"/>
    <p:sldLayoutId id="2147484031" r:id="rId3"/>
    <p:sldLayoutId id="2147484033" r:id="rId4"/>
    <p:sldLayoutId id="2147484034" r:id="rId5"/>
    <p:sldLayoutId id="214748403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customXml" Target="../ink/ink10.xml"/><Relationship Id="rId12" Type="http://schemas.openxmlformats.org/officeDocument/2006/relationships/customXml" Target="../ink/ink13.xml"/><Relationship Id="rId2" Type="http://schemas.openxmlformats.org/officeDocument/2006/relationships/customXml" Target="../ink/ink8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12.xml"/><Relationship Id="rId5" Type="http://schemas.openxmlformats.org/officeDocument/2006/relationships/image" Target="../media/image70.png"/><Relationship Id="rId15" Type="http://schemas.openxmlformats.org/officeDocument/2006/relationships/customXml" Target="../ink/ink15.xml"/><Relationship Id="rId10" Type="http://schemas.openxmlformats.org/officeDocument/2006/relationships/image" Target="../media/image28.png"/><Relationship Id="rId4" Type="http://schemas.openxmlformats.org/officeDocument/2006/relationships/customXml" Target="../ink/ink9.xml"/><Relationship Id="rId9" Type="http://schemas.openxmlformats.org/officeDocument/2006/relationships/customXml" Target="../ink/ink11.xml"/><Relationship Id="rId14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00.png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3DB69C-AEDE-C443-A075-0E6AEF1C9FC8}"/>
              </a:ext>
            </a:extLst>
          </p:cNvPr>
          <p:cNvSpPr txBox="1"/>
          <p:nvPr/>
        </p:nvSpPr>
        <p:spPr>
          <a:xfrm>
            <a:off x="562706" y="2001582"/>
            <a:ext cx="56020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T Commons"/>
              </a:rPr>
              <a:t>FS Forum</a:t>
            </a:r>
            <a:endParaRPr lang="en-US" sz="1600">
              <a:solidFill>
                <a:schemeClr val="bg1"/>
              </a:solidFill>
              <a:latin typeface="TT Commons" panose="02000506040000020004" pitchFamily="2" charset="77"/>
            </a:endParaRPr>
          </a:p>
          <a:p>
            <a:r>
              <a:rPr lang="en-US" sz="1600">
                <a:solidFill>
                  <a:schemeClr val="bg1"/>
                </a:solidFill>
                <a:latin typeface="TT Commons"/>
              </a:rPr>
              <a:t>1st December 2022</a:t>
            </a:r>
            <a:endParaRPr lang="en-US" sz="1600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FD572-3F73-4BE1-2D78-FEE3AC122CC9}"/>
              </a:ext>
            </a:extLst>
          </p:cNvPr>
          <p:cNvSpPr txBox="1"/>
          <p:nvPr/>
        </p:nvSpPr>
        <p:spPr>
          <a:xfrm>
            <a:off x="562706" y="2907515"/>
            <a:ext cx="560206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solidFill>
                  <a:srgbClr val="7D9183"/>
                </a:solidFill>
                <a:latin typeface="TT Commons"/>
              </a:rPr>
              <a:t>Consumer Duty and the Customer Understanding Outcome</a:t>
            </a:r>
            <a:endParaRPr lang="en-US" sz="3600">
              <a:solidFill>
                <a:srgbClr val="7D9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3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49;g134aa40e55c_0_2438">
            <a:extLst>
              <a:ext uri="{FF2B5EF4-FFF2-40B4-BE49-F238E27FC236}">
                <a16:creationId xmlns:a16="http://schemas.microsoft.com/office/drawing/2014/main" id="{BCB2B70F-7166-E30E-1CDF-61D293E23A86}"/>
              </a:ext>
            </a:extLst>
          </p:cNvPr>
          <p:cNvSpPr txBox="1"/>
          <p:nvPr/>
        </p:nvSpPr>
        <p:spPr>
          <a:xfrm>
            <a:off x="989317" y="982668"/>
            <a:ext cx="9910912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3200">
                <a:solidFill>
                  <a:schemeClr val="tx1"/>
                </a:solidFill>
                <a:latin typeface="TT Commons"/>
                <a:sym typeface="Montserrat"/>
              </a:rPr>
              <a:t>What CXM looks like 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794A3-77D6-4FAA-BBB0-6B52CA673AEB}"/>
              </a:ext>
            </a:extLst>
          </p:cNvPr>
          <p:cNvSpPr txBox="1"/>
          <p:nvPr/>
        </p:nvSpPr>
        <p:spPr>
          <a:xfrm>
            <a:off x="1083229" y="1641408"/>
            <a:ext cx="100927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TT Commons Light"/>
                <a:cs typeface="Segoe UI"/>
              </a:rPr>
              <a:t>CXM is much more about the management of journeys, both micro (moments of truth) and macro (lifecycle)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34C3488-83E5-6E30-DE31-875B38493D7E}"/>
              </a:ext>
            </a:extLst>
          </p:cNvPr>
          <p:cNvGraphicFramePr>
            <a:graphicFrameLocks noGrp="1"/>
          </p:cNvGraphicFramePr>
          <p:nvPr/>
        </p:nvGraphicFramePr>
        <p:xfrm>
          <a:off x="1306286" y="2981272"/>
          <a:ext cx="4576857" cy="257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6857">
                  <a:extLst>
                    <a:ext uri="{9D8B030D-6E8A-4147-A177-3AD203B41FA5}">
                      <a16:colId xmlns:a16="http://schemas.microsoft.com/office/drawing/2014/main" val="2484228480"/>
                    </a:ext>
                  </a:extLst>
                </a:gridCol>
              </a:tblGrid>
              <a:tr h="4296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chemeClr val="lt1"/>
                          </a:solidFill>
                          <a:latin typeface="TT Commons" panose="02000506040000020004" pitchFamily="2" charset="77"/>
                          <a:ea typeface="Montserrat"/>
                          <a:cs typeface="Montserrat"/>
                          <a:sym typeface="Montserrat"/>
                        </a:rPr>
                        <a:t>Customer Communications Management (CCM)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0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0414"/>
                  </a:ext>
                </a:extLst>
              </a:tr>
              <a:tr h="429616">
                <a:tc>
                  <a:txBody>
                    <a:bodyPr/>
                    <a:lstStyle/>
                    <a:p>
                      <a:r>
                        <a:rPr lang="en-GB" sz="1300" b="0" i="0">
                          <a:solidFill>
                            <a:srgbClr val="46493B"/>
                          </a:solidFill>
                          <a:latin typeface="TT Commons" panose="02000506040000020004" pitchFamily="2" charset="77"/>
                        </a:rPr>
                        <a:t>Measurement KPIs based on correct output delivered</a:t>
                      </a:r>
                    </a:p>
                  </a:txBody>
                  <a:tcPr anchor="ctr">
                    <a:lnL w="12700">
                      <a:solidFill>
                        <a:srgbClr val="8C966B"/>
                      </a:solidFill>
                    </a:lnL>
                    <a:lnR w="12700">
                      <a:solidFill>
                        <a:srgbClr val="8C966B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966B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251463"/>
                  </a:ext>
                </a:extLst>
              </a:tr>
              <a:tr h="429616">
                <a:tc>
                  <a:txBody>
                    <a:bodyPr/>
                    <a:lstStyle/>
                    <a:p>
                      <a:r>
                        <a:rPr lang="en-GB" sz="1300" b="0" i="0">
                          <a:solidFill>
                            <a:srgbClr val="46493B"/>
                          </a:solidFill>
                          <a:latin typeface="TT Commons" panose="02000506040000020004" pitchFamily="2" charset="77"/>
                        </a:rPr>
                        <a:t>Communication is seen as the end point</a:t>
                      </a:r>
                    </a:p>
                  </a:txBody>
                  <a:tcPr anchor="ctr">
                    <a:lnL w="12700">
                      <a:solidFill>
                        <a:srgbClr val="8C966B"/>
                      </a:solidFill>
                    </a:lnL>
                    <a:lnR w="12700">
                      <a:solidFill>
                        <a:srgbClr val="8C966B"/>
                      </a:solidFill>
                    </a:lnR>
                    <a:lnT w="12700">
                      <a:solidFill>
                        <a:srgbClr val="8C966B"/>
                      </a:solidFill>
                    </a:lnT>
                    <a:lnB w="12700">
                      <a:solidFill>
                        <a:srgbClr val="8C966B"/>
                      </a:solidFill>
                    </a:lnB>
                    <a:solidFill>
                      <a:srgbClr val="8D966B">
                        <a:alpha val="1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61163"/>
                  </a:ext>
                </a:extLst>
              </a:tr>
              <a:tr h="429616">
                <a:tc>
                  <a:txBody>
                    <a:bodyPr/>
                    <a:lstStyle/>
                    <a:p>
                      <a:r>
                        <a:rPr lang="en-GB" sz="1300" b="0" i="0">
                          <a:latin typeface="TT Commons" panose="02000506040000020004" pitchFamily="2" charset="77"/>
                        </a:rPr>
                        <a:t>Communication is one way (brand to customer)</a:t>
                      </a:r>
                    </a:p>
                  </a:txBody>
                  <a:tcPr anchor="ctr">
                    <a:lnL w="12700">
                      <a:solidFill>
                        <a:srgbClr val="8C966B"/>
                      </a:solidFill>
                    </a:lnL>
                    <a:lnR w="12700">
                      <a:solidFill>
                        <a:srgbClr val="8C966B"/>
                      </a:solidFill>
                    </a:lnR>
                    <a:lnT w="12700">
                      <a:solidFill>
                        <a:srgbClr val="8C966B"/>
                      </a:solidFill>
                    </a:lnT>
                    <a:lnB w="12700">
                      <a:solidFill>
                        <a:srgbClr val="8C966B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91433"/>
                  </a:ext>
                </a:extLst>
              </a:tr>
              <a:tr h="429616">
                <a:tc>
                  <a:txBody>
                    <a:bodyPr/>
                    <a:lstStyle/>
                    <a:p>
                      <a:r>
                        <a:rPr lang="en-GB" sz="1300" b="0" i="0">
                          <a:latin typeface="TT Commons" panose="02000506040000020004" pitchFamily="2" charset="77"/>
                        </a:rPr>
                        <a:t>Service as a cost centre</a:t>
                      </a:r>
                    </a:p>
                  </a:txBody>
                  <a:tcPr anchor="ctr">
                    <a:lnL w="12700">
                      <a:solidFill>
                        <a:srgbClr val="8C966B"/>
                      </a:solidFill>
                    </a:lnL>
                    <a:lnR w="12700">
                      <a:solidFill>
                        <a:srgbClr val="8C966B"/>
                      </a:solidFill>
                    </a:lnR>
                    <a:lnT w="12700">
                      <a:solidFill>
                        <a:srgbClr val="8C966B"/>
                      </a:solidFill>
                    </a:lnT>
                    <a:lnB w="12700">
                      <a:solidFill>
                        <a:srgbClr val="8C966B"/>
                      </a:solidFill>
                    </a:lnB>
                    <a:solidFill>
                      <a:srgbClr val="8D966B">
                        <a:alpha val="1568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89411"/>
                  </a:ext>
                </a:extLst>
              </a:tr>
              <a:tr h="429616">
                <a:tc>
                  <a:txBody>
                    <a:bodyPr/>
                    <a:lstStyle/>
                    <a:p>
                      <a:r>
                        <a:rPr lang="en-GB" sz="1300" b="0" i="0">
                          <a:latin typeface="TT Commons" panose="02000506040000020004" pitchFamily="2" charset="77"/>
                        </a:rPr>
                        <a:t>Informing customers</a:t>
                      </a:r>
                    </a:p>
                  </a:txBody>
                  <a:tcPr anchor="ctr">
                    <a:lnL w="12700">
                      <a:solidFill>
                        <a:srgbClr val="8C966B"/>
                      </a:solidFill>
                    </a:lnL>
                    <a:lnR w="12700">
                      <a:solidFill>
                        <a:srgbClr val="8C966B"/>
                      </a:solidFill>
                    </a:lnR>
                    <a:lnT w="12700">
                      <a:solidFill>
                        <a:srgbClr val="8C966B"/>
                      </a:solidFill>
                    </a:lnT>
                    <a:lnB w="12700">
                      <a:solidFill>
                        <a:srgbClr val="8C966B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124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68EB3F-81C1-405B-C90C-EF2C8CBAADB5}"/>
                  </a:ext>
                </a:extLst>
              </p14:cNvPr>
              <p14:cNvContentPartPr/>
              <p14:nvPr/>
            </p14:nvContentPartPr>
            <p14:xfrm>
              <a:off x="435428" y="6392882"/>
              <a:ext cx="9525" cy="952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68EB3F-81C1-405B-C90C-EF2C8CBAAD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0822" y="6353194"/>
                <a:ext cx="952500" cy="88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E646E3-32AE-F1F5-821B-3DFB30FFEE5B}"/>
                  </a:ext>
                </a:extLst>
              </p14:cNvPr>
              <p14:cNvContentPartPr/>
              <p14:nvPr/>
            </p14:nvContentPartPr>
            <p14:xfrm>
              <a:off x="385947" y="6373090"/>
              <a:ext cx="9525" cy="952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E646E3-32AE-F1F5-821B-3DFB30FFEE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0303" y="5896840"/>
                <a:ext cx="952500" cy="9525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12">
            <a:extLst>
              <a:ext uri="{FF2B5EF4-FFF2-40B4-BE49-F238E27FC236}">
                <a16:creationId xmlns:a16="http://schemas.microsoft.com/office/drawing/2014/main" id="{CE744A48-D75E-8A62-7E9F-65FCB8093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25" y="6162675"/>
            <a:ext cx="323850" cy="438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151101-8CA2-557C-A987-A7F91711E9A9}"/>
                  </a:ext>
                </a:extLst>
              </p14:cNvPr>
              <p14:cNvContentPartPr/>
              <p14:nvPr/>
            </p14:nvContentPartPr>
            <p14:xfrm>
              <a:off x="7684393" y="4494368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151101-8CA2-557C-A987-A7F91711E9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08143" y="4018118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599622-D389-833C-1F43-81371B4F10F6}"/>
                  </a:ext>
                </a:extLst>
              </p14:cNvPr>
              <p14:cNvContentPartPr/>
              <p14:nvPr/>
            </p14:nvContentPartPr>
            <p14:xfrm>
              <a:off x="3423633" y="4505100"/>
              <a:ext cx="9525" cy="952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599622-D389-833C-1F43-81371B4F10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86998" y="4028850"/>
                <a:ext cx="82062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134247-93CE-0CA4-5B83-66CF2EAE5C06}"/>
                  </a:ext>
                </a:extLst>
              </p14:cNvPr>
              <p14:cNvContentPartPr/>
              <p14:nvPr/>
            </p14:nvContentPartPr>
            <p14:xfrm>
              <a:off x="4797379" y="2232337"/>
              <a:ext cx="9525" cy="952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134247-93CE-0CA4-5B83-66CF2EAE5C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60744" y="1756087"/>
                <a:ext cx="82062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3D618C8-A9C3-0D7D-5B50-F2FD832E542C}"/>
                  </a:ext>
                </a:extLst>
              </p14:cNvPr>
              <p14:cNvContentPartPr/>
              <p14:nvPr/>
            </p14:nvContentPartPr>
            <p14:xfrm>
              <a:off x="2773679" y="4516119"/>
              <a:ext cx="9525" cy="9525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3D618C8-A9C3-0D7D-5B50-F2FD832E54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97429" y="4476431"/>
                <a:ext cx="952500" cy="88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A7971E0-584A-1B54-223E-F83C5F4544C2}"/>
                  </a:ext>
                </a:extLst>
              </p14:cNvPr>
              <p14:cNvContentPartPr/>
              <p14:nvPr/>
            </p14:nvContentPartPr>
            <p14:xfrm>
              <a:off x="9865359" y="4414519"/>
              <a:ext cx="9525" cy="952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A7971E0-584A-1B54-223E-F83C5F4544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89109" y="3938269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8A99E12-D10B-45C0-BA04-7EA0454EB10F}"/>
                  </a:ext>
                </a:extLst>
              </p14:cNvPr>
              <p14:cNvContentPartPr/>
              <p14:nvPr/>
            </p14:nvContentPartPr>
            <p14:xfrm>
              <a:off x="8371839" y="4546599"/>
              <a:ext cx="9525" cy="952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8A99E12-D10B-45C0-BA04-7EA0454EB1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95589" y="4070349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482FA69-E4DD-4B0A-106C-E5C4976DE5C6}"/>
                  </a:ext>
                </a:extLst>
              </p14:cNvPr>
              <p14:cNvContentPartPr/>
              <p14:nvPr/>
            </p14:nvContentPartPr>
            <p14:xfrm>
              <a:off x="9143999" y="4343399"/>
              <a:ext cx="9525" cy="952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482FA69-E4DD-4B0A-106C-E5C4976DE5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67749" y="3867149"/>
                <a:ext cx="952500" cy="9525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Google Shape;2049;g134aa40e55c_0_2438">
            <a:extLst>
              <a:ext uri="{FF2B5EF4-FFF2-40B4-BE49-F238E27FC236}">
                <a16:creationId xmlns:a16="http://schemas.microsoft.com/office/drawing/2014/main" id="{1CDC01A3-80F2-543B-3EE4-0A9D132C0F7C}"/>
              </a:ext>
            </a:extLst>
          </p:cNvPr>
          <p:cNvSpPr txBox="1"/>
          <p:nvPr/>
        </p:nvSpPr>
        <p:spPr>
          <a:xfrm>
            <a:off x="273839" y="474534"/>
            <a:ext cx="9910912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1450" dirty="0">
                <a:solidFill>
                  <a:schemeClr val="tx1"/>
                </a:solidFill>
                <a:latin typeface="TT Commons Book"/>
              </a:rPr>
              <a:t>2                 </a:t>
            </a:r>
            <a:r>
              <a:rPr lang="en-US" sz="1450" spc="300" dirty="0">
                <a:solidFill>
                  <a:schemeClr val="tx1"/>
                </a:solidFill>
                <a:latin typeface="TT Commons Book"/>
              </a:rPr>
              <a:t>THE SHIFT TO CXM – WHAT IT LOOKS LIKE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CBCBB9A2-293E-6894-E5F4-B01AD7A4F835}"/>
              </a:ext>
            </a:extLst>
          </p:cNvPr>
          <p:cNvGraphicFramePr>
            <a:graphicFrameLocks noGrp="1"/>
          </p:cNvGraphicFramePr>
          <p:nvPr/>
        </p:nvGraphicFramePr>
        <p:xfrm>
          <a:off x="6308859" y="2981272"/>
          <a:ext cx="4576856" cy="257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6856">
                  <a:extLst>
                    <a:ext uri="{9D8B030D-6E8A-4147-A177-3AD203B41FA5}">
                      <a16:colId xmlns:a16="http://schemas.microsoft.com/office/drawing/2014/main" val="2015371867"/>
                    </a:ext>
                  </a:extLst>
                </a:gridCol>
              </a:tblGrid>
              <a:tr h="4296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chemeClr val="lt1"/>
                          </a:solidFill>
                          <a:latin typeface="TT Commons" panose="02000506040000020004" pitchFamily="2" charset="77"/>
                          <a:ea typeface="Montserrat"/>
                          <a:cs typeface="Montserrat"/>
                          <a:sym typeface="Montserrat"/>
                        </a:rPr>
                        <a:t>Customer Experience Management (CXM)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0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0414"/>
                  </a:ext>
                </a:extLst>
              </a:tr>
              <a:tr h="429616">
                <a:tc>
                  <a:txBody>
                    <a:bodyPr/>
                    <a:lstStyle/>
                    <a:p>
                      <a:r>
                        <a:rPr lang="en-GB" sz="1300" b="0" i="0">
                          <a:latin typeface="TT Commons" panose="02000506040000020004" pitchFamily="2" charset="77"/>
                        </a:rPr>
                        <a:t>Measurement KPIs based on understanding &amp; customer action</a:t>
                      </a:r>
                    </a:p>
                  </a:txBody>
                  <a:tcPr anchor="ctr">
                    <a:lnL w="12700">
                      <a:solidFill>
                        <a:srgbClr val="8C966B"/>
                      </a:solidFill>
                    </a:lnL>
                    <a:lnR w="12700">
                      <a:solidFill>
                        <a:srgbClr val="8C966B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251463"/>
                  </a:ext>
                </a:extLst>
              </a:tr>
              <a:tr h="429616">
                <a:tc>
                  <a:txBody>
                    <a:bodyPr/>
                    <a:lstStyle/>
                    <a:p>
                      <a:r>
                        <a:rPr lang="en-GB" sz="1300" b="0" i="0">
                          <a:latin typeface="TT Commons" panose="02000506040000020004" pitchFamily="2" charset="77"/>
                        </a:rPr>
                        <a:t>Communication is seen as the mid-point</a:t>
                      </a:r>
                    </a:p>
                  </a:txBody>
                  <a:tcPr anchor="ctr">
                    <a:lnL w="12700">
                      <a:solidFill>
                        <a:srgbClr val="8C966B"/>
                      </a:solidFill>
                    </a:lnL>
                    <a:lnR w="12700">
                      <a:solidFill>
                        <a:srgbClr val="8C966B"/>
                      </a:solidFill>
                    </a:lnR>
                    <a:lnT w="12700" cap="flat" cmpd="sng" algn="ctr">
                      <a:solidFill>
                        <a:srgbClr val="8C9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66B">
                        <a:alpha val="1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61163"/>
                  </a:ext>
                </a:extLst>
              </a:tr>
              <a:tr h="429616">
                <a:tc>
                  <a:txBody>
                    <a:bodyPr/>
                    <a:lstStyle/>
                    <a:p>
                      <a:r>
                        <a:rPr lang="en-GB" sz="1300" b="0" i="0">
                          <a:latin typeface="TT Commons" panose="02000506040000020004" pitchFamily="2" charset="77"/>
                        </a:rPr>
                        <a:t>Communications have multiple interactions</a:t>
                      </a:r>
                    </a:p>
                  </a:txBody>
                  <a:tcPr anchor="ctr">
                    <a:lnL w="12700">
                      <a:solidFill>
                        <a:srgbClr val="8C966B"/>
                      </a:solidFill>
                    </a:lnL>
                    <a:lnR w="12700">
                      <a:solidFill>
                        <a:srgbClr val="8C966B"/>
                      </a:solidFill>
                    </a:lnR>
                    <a:lnT w="12700" cap="flat" cmpd="sng" algn="ctr">
                      <a:solidFill>
                        <a:srgbClr val="8C9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91433"/>
                  </a:ext>
                </a:extLst>
              </a:tr>
              <a:tr h="429616">
                <a:tc>
                  <a:txBody>
                    <a:bodyPr/>
                    <a:lstStyle/>
                    <a:p>
                      <a:r>
                        <a:rPr lang="en-GB" sz="1300" b="0" i="0">
                          <a:latin typeface="TT Commons" panose="02000506040000020004" pitchFamily="2" charset="77"/>
                        </a:rPr>
                        <a:t>Service as a profit centre</a:t>
                      </a:r>
                    </a:p>
                  </a:txBody>
                  <a:tcPr anchor="ctr">
                    <a:lnL w="12700">
                      <a:solidFill>
                        <a:srgbClr val="8C966B"/>
                      </a:solidFill>
                    </a:lnL>
                    <a:lnR w="12700">
                      <a:solidFill>
                        <a:srgbClr val="8C966B"/>
                      </a:solidFill>
                    </a:lnR>
                    <a:lnT w="12700" cap="flat" cmpd="sng" algn="ctr">
                      <a:solidFill>
                        <a:srgbClr val="8C9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66B">
                        <a:alpha val="1568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89411"/>
                  </a:ext>
                </a:extLst>
              </a:tr>
              <a:tr h="429616">
                <a:tc>
                  <a:txBody>
                    <a:bodyPr/>
                    <a:lstStyle/>
                    <a:p>
                      <a:r>
                        <a:rPr lang="en-GB" sz="1300" b="0" i="0">
                          <a:latin typeface="TT Commons" panose="02000506040000020004" pitchFamily="2" charset="77"/>
                        </a:rPr>
                        <a:t>Enabling customers</a:t>
                      </a:r>
                    </a:p>
                  </a:txBody>
                  <a:tcPr anchor="ctr">
                    <a:lnL w="12700">
                      <a:solidFill>
                        <a:srgbClr val="8C966B"/>
                      </a:solidFill>
                    </a:lnL>
                    <a:lnR w="12700">
                      <a:solidFill>
                        <a:srgbClr val="8C966B"/>
                      </a:solidFill>
                    </a:lnR>
                    <a:lnT w="12700" cap="flat" cmpd="sng" algn="ctr">
                      <a:solidFill>
                        <a:srgbClr val="8C9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966B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12491"/>
                  </a:ext>
                </a:extLst>
              </a:tr>
            </a:tbl>
          </a:graphicData>
        </a:graphic>
      </p:graphicFrame>
      <p:sp>
        <p:nvSpPr>
          <p:cNvPr id="18" name="Google Shape;940;p198">
            <a:extLst>
              <a:ext uri="{FF2B5EF4-FFF2-40B4-BE49-F238E27FC236}">
                <a16:creationId xmlns:a16="http://schemas.microsoft.com/office/drawing/2014/main" id="{B335C983-B1D3-254F-F491-8CC9DCA2A874}"/>
              </a:ext>
            </a:extLst>
          </p:cNvPr>
          <p:cNvSpPr/>
          <p:nvPr/>
        </p:nvSpPr>
        <p:spPr>
          <a:xfrm rot="5400000">
            <a:off x="5979108" y="3063735"/>
            <a:ext cx="284195" cy="243901"/>
          </a:xfrm>
          <a:prstGeom prst="triangle">
            <a:avLst>
              <a:gd name="adj" fmla="val 49917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67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98;p159">
            <a:extLst>
              <a:ext uri="{FF2B5EF4-FFF2-40B4-BE49-F238E27FC236}">
                <a16:creationId xmlns:a16="http://schemas.microsoft.com/office/drawing/2014/main" id="{EE6DA55B-2334-FC4B-BC14-D024CA91B646}"/>
              </a:ext>
            </a:extLst>
          </p:cNvPr>
          <p:cNvSpPr txBox="1"/>
          <p:nvPr/>
        </p:nvSpPr>
        <p:spPr>
          <a:xfrm>
            <a:off x="950443" y="4563755"/>
            <a:ext cx="2242498" cy="1219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>
                <a:solidFill>
                  <a:schemeClr val="bg1"/>
                </a:solidFill>
                <a:latin typeface="TT Commons Light"/>
                <a:sym typeface="Montserrat"/>
              </a:rPr>
              <a:t>Adrian Walford </a:t>
            </a:r>
            <a:endParaRPr sz="1200">
              <a:solidFill>
                <a:schemeClr val="bg1"/>
              </a:solidFill>
              <a:latin typeface="TT Commons Light"/>
              <a:sym typeface="Montserrat"/>
            </a:endParaRPr>
          </a:p>
          <a:p>
            <a:r>
              <a:rPr lang="en-GB" sz="1200">
                <a:solidFill>
                  <a:schemeClr val="bg1"/>
                </a:solidFill>
                <a:latin typeface="TT Commons Light"/>
                <a:sym typeface="Montserrat"/>
              </a:rPr>
              <a:t>07793 561260</a:t>
            </a:r>
          </a:p>
          <a:p>
            <a:r>
              <a:rPr lang="en-GB" sz="1200" err="1">
                <a:solidFill>
                  <a:schemeClr val="bg1"/>
                </a:solidFill>
                <a:latin typeface="TT Commons Light"/>
                <a:sym typeface="Montserrat"/>
              </a:rPr>
              <a:t>adrian.walford@signal.co.uk</a:t>
            </a:r>
            <a:endParaRPr sz="1200">
              <a:solidFill>
                <a:schemeClr val="bg1"/>
              </a:solidFill>
              <a:latin typeface="TT Commons Light"/>
              <a:sym typeface="Montserrat"/>
            </a:endParaRPr>
          </a:p>
        </p:txBody>
      </p:sp>
      <p:sp>
        <p:nvSpPr>
          <p:cNvPr id="2" name="Google Shape;1298;p159">
            <a:extLst>
              <a:ext uri="{FF2B5EF4-FFF2-40B4-BE49-F238E27FC236}">
                <a16:creationId xmlns:a16="http://schemas.microsoft.com/office/drawing/2014/main" id="{CA538D18-5001-68E0-E808-16EC2C11B2AC}"/>
              </a:ext>
            </a:extLst>
          </p:cNvPr>
          <p:cNvSpPr txBox="1"/>
          <p:nvPr/>
        </p:nvSpPr>
        <p:spPr>
          <a:xfrm>
            <a:off x="3321109" y="4563755"/>
            <a:ext cx="2001867" cy="1219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>
                <a:solidFill>
                  <a:schemeClr val="bg1"/>
                </a:solidFill>
                <a:latin typeface="TT Commons Light"/>
                <a:sym typeface="Montserrat"/>
              </a:rPr>
              <a:t>Ed Knight</a:t>
            </a:r>
            <a:endParaRPr sz="1200">
              <a:solidFill>
                <a:schemeClr val="bg1"/>
              </a:solidFill>
              <a:latin typeface="TT Commons Light"/>
              <a:sym typeface="Montserrat"/>
            </a:endParaRPr>
          </a:p>
          <a:p>
            <a:r>
              <a:rPr lang="en-GB" sz="1200">
                <a:solidFill>
                  <a:schemeClr val="bg1"/>
                </a:solidFill>
                <a:latin typeface="TT Commons Light"/>
                <a:sym typeface="Montserrat"/>
              </a:rPr>
              <a:t>01242 258731</a:t>
            </a:r>
            <a:endParaRPr lang="en-GB" sz="1200">
              <a:solidFill>
                <a:schemeClr val="bg1"/>
              </a:solidFill>
              <a:latin typeface="TT Commons Light"/>
            </a:endParaRPr>
          </a:p>
          <a:p>
            <a:r>
              <a:rPr lang="en-GB" sz="1200">
                <a:solidFill>
                  <a:schemeClr val="bg1"/>
                </a:solidFill>
                <a:latin typeface="TT Commons Light"/>
                <a:sym typeface="Montserrat"/>
              </a:rPr>
              <a:t>ed.knight@signal.co.uk</a:t>
            </a:r>
            <a:endParaRPr sz="1200">
              <a:solidFill>
                <a:schemeClr val="bg1"/>
              </a:solidFill>
              <a:latin typeface="TT Commons Ligh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0371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9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439E9-4427-613E-175B-90898407B241}"/>
              </a:ext>
            </a:extLst>
          </p:cNvPr>
          <p:cNvSpPr txBox="1"/>
          <p:nvPr/>
        </p:nvSpPr>
        <p:spPr>
          <a:xfrm>
            <a:off x="927009" y="3761784"/>
            <a:ext cx="9000000" cy="11182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  <a:buSzPts val="1500"/>
            </a:pPr>
            <a:r>
              <a:rPr lang="en-US" sz="1800">
                <a:solidFill>
                  <a:srgbClr val="3C503C"/>
                </a:solidFill>
                <a:latin typeface="TT Commons Light"/>
                <a:sym typeface="Montserrat"/>
              </a:rPr>
              <a:t>Consumer Duty requires firms to reassess their communication priorities, culture and approach – it requires a fundamental shift for how communications are planned, designed, processed and measured.</a:t>
            </a:r>
          </a:p>
          <a:p>
            <a:pPr>
              <a:lnSpc>
                <a:spcPts val="2000"/>
              </a:lnSpc>
              <a:buSzPts val="1500"/>
            </a:pPr>
            <a:endParaRPr lang="en-US" sz="1800">
              <a:solidFill>
                <a:srgbClr val="3C503C"/>
              </a:solidFill>
              <a:latin typeface="TT Commons Light" panose="02000506030000020003" pitchFamily="2" charset="77"/>
              <a:sym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1639D-49A3-4449-B386-3812309D26C3}"/>
              </a:ext>
            </a:extLst>
          </p:cNvPr>
          <p:cNvSpPr txBox="1"/>
          <p:nvPr/>
        </p:nvSpPr>
        <p:spPr>
          <a:xfrm>
            <a:off x="927009" y="2369421"/>
            <a:ext cx="10702857" cy="12731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4460"/>
              </a:lnSpc>
              <a:buSzPts val="1500"/>
            </a:pPr>
            <a:r>
              <a:rPr lang="en-US" sz="5050" dirty="0">
                <a:solidFill>
                  <a:srgbClr val="3C503C"/>
                </a:solidFill>
                <a:latin typeface="TT Commons Light"/>
                <a:sym typeface="Montserrat"/>
              </a:rPr>
              <a:t>1. Consumer Duty – </a:t>
            </a:r>
            <a:endParaRPr lang="en-US" sz="5067" dirty="0">
              <a:solidFill>
                <a:srgbClr val="3C503C"/>
              </a:solidFill>
              <a:latin typeface="TT Commons Light" panose="02000506030000020003" pitchFamily="2" charset="77"/>
              <a:sym typeface="Montserrat"/>
            </a:endParaRPr>
          </a:p>
          <a:p>
            <a:pPr>
              <a:lnSpc>
                <a:spcPts val="4460"/>
              </a:lnSpc>
              <a:buSzPts val="1500"/>
            </a:pPr>
            <a:r>
              <a:rPr lang="en-US" sz="5050" dirty="0">
                <a:solidFill>
                  <a:srgbClr val="3C503C"/>
                </a:solidFill>
                <a:latin typeface="TT Commons Light"/>
                <a:sym typeface="Montserrat"/>
              </a:rPr>
              <a:t>Customer Understanding Outcome</a:t>
            </a:r>
            <a:endParaRPr lang="en-US" sz="5050" dirty="0">
              <a:solidFill>
                <a:srgbClr val="3C503C"/>
              </a:solidFill>
              <a:latin typeface="TT Commons Light" panose="0200050603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636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6A2BE508-5FCB-6612-4EAC-449990CA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6162675"/>
            <a:ext cx="323850" cy="438150"/>
          </a:xfrm>
          <a:prstGeom prst="rect">
            <a:avLst/>
          </a:prstGeom>
        </p:spPr>
      </p:pic>
      <p:pic>
        <p:nvPicPr>
          <p:cNvPr id="24" name="Picture 24" descr="Text&#10;&#10;Description automatically generated">
            <a:extLst>
              <a:ext uri="{FF2B5EF4-FFF2-40B4-BE49-F238E27FC236}">
                <a16:creationId xmlns:a16="http://schemas.microsoft.com/office/drawing/2014/main" id="{87607357-B096-847F-71BE-FCBAB85C4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19" y="2269883"/>
            <a:ext cx="2743200" cy="2720167"/>
          </a:xfrm>
          <a:prstGeom prst="rect">
            <a:avLst/>
          </a:prstGeom>
        </p:spPr>
      </p:pic>
      <p:pic>
        <p:nvPicPr>
          <p:cNvPr id="25" name="Picture 25" descr="Text&#10;&#10;Description automatically generated">
            <a:extLst>
              <a:ext uri="{FF2B5EF4-FFF2-40B4-BE49-F238E27FC236}">
                <a16:creationId xmlns:a16="http://schemas.microsoft.com/office/drawing/2014/main" id="{FEA96634-3CA1-565E-1469-B91B9DF1D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265" y="2696275"/>
            <a:ext cx="2743200" cy="3367387"/>
          </a:xfrm>
          <a:prstGeom prst="rect">
            <a:avLst/>
          </a:prstGeom>
        </p:spPr>
      </p:pic>
      <p:pic>
        <p:nvPicPr>
          <p:cNvPr id="26" name="Picture 26" descr="Text, application&#10;&#10;Description automatically generated">
            <a:extLst>
              <a:ext uri="{FF2B5EF4-FFF2-40B4-BE49-F238E27FC236}">
                <a16:creationId xmlns:a16="http://schemas.microsoft.com/office/drawing/2014/main" id="{2EAD4DF3-3681-E966-A374-51F005C91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211" y="2284383"/>
            <a:ext cx="2743200" cy="3367387"/>
          </a:xfrm>
          <a:prstGeom prst="rect">
            <a:avLst/>
          </a:prstGeom>
        </p:spPr>
      </p:pic>
      <p:pic>
        <p:nvPicPr>
          <p:cNvPr id="27" name="Picture 2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6AA033-C161-B62E-ABCA-7EDC42E72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157" y="2974302"/>
            <a:ext cx="2743200" cy="3367387"/>
          </a:xfrm>
          <a:prstGeom prst="rect">
            <a:avLst/>
          </a:prstGeom>
        </p:spPr>
      </p:pic>
      <p:sp>
        <p:nvSpPr>
          <p:cNvPr id="29" name="Google Shape;862;p193">
            <a:extLst>
              <a:ext uri="{FF2B5EF4-FFF2-40B4-BE49-F238E27FC236}">
                <a16:creationId xmlns:a16="http://schemas.microsoft.com/office/drawing/2014/main" id="{8C088B49-0DD5-A5DD-8186-41837740DE33}"/>
              </a:ext>
            </a:extLst>
          </p:cNvPr>
          <p:cNvSpPr txBox="1"/>
          <p:nvPr/>
        </p:nvSpPr>
        <p:spPr>
          <a:xfrm>
            <a:off x="1225165" y="1548753"/>
            <a:ext cx="1039987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>
                <a:solidFill>
                  <a:schemeClr val="dk1"/>
                </a:solidFill>
                <a:latin typeface="TT Commons Light"/>
              </a:rPr>
              <a:t>Our proprietary research highlights the level of understanding of consumers. The best performing example had a 48% correct answer rate. The rest ranged from 13-28%.</a:t>
            </a:r>
          </a:p>
        </p:txBody>
      </p:sp>
      <p:sp>
        <p:nvSpPr>
          <p:cNvPr id="2" name="Google Shape;862;p193">
            <a:extLst>
              <a:ext uri="{FF2B5EF4-FFF2-40B4-BE49-F238E27FC236}">
                <a16:creationId xmlns:a16="http://schemas.microsoft.com/office/drawing/2014/main" id="{F2A3A75A-C417-BB0A-3524-A16660C09DA4}"/>
              </a:ext>
            </a:extLst>
          </p:cNvPr>
          <p:cNvSpPr txBox="1"/>
          <p:nvPr/>
        </p:nvSpPr>
        <p:spPr>
          <a:xfrm>
            <a:off x="9077309" y="6253495"/>
            <a:ext cx="3140277" cy="34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i="1">
                <a:solidFill>
                  <a:srgbClr val="7F7F7F"/>
                </a:solidFill>
                <a:latin typeface="TT Commons Light"/>
              </a:rPr>
              <a:t>Total sample: 1,018 split into 8 equal groups and versions</a:t>
            </a:r>
          </a:p>
        </p:txBody>
      </p:sp>
      <p:sp>
        <p:nvSpPr>
          <p:cNvPr id="4" name="Google Shape;862;p193">
            <a:extLst>
              <a:ext uri="{FF2B5EF4-FFF2-40B4-BE49-F238E27FC236}">
                <a16:creationId xmlns:a16="http://schemas.microsoft.com/office/drawing/2014/main" id="{543C54A1-30E1-0578-17AF-0446E22FE612}"/>
              </a:ext>
            </a:extLst>
          </p:cNvPr>
          <p:cNvSpPr txBox="1"/>
          <p:nvPr/>
        </p:nvSpPr>
        <p:spPr>
          <a:xfrm>
            <a:off x="1037570" y="5635656"/>
            <a:ext cx="7645509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>
                <a:solidFill>
                  <a:schemeClr val="dk1"/>
                </a:solidFill>
                <a:latin typeface="TT Commons Light"/>
              </a:rPr>
              <a:t>Good design principles can make a big difference to customer understanding, but that alone doesn't go far enough.</a:t>
            </a:r>
          </a:p>
          <a:p>
            <a:endParaRPr lang="en-GB">
              <a:solidFill>
                <a:schemeClr val="dk1"/>
              </a:solidFill>
              <a:latin typeface="TT Commons Light"/>
            </a:endParaRPr>
          </a:p>
          <a:p>
            <a:r>
              <a:rPr lang="en-GB">
                <a:solidFill>
                  <a:schemeClr val="dk1"/>
                </a:solidFill>
                <a:latin typeface="TT Commons Light"/>
              </a:rPr>
              <a:t>96% said that reminders are hugely helpful, with 74% of those preferring email</a:t>
            </a:r>
          </a:p>
        </p:txBody>
      </p:sp>
      <p:sp>
        <p:nvSpPr>
          <p:cNvPr id="8" name="Google Shape;941;p198">
            <a:extLst>
              <a:ext uri="{FF2B5EF4-FFF2-40B4-BE49-F238E27FC236}">
                <a16:creationId xmlns:a16="http://schemas.microsoft.com/office/drawing/2014/main" id="{8091D4EA-7807-09ED-2F6F-D576FA874284}"/>
              </a:ext>
            </a:extLst>
          </p:cNvPr>
          <p:cNvSpPr/>
          <p:nvPr/>
        </p:nvSpPr>
        <p:spPr>
          <a:xfrm>
            <a:off x="2739401" y="2269788"/>
            <a:ext cx="596361" cy="462207"/>
          </a:xfrm>
          <a:prstGeom prst="roundRect">
            <a:avLst>
              <a:gd name="adj" fmla="val 0"/>
            </a:avLst>
          </a:prstGeom>
          <a:solidFill>
            <a:srgbClr val="8C966B"/>
          </a:solidFill>
          <a:ln>
            <a:noFill/>
          </a:ln>
        </p:spPr>
        <p:txBody>
          <a:bodyPr spcFirstLastPara="1" wrap="square" lIns="162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chemeClr val="bg1"/>
                </a:solidFill>
                <a:latin typeface="TT Commons Light"/>
              </a:rPr>
              <a:t>13%</a:t>
            </a:r>
            <a:endParaRPr lang="en-US">
              <a:solidFill>
                <a:schemeClr val="bg1"/>
              </a:solidFill>
              <a:latin typeface="TT Commons Light"/>
            </a:endParaRPr>
          </a:p>
        </p:txBody>
      </p:sp>
      <p:sp>
        <p:nvSpPr>
          <p:cNvPr id="9" name="Google Shape;941;p198">
            <a:extLst>
              <a:ext uri="{FF2B5EF4-FFF2-40B4-BE49-F238E27FC236}">
                <a16:creationId xmlns:a16="http://schemas.microsoft.com/office/drawing/2014/main" id="{CC4F6F0F-F6C5-DE1A-0C00-F98317DE052E}"/>
              </a:ext>
            </a:extLst>
          </p:cNvPr>
          <p:cNvSpPr/>
          <p:nvPr/>
        </p:nvSpPr>
        <p:spPr>
          <a:xfrm>
            <a:off x="8351428" y="2412248"/>
            <a:ext cx="596361" cy="462207"/>
          </a:xfrm>
          <a:prstGeom prst="roundRect">
            <a:avLst>
              <a:gd name="adj" fmla="val 0"/>
            </a:avLst>
          </a:prstGeom>
          <a:solidFill>
            <a:srgbClr val="8C966B"/>
          </a:solidFill>
          <a:ln>
            <a:noFill/>
          </a:ln>
        </p:spPr>
        <p:txBody>
          <a:bodyPr spcFirstLastPara="1" wrap="square" lIns="162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chemeClr val="bg1"/>
                </a:solidFill>
                <a:latin typeface="TT Commons Light"/>
              </a:rPr>
              <a:t>48%</a:t>
            </a:r>
            <a:endParaRPr>
              <a:solidFill>
                <a:schemeClr val="bg1"/>
              </a:solidFill>
              <a:latin typeface="TT Commons Light" panose="02000506030000020003" pitchFamily="2" charset="77"/>
            </a:endParaRPr>
          </a:p>
        </p:txBody>
      </p:sp>
      <p:sp>
        <p:nvSpPr>
          <p:cNvPr id="11" name="Google Shape;941;p198">
            <a:extLst>
              <a:ext uri="{FF2B5EF4-FFF2-40B4-BE49-F238E27FC236}">
                <a16:creationId xmlns:a16="http://schemas.microsoft.com/office/drawing/2014/main" id="{6F6DD0EC-709C-9449-1A1E-900DCA68342D}"/>
              </a:ext>
            </a:extLst>
          </p:cNvPr>
          <p:cNvSpPr/>
          <p:nvPr/>
        </p:nvSpPr>
        <p:spPr>
          <a:xfrm>
            <a:off x="11224374" y="2927113"/>
            <a:ext cx="596361" cy="462207"/>
          </a:xfrm>
          <a:prstGeom prst="roundRect">
            <a:avLst>
              <a:gd name="adj" fmla="val 0"/>
            </a:avLst>
          </a:prstGeom>
          <a:solidFill>
            <a:srgbClr val="8C966B"/>
          </a:solidFill>
          <a:ln>
            <a:noFill/>
          </a:ln>
        </p:spPr>
        <p:txBody>
          <a:bodyPr spcFirstLastPara="1" wrap="square" lIns="162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chemeClr val="bg1"/>
                </a:solidFill>
                <a:latin typeface="TT Commons Light"/>
              </a:rPr>
              <a:t>21%</a:t>
            </a:r>
            <a:endParaRPr>
              <a:solidFill>
                <a:schemeClr val="bg1"/>
              </a:solidFill>
              <a:latin typeface="TT Commons Light" panose="02000506030000020003" pitchFamily="2" charset="77"/>
            </a:endParaRPr>
          </a:p>
        </p:txBody>
      </p:sp>
      <p:sp>
        <p:nvSpPr>
          <p:cNvPr id="12" name="Google Shape;941;p198">
            <a:extLst>
              <a:ext uri="{FF2B5EF4-FFF2-40B4-BE49-F238E27FC236}">
                <a16:creationId xmlns:a16="http://schemas.microsoft.com/office/drawing/2014/main" id="{9DA8EAA3-CFEB-F276-7130-13E2A0F91C75}"/>
              </a:ext>
            </a:extLst>
          </p:cNvPr>
          <p:cNvSpPr/>
          <p:nvPr/>
        </p:nvSpPr>
        <p:spPr>
          <a:xfrm>
            <a:off x="5478482" y="2803545"/>
            <a:ext cx="596361" cy="462207"/>
          </a:xfrm>
          <a:prstGeom prst="roundRect">
            <a:avLst>
              <a:gd name="adj" fmla="val 0"/>
            </a:avLst>
          </a:prstGeom>
          <a:solidFill>
            <a:srgbClr val="8C966B"/>
          </a:solidFill>
          <a:ln>
            <a:noFill/>
          </a:ln>
        </p:spPr>
        <p:txBody>
          <a:bodyPr spcFirstLastPara="1" wrap="square" lIns="162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chemeClr val="bg1"/>
                </a:solidFill>
                <a:latin typeface="TT Commons Light"/>
              </a:rPr>
              <a:t>18%</a:t>
            </a:r>
            <a:endParaRPr>
              <a:solidFill>
                <a:schemeClr val="bg1"/>
              </a:solidFill>
              <a:latin typeface="TT Commons Light" panose="02000506030000020003" pitchFamily="2" charset="77"/>
            </a:endParaRPr>
          </a:p>
        </p:txBody>
      </p:sp>
      <p:sp>
        <p:nvSpPr>
          <p:cNvPr id="7" name="Google Shape;2049;g134aa40e55c_0_2438">
            <a:extLst>
              <a:ext uri="{FF2B5EF4-FFF2-40B4-BE49-F238E27FC236}">
                <a16:creationId xmlns:a16="http://schemas.microsoft.com/office/drawing/2014/main" id="{C0F79E15-2FA1-0A49-11B0-866F1E78FE12}"/>
              </a:ext>
            </a:extLst>
          </p:cNvPr>
          <p:cNvSpPr txBox="1"/>
          <p:nvPr/>
        </p:nvSpPr>
        <p:spPr>
          <a:xfrm>
            <a:off x="273839" y="474534"/>
            <a:ext cx="9910912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1470">
                <a:solidFill>
                  <a:schemeClr val="tx1"/>
                </a:solidFill>
                <a:latin typeface="TT Commons Book"/>
              </a:rPr>
              <a:t>1                 </a:t>
            </a:r>
            <a:r>
              <a:rPr lang="en-US" sz="1470" spc="300">
                <a:solidFill>
                  <a:schemeClr val="tx1"/>
                </a:solidFill>
                <a:latin typeface="TT Commons Book"/>
              </a:rPr>
              <a:t>CONSUMER DUTY - SIGNAL RESEARCH ON CUSTOMER UNDERSTANDING</a:t>
            </a:r>
            <a:endParaRPr lang="en-US" sz="1470" spc="230">
              <a:solidFill>
                <a:schemeClr val="tx1"/>
              </a:solidFill>
              <a:latin typeface="TT Commons Book"/>
            </a:endParaRPr>
          </a:p>
        </p:txBody>
      </p:sp>
      <p:sp>
        <p:nvSpPr>
          <p:cNvPr id="6" name="Google Shape;2049;g134aa40e55c_0_2438">
            <a:extLst>
              <a:ext uri="{FF2B5EF4-FFF2-40B4-BE49-F238E27FC236}">
                <a16:creationId xmlns:a16="http://schemas.microsoft.com/office/drawing/2014/main" id="{E6370B39-A98F-9F42-E89B-2AF5122DA7E2}"/>
              </a:ext>
            </a:extLst>
          </p:cNvPr>
          <p:cNvSpPr txBox="1"/>
          <p:nvPr/>
        </p:nvSpPr>
        <p:spPr>
          <a:xfrm>
            <a:off x="1140542" y="1000343"/>
            <a:ext cx="9910912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3200">
                <a:solidFill>
                  <a:schemeClr val="tx1"/>
                </a:solidFill>
                <a:latin typeface="TT Commons" panose="02000506040000020004" pitchFamily="2" charset="77"/>
                <a:ea typeface="Montserrat"/>
                <a:cs typeface="Montserrat"/>
                <a:sym typeface="Montserrat"/>
              </a:rPr>
              <a:t>People don't understand much about financial matters</a:t>
            </a:r>
          </a:p>
          <a:p>
            <a:endParaRPr lang="en-US" sz="32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897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21;p206">
            <a:extLst>
              <a:ext uri="{FF2B5EF4-FFF2-40B4-BE49-F238E27FC236}">
                <a16:creationId xmlns:a16="http://schemas.microsoft.com/office/drawing/2014/main" id="{32AB060D-1779-37A5-2F07-0AC2EB2E9EC9}"/>
              </a:ext>
            </a:extLst>
          </p:cNvPr>
          <p:cNvSpPr txBox="1"/>
          <p:nvPr/>
        </p:nvSpPr>
        <p:spPr>
          <a:xfrm>
            <a:off x="1133331" y="2525348"/>
            <a:ext cx="1548909" cy="3877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72000" algn="ctr">
              <a:spcAft>
                <a:spcPts val="600"/>
              </a:spcAft>
              <a:buSzPts val="1000"/>
            </a:pPr>
            <a:r>
              <a:rPr lang="en-US" sz="1250">
                <a:solidFill>
                  <a:schemeClr val="tx1"/>
                </a:solidFill>
                <a:latin typeface="TT Commons" panose="02000506040000020004" pitchFamily="2" charset="77"/>
              </a:rPr>
              <a:t>Provision of information that equips consumers to make effective, timely and properly informed decisions about financial products &amp; services</a:t>
            </a:r>
            <a:endParaRPr lang="en-GB" sz="125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0E3BB2A3-C7C5-EB22-D1BE-642E9D841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7" y="6162675"/>
            <a:ext cx="323850" cy="438150"/>
          </a:xfrm>
          <a:prstGeom prst="rect">
            <a:avLst/>
          </a:prstGeom>
        </p:spPr>
      </p:pic>
      <p:sp>
        <p:nvSpPr>
          <p:cNvPr id="5" name="Google Shape;1021;p206">
            <a:extLst>
              <a:ext uri="{FF2B5EF4-FFF2-40B4-BE49-F238E27FC236}">
                <a16:creationId xmlns:a16="http://schemas.microsoft.com/office/drawing/2014/main" id="{43032643-0506-4F06-53C7-1112BCE57A48}"/>
              </a:ext>
            </a:extLst>
          </p:cNvPr>
          <p:cNvSpPr txBox="1"/>
          <p:nvPr/>
        </p:nvSpPr>
        <p:spPr>
          <a:xfrm>
            <a:off x="2721312" y="2531536"/>
            <a:ext cx="2448000" cy="1943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algn="ctr">
              <a:buSzPts val="1000"/>
            </a:pPr>
            <a:r>
              <a:rPr lang="en-US" sz="1250">
                <a:solidFill>
                  <a:schemeClr val="tx1"/>
                </a:solidFill>
                <a:latin typeface="TT Commons" panose="02000506040000020004" pitchFamily="2" charset="77"/>
              </a:rPr>
              <a:t>Avoiding Harm: </a:t>
            </a:r>
            <a:r>
              <a:rPr lang="en-GB" sz="1250">
                <a:solidFill>
                  <a:schemeClr val="tx1"/>
                </a:solidFill>
                <a:latin typeface="TT Commons Light" panose="02000506030000020003" pitchFamily="2" charset="77"/>
              </a:rPr>
              <a:t>Acting to avoid causing foreseeable harm at all stages of the customer journey whether that be for segments of customers or interactions with individual customers</a:t>
            </a:r>
          </a:p>
        </p:txBody>
      </p:sp>
      <p:sp>
        <p:nvSpPr>
          <p:cNvPr id="7" name="Google Shape;1021;p206">
            <a:extLst>
              <a:ext uri="{FF2B5EF4-FFF2-40B4-BE49-F238E27FC236}">
                <a16:creationId xmlns:a16="http://schemas.microsoft.com/office/drawing/2014/main" id="{424973F3-BAF5-CA55-381C-420D6E8F174F}"/>
              </a:ext>
            </a:extLst>
          </p:cNvPr>
          <p:cNvSpPr txBox="1"/>
          <p:nvPr/>
        </p:nvSpPr>
        <p:spPr>
          <a:xfrm>
            <a:off x="2721311" y="4561363"/>
            <a:ext cx="2448000" cy="183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algn="ctr">
              <a:buSzPts val="1000"/>
            </a:pPr>
            <a:r>
              <a:rPr lang="en-US" sz="1250">
                <a:solidFill>
                  <a:schemeClr val="tx1"/>
                </a:solidFill>
                <a:latin typeface="TT Commons" panose="02000506040000020004" pitchFamily="2" charset="77"/>
              </a:rPr>
              <a:t>Supporting Consumers in pursuing their financial objectives: </a:t>
            </a:r>
            <a:r>
              <a:rPr lang="en-GB" sz="1250">
                <a:solidFill>
                  <a:schemeClr val="tx1"/>
                </a:solidFill>
                <a:latin typeface="TT Commons Light" panose="02000506030000020003" pitchFamily="2" charset="77"/>
              </a:rPr>
              <a:t>Increasing the likelihood of customers to make decisions that are in their interest by delivering clear communications. And where appropriate provide additional signposting &amp; guidance</a:t>
            </a:r>
          </a:p>
        </p:txBody>
      </p:sp>
      <p:sp>
        <p:nvSpPr>
          <p:cNvPr id="8" name="Google Shape;1021;p206">
            <a:extLst>
              <a:ext uri="{FF2B5EF4-FFF2-40B4-BE49-F238E27FC236}">
                <a16:creationId xmlns:a16="http://schemas.microsoft.com/office/drawing/2014/main" id="{74890542-96D4-4AAA-BEB9-935B36075AAB}"/>
              </a:ext>
            </a:extLst>
          </p:cNvPr>
          <p:cNvSpPr txBox="1"/>
          <p:nvPr/>
        </p:nvSpPr>
        <p:spPr>
          <a:xfrm>
            <a:off x="5742432" y="2511940"/>
            <a:ext cx="5636768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72000" rIns="7200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 sz="1250">
                <a:solidFill>
                  <a:schemeClr val="tx1"/>
                </a:solidFill>
                <a:latin typeface="TT Commons Light" panose="02000506030000020003" pitchFamily="2" charset="77"/>
              </a:rPr>
              <a:t>Communicating terms clearly, highlighting key risks for consumers with prominent disclosure, and explaining risks in a way that are easy to understand</a:t>
            </a:r>
            <a:endParaRPr lang="en-GB" sz="1250">
              <a:solidFill>
                <a:schemeClr val="tx1"/>
              </a:solidFill>
              <a:latin typeface="TT Commons Light" panose="02000506030000020003" pitchFamily="2" charset="77"/>
            </a:endParaRPr>
          </a:p>
        </p:txBody>
      </p:sp>
      <p:sp>
        <p:nvSpPr>
          <p:cNvPr id="9" name="Google Shape;1021;p206">
            <a:extLst>
              <a:ext uri="{FF2B5EF4-FFF2-40B4-BE49-F238E27FC236}">
                <a16:creationId xmlns:a16="http://schemas.microsoft.com/office/drawing/2014/main" id="{D7802971-E27D-52BF-394C-2C13E75D0FF4}"/>
              </a:ext>
            </a:extLst>
          </p:cNvPr>
          <p:cNvSpPr txBox="1"/>
          <p:nvPr/>
        </p:nvSpPr>
        <p:spPr>
          <a:xfrm>
            <a:off x="5210059" y="2510832"/>
            <a:ext cx="540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1.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10" name="Google Shape;1021;p206">
            <a:extLst>
              <a:ext uri="{FF2B5EF4-FFF2-40B4-BE49-F238E27FC236}">
                <a16:creationId xmlns:a16="http://schemas.microsoft.com/office/drawing/2014/main" id="{6C2DCF9A-FAD7-3187-5B98-D145892BF4FA}"/>
              </a:ext>
            </a:extLst>
          </p:cNvPr>
          <p:cNvSpPr txBox="1"/>
          <p:nvPr/>
        </p:nvSpPr>
        <p:spPr>
          <a:xfrm>
            <a:off x="5742432" y="3069940"/>
            <a:ext cx="5636768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72000" rIns="7200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 sz="1250">
                <a:solidFill>
                  <a:schemeClr val="tx1"/>
                </a:solidFill>
                <a:latin typeface="TT Commons Light" panose="02000506030000020003" pitchFamily="2" charset="77"/>
              </a:rPr>
              <a:t>Consideration to the consumers' information needs throughout the lifecycle of the product</a:t>
            </a:r>
            <a:endParaRPr lang="en-GB" sz="1250">
              <a:solidFill>
                <a:schemeClr val="tx1"/>
              </a:solidFill>
              <a:latin typeface="TT Commons Light" panose="02000506030000020003" pitchFamily="2" charset="77"/>
            </a:endParaRPr>
          </a:p>
        </p:txBody>
      </p:sp>
      <p:sp>
        <p:nvSpPr>
          <p:cNvPr id="13" name="Google Shape;1021;p206">
            <a:extLst>
              <a:ext uri="{FF2B5EF4-FFF2-40B4-BE49-F238E27FC236}">
                <a16:creationId xmlns:a16="http://schemas.microsoft.com/office/drawing/2014/main" id="{BC64072F-07BB-2B76-DCCD-5943D6677176}"/>
              </a:ext>
            </a:extLst>
          </p:cNvPr>
          <p:cNvSpPr txBox="1"/>
          <p:nvPr/>
        </p:nvSpPr>
        <p:spPr>
          <a:xfrm>
            <a:off x="5210059" y="3068622"/>
            <a:ext cx="540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2.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14" name="Google Shape;1021;p206">
            <a:extLst>
              <a:ext uri="{FF2B5EF4-FFF2-40B4-BE49-F238E27FC236}">
                <a16:creationId xmlns:a16="http://schemas.microsoft.com/office/drawing/2014/main" id="{77C50B55-2B36-5838-DB87-87D888C64E8E}"/>
              </a:ext>
            </a:extLst>
          </p:cNvPr>
          <p:cNvSpPr txBox="1"/>
          <p:nvPr/>
        </p:nvSpPr>
        <p:spPr>
          <a:xfrm>
            <a:off x="5742432" y="3622277"/>
            <a:ext cx="5636768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72000" rIns="7200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 sz="1250">
                <a:solidFill>
                  <a:schemeClr val="tx1"/>
                </a:solidFill>
                <a:latin typeface="TT Commons Light" panose="02000506030000020003" pitchFamily="2" charset="77"/>
              </a:rPr>
              <a:t>Ensuring the necessary calls to action are in place to avoid something that would negatively impact the consumer</a:t>
            </a:r>
            <a:endParaRPr lang="en-GB" sz="1250">
              <a:solidFill>
                <a:schemeClr val="tx1"/>
              </a:solidFill>
              <a:latin typeface="TT Commons Light" panose="02000506030000020003" pitchFamily="2" charset="77"/>
            </a:endParaRPr>
          </a:p>
        </p:txBody>
      </p:sp>
      <p:sp>
        <p:nvSpPr>
          <p:cNvPr id="16" name="Google Shape;1021;p206">
            <a:extLst>
              <a:ext uri="{FF2B5EF4-FFF2-40B4-BE49-F238E27FC236}">
                <a16:creationId xmlns:a16="http://schemas.microsoft.com/office/drawing/2014/main" id="{536838C5-BA92-82CE-1971-EF8A65B69AD8}"/>
              </a:ext>
            </a:extLst>
          </p:cNvPr>
          <p:cNvSpPr txBox="1"/>
          <p:nvPr/>
        </p:nvSpPr>
        <p:spPr>
          <a:xfrm>
            <a:off x="5210059" y="3622277"/>
            <a:ext cx="540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3.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17" name="Google Shape;1021;p206">
            <a:extLst>
              <a:ext uri="{FF2B5EF4-FFF2-40B4-BE49-F238E27FC236}">
                <a16:creationId xmlns:a16="http://schemas.microsoft.com/office/drawing/2014/main" id="{9CE73AC5-526B-DE83-0202-5D100FF06F10}"/>
              </a:ext>
            </a:extLst>
          </p:cNvPr>
          <p:cNvSpPr txBox="1"/>
          <p:nvPr/>
        </p:nvSpPr>
        <p:spPr>
          <a:xfrm>
            <a:off x="5742432" y="4178740"/>
            <a:ext cx="5636768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72000" rIns="7200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 sz="1250">
                <a:solidFill>
                  <a:schemeClr val="tx1"/>
                </a:solidFill>
                <a:latin typeface="TT Commons Light" panose="02000506030000020003" pitchFamily="2" charset="77"/>
              </a:rPr>
              <a:t>Testing communications where appropriate to support consumer understanding so that they can make effective decisions and act in their interests</a:t>
            </a:r>
            <a:endParaRPr lang="en-GB" sz="1250">
              <a:solidFill>
                <a:schemeClr val="tx1"/>
              </a:solidFill>
              <a:latin typeface="TT Commons Light" panose="02000506030000020003" pitchFamily="2" charset="77"/>
            </a:endParaRPr>
          </a:p>
        </p:txBody>
      </p:sp>
      <p:sp>
        <p:nvSpPr>
          <p:cNvPr id="18" name="Google Shape;1021;p206">
            <a:extLst>
              <a:ext uri="{FF2B5EF4-FFF2-40B4-BE49-F238E27FC236}">
                <a16:creationId xmlns:a16="http://schemas.microsoft.com/office/drawing/2014/main" id="{471C4755-FE81-3F65-5C4D-9011D95B491A}"/>
              </a:ext>
            </a:extLst>
          </p:cNvPr>
          <p:cNvSpPr txBox="1"/>
          <p:nvPr/>
        </p:nvSpPr>
        <p:spPr>
          <a:xfrm>
            <a:off x="5210059" y="4177252"/>
            <a:ext cx="540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4.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19" name="Google Shape;1021;p206">
            <a:extLst>
              <a:ext uri="{FF2B5EF4-FFF2-40B4-BE49-F238E27FC236}">
                <a16:creationId xmlns:a16="http://schemas.microsoft.com/office/drawing/2014/main" id="{A2A7B17D-6D87-594A-771B-48E0D2761374}"/>
              </a:ext>
            </a:extLst>
          </p:cNvPr>
          <p:cNvSpPr txBox="1"/>
          <p:nvPr/>
        </p:nvSpPr>
        <p:spPr>
          <a:xfrm>
            <a:off x="5742432" y="4740340"/>
            <a:ext cx="5636768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72000" rIns="7200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 sz="1250">
                <a:solidFill>
                  <a:schemeClr val="tx1"/>
                </a:solidFill>
                <a:latin typeface="TT Commons Light" panose="02000506030000020003" pitchFamily="2" charset="77"/>
              </a:rPr>
              <a:t>Consider the characteristics of the customers that the communications are aimed at and tailoring their communications accordingly, so they are likely to be understood</a:t>
            </a:r>
            <a:endParaRPr lang="en-GB" sz="1250">
              <a:solidFill>
                <a:schemeClr val="tx1"/>
              </a:solidFill>
              <a:latin typeface="TT Commons Light" panose="02000506030000020003" pitchFamily="2" charset="77"/>
            </a:endParaRPr>
          </a:p>
        </p:txBody>
      </p:sp>
      <p:sp>
        <p:nvSpPr>
          <p:cNvPr id="20" name="Google Shape;1021;p206">
            <a:extLst>
              <a:ext uri="{FF2B5EF4-FFF2-40B4-BE49-F238E27FC236}">
                <a16:creationId xmlns:a16="http://schemas.microsoft.com/office/drawing/2014/main" id="{845EB409-2847-C883-9BBA-F35049D0CC2C}"/>
              </a:ext>
            </a:extLst>
          </p:cNvPr>
          <p:cNvSpPr txBox="1"/>
          <p:nvPr/>
        </p:nvSpPr>
        <p:spPr>
          <a:xfrm>
            <a:off x="5210059" y="4739071"/>
            <a:ext cx="540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5.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21" name="Google Shape;1021;p206">
            <a:extLst>
              <a:ext uri="{FF2B5EF4-FFF2-40B4-BE49-F238E27FC236}">
                <a16:creationId xmlns:a16="http://schemas.microsoft.com/office/drawing/2014/main" id="{3C6D93C7-00DD-E1E4-2F82-2DE7818FBE17}"/>
              </a:ext>
            </a:extLst>
          </p:cNvPr>
          <p:cNvSpPr txBox="1"/>
          <p:nvPr/>
        </p:nvSpPr>
        <p:spPr>
          <a:xfrm>
            <a:off x="5727918" y="5298340"/>
            <a:ext cx="5636768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72000" rIns="7200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 sz="1250">
                <a:solidFill>
                  <a:schemeClr val="tx1"/>
                </a:solidFill>
                <a:latin typeface="TT Commons Light" panose="02000506030000020003" pitchFamily="2" charset="77"/>
              </a:rPr>
              <a:t>Help customers navigate the information provided and make it easy for them to identify the key information and their available options.</a:t>
            </a:r>
            <a:endParaRPr lang="en-GB" sz="1250">
              <a:solidFill>
                <a:schemeClr val="tx1"/>
              </a:solidFill>
              <a:latin typeface="TT Commons Light" panose="02000506030000020003" pitchFamily="2" charset="77"/>
            </a:endParaRPr>
          </a:p>
        </p:txBody>
      </p:sp>
      <p:sp>
        <p:nvSpPr>
          <p:cNvPr id="22" name="Google Shape;1021;p206">
            <a:extLst>
              <a:ext uri="{FF2B5EF4-FFF2-40B4-BE49-F238E27FC236}">
                <a16:creationId xmlns:a16="http://schemas.microsoft.com/office/drawing/2014/main" id="{8BA8BEAF-9F5C-2975-6AAE-9F9FCA7364F9}"/>
              </a:ext>
            </a:extLst>
          </p:cNvPr>
          <p:cNvSpPr txBox="1"/>
          <p:nvPr/>
        </p:nvSpPr>
        <p:spPr>
          <a:xfrm>
            <a:off x="5210059" y="5296861"/>
            <a:ext cx="540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6.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25" name="Google Shape;1021;p206">
            <a:extLst>
              <a:ext uri="{FF2B5EF4-FFF2-40B4-BE49-F238E27FC236}">
                <a16:creationId xmlns:a16="http://schemas.microsoft.com/office/drawing/2014/main" id="{ED631BB3-2C13-4C7E-38F1-E56C1825A581}"/>
              </a:ext>
            </a:extLst>
          </p:cNvPr>
          <p:cNvSpPr txBox="1"/>
          <p:nvPr/>
        </p:nvSpPr>
        <p:spPr>
          <a:xfrm>
            <a:off x="5742432" y="5863540"/>
            <a:ext cx="5636768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72000" rIns="7200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 sz="1250">
                <a:solidFill>
                  <a:schemeClr val="tx1"/>
                </a:solidFill>
                <a:latin typeface="TT Commons Light" panose="02000506030000020003" pitchFamily="2" charset="77"/>
              </a:rPr>
              <a:t>Have systems and processes in place to test and monitor impact of communications on consumer understanding and use outputs to continually improve communications.</a:t>
            </a:r>
            <a:endParaRPr lang="en-GB" sz="1250">
              <a:solidFill>
                <a:schemeClr val="tx1"/>
              </a:solidFill>
              <a:latin typeface="TT Commons Light" panose="02000506030000020003" pitchFamily="2" charset="77"/>
            </a:endParaRPr>
          </a:p>
        </p:txBody>
      </p:sp>
      <p:sp>
        <p:nvSpPr>
          <p:cNvPr id="27" name="Google Shape;1021;p206">
            <a:extLst>
              <a:ext uri="{FF2B5EF4-FFF2-40B4-BE49-F238E27FC236}">
                <a16:creationId xmlns:a16="http://schemas.microsoft.com/office/drawing/2014/main" id="{A54BD151-E529-DED3-1AC8-250341848E60}"/>
              </a:ext>
            </a:extLst>
          </p:cNvPr>
          <p:cNvSpPr txBox="1"/>
          <p:nvPr/>
        </p:nvSpPr>
        <p:spPr>
          <a:xfrm>
            <a:off x="5210059" y="5862709"/>
            <a:ext cx="540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7.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28" name="Google Shape;1021;p206">
            <a:extLst>
              <a:ext uri="{FF2B5EF4-FFF2-40B4-BE49-F238E27FC236}">
                <a16:creationId xmlns:a16="http://schemas.microsoft.com/office/drawing/2014/main" id="{A9188E04-405D-430D-52CA-EA56193F6C21}"/>
              </a:ext>
            </a:extLst>
          </p:cNvPr>
          <p:cNvSpPr txBox="1"/>
          <p:nvPr/>
        </p:nvSpPr>
        <p:spPr>
          <a:xfrm>
            <a:off x="1133331" y="2156660"/>
            <a:ext cx="1548909" cy="3347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 sz="1600">
                <a:solidFill>
                  <a:schemeClr val="bg1"/>
                </a:solidFill>
                <a:latin typeface="TT Commons" panose="02000506040000020004" pitchFamily="2" charset="77"/>
              </a:rPr>
              <a:t>Level 1</a:t>
            </a:r>
            <a:endParaRPr lang="en-GB" sz="1600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29" name="Google Shape;1021;p206">
            <a:extLst>
              <a:ext uri="{FF2B5EF4-FFF2-40B4-BE49-F238E27FC236}">
                <a16:creationId xmlns:a16="http://schemas.microsoft.com/office/drawing/2014/main" id="{7FCDB240-B27B-CD7F-E936-83BC1A4298C9}"/>
              </a:ext>
            </a:extLst>
          </p:cNvPr>
          <p:cNvSpPr txBox="1"/>
          <p:nvPr/>
        </p:nvSpPr>
        <p:spPr>
          <a:xfrm>
            <a:off x="2721312" y="2156555"/>
            <a:ext cx="2447999" cy="328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 sz="1600">
                <a:solidFill>
                  <a:schemeClr val="bg1"/>
                </a:solidFill>
                <a:latin typeface="TT Commons" panose="02000506040000020004" pitchFamily="2" charset="77"/>
              </a:rPr>
              <a:t>Level 2</a:t>
            </a:r>
            <a:endParaRPr lang="en-GB" sz="1600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30" name="Google Shape;1021;p206">
            <a:extLst>
              <a:ext uri="{FF2B5EF4-FFF2-40B4-BE49-F238E27FC236}">
                <a16:creationId xmlns:a16="http://schemas.microsoft.com/office/drawing/2014/main" id="{8DC93D0E-A116-438E-7611-4DAEFDD0E17C}"/>
              </a:ext>
            </a:extLst>
          </p:cNvPr>
          <p:cNvSpPr txBox="1"/>
          <p:nvPr/>
        </p:nvSpPr>
        <p:spPr>
          <a:xfrm>
            <a:off x="5210058" y="2156555"/>
            <a:ext cx="6154627" cy="328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 sz="1600">
                <a:solidFill>
                  <a:schemeClr val="bg1"/>
                </a:solidFill>
                <a:latin typeface="TT Commons" panose="02000506040000020004" pitchFamily="2" charset="77"/>
              </a:rPr>
              <a:t>Level 3</a:t>
            </a:r>
            <a:endParaRPr lang="en-GB" sz="1600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4" name="Google Shape;2049;g134aa40e55c_0_2438">
            <a:extLst>
              <a:ext uri="{FF2B5EF4-FFF2-40B4-BE49-F238E27FC236}">
                <a16:creationId xmlns:a16="http://schemas.microsoft.com/office/drawing/2014/main" id="{2786334E-BBEB-2D24-1325-09C183232829}"/>
              </a:ext>
            </a:extLst>
          </p:cNvPr>
          <p:cNvSpPr txBox="1"/>
          <p:nvPr/>
        </p:nvSpPr>
        <p:spPr>
          <a:xfrm>
            <a:off x="273839" y="474534"/>
            <a:ext cx="9910912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1450" dirty="0">
                <a:solidFill>
                  <a:schemeClr val="tx1"/>
                </a:solidFill>
                <a:latin typeface="TT Commons Book"/>
              </a:rPr>
              <a:t>1                 </a:t>
            </a:r>
            <a:r>
              <a:rPr lang="en-US" sz="1450" spc="300" dirty="0">
                <a:solidFill>
                  <a:schemeClr val="tx1"/>
                </a:solidFill>
                <a:latin typeface="TT Commons Book"/>
              </a:rPr>
              <a:t>CONSUMER DUTY &amp; COMMUNICATIONS MANAGEMENT </a:t>
            </a:r>
            <a:endParaRPr lang="en-US" sz="1470" spc="300">
              <a:solidFill>
                <a:schemeClr val="tx1"/>
              </a:solidFill>
              <a:latin typeface="TT Commons Book"/>
            </a:endParaRPr>
          </a:p>
        </p:txBody>
      </p:sp>
      <p:sp>
        <p:nvSpPr>
          <p:cNvPr id="6" name="Google Shape;2049;g134aa40e55c_0_2438">
            <a:extLst>
              <a:ext uri="{FF2B5EF4-FFF2-40B4-BE49-F238E27FC236}">
                <a16:creationId xmlns:a16="http://schemas.microsoft.com/office/drawing/2014/main" id="{ED0BFD41-7448-6AC5-1B14-BF20D6B6ACBA}"/>
              </a:ext>
            </a:extLst>
          </p:cNvPr>
          <p:cNvSpPr txBox="1"/>
          <p:nvPr/>
        </p:nvSpPr>
        <p:spPr>
          <a:xfrm>
            <a:off x="1049242" y="1016672"/>
            <a:ext cx="9910912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3200">
                <a:solidFill>
                  <a:schemeClr val="tx1"/>
                </a:solidFill>
                <a:latin typeface="TT Commons" panose="02000506040000020004" pitchFamily="2" charset="77"/>
              </a:rPr>
              <a:t>Customer Understanding outcome taxonomy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E945F1-8795-43F0-1A4A-38C683EE4F3C}"/>
              </a:ext>
            </a:extLst>
          </p:cNvPr>
          <p:cNvSpPr txBox="1"/>
          <p:nvPr/>
        </p:nvSpPr>
        <p:spPr>
          <a:xfrm>
            <a:off x="856343" y="1644827"/>
            <a:ext cx="10383794" cy="639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TT Commons Light" panose="02000506030000020003" pitchFamily="2" charset="77"/>
              </a:rPr>
              <a:t>This outcome taxonomy creates a detailed view of what is required to align to FCA requirements.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600">
              <a:solidFill>
                <a:schemeClr val="dk1"/>
              </a:solidFill>
              <a:latin typeface="TT Commons Light" panose="02000506030000020003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4D820-06C2-7A8F-E8D2-1BEC96CB1014}"/>
              </a:ext>
            </a:extLst>
          </p:cNvPr>
          <p:cNvSpPr txBox="1"/>
          <p:nvPr/>
        </p:nvSpPr>
        <p:spPr>
          <a:xfrm>
            <a:off x="5408683" y="6477763"/>
            <a:ext cx="5806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latin typeface="TT Commons Light" panose="02000506030000020003" pitchFamily="2" charset="77"/>
              </a:rPr>
              <a:t>Source material: Financial Conduct Authority | FG22/5 | July 2022</a:t>
            </a:r>
          </a:p>
        </p:txBody>
      </p:sp>
    </p:spTree>
    <p:extLst>
      <p:ext uri="{BB962C8B-B14F-4D97-AF65-F5344CB8AC3E}">
        <p14:creationId xmlns:p14="http://schemas.microsoft.com/office/powerpoint/2010/main" val="207221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A4E4FF3-E889-CC2A-23F1-CBC7A15C2127}"/>
              </a:ext>
            </a:extLst>
          </p:cNvPr>
          <p:cNvSpPr/>
          <p:nvPr/>
        </p:nvSpPr>
        <p:spPr>
          <a:xfrm>
            <a:off x="5045629" y="2303705"/>
            <a:ext cx="2150828" cy="7340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TT Commons"/>
                <a:cs typeface="Arial"/>
              </a:rPr>
              <a:t>Research &amp; Insight</a:t>
            </a:r>
            <a:endParaRPr lang="en-GB" sz="1200">
              <a:solidFill>
                <a:schemeClr val="bg1"/>
              </a:solidFill>
              <a:latin typeface="TT Commons" panose="02000506040000020004" pitchFamily="2" charset="77"/>
              <a:cs typeface="Arial"/>
            </a:endParaRPr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0E3BB2A3-C7C5-EB22-D1BE-642E9D841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7" y="6162675"/>
            <a:ext cx="323850" cy="438150"/>
          </a:xfrm>
          <a:prstGeom prst="rect">
            <a:avLst/>
          </a:prstGeom>
        </p:spPr>
      </p:pic>
      <p:sp>
        <p:nvSpPr>
          <p:cNvPr id="4" name="Google Shape;2049;g134aa40e55c_0_2438">
            <a:extLst>
              <a:ext uri="{FF2B5EF4-FFF2-40B4-BE49-F238E27FC236}">
                <a16:creationId xmlns:a16="http://schemas.microsoft.com/office/drawing/2014/main" id="{2786334E-BBEB-2D24-1325-09C183232829}"/>
              </a:ext>
            </a:extLst>
          </p:cNvPr>
          <p:cNvSpPr txBox="1"/>
          <p:nvPr/>
        </p:nvSpPr>
        <p:spPr>
          <a:xfrm>
            <a:off x="273839" y="474534"/>
            <a:ext cx="9910912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1450" dirty="0">
                <a:solidFill>
                  <a:schemeClr val="tx1"/>
                </a:solidFill>
                <a:latin typeface="TT Commons Book"/>
              </a:rPr>
              <a:t>1                </a:t>
            </a:r>
            <a:r>
              <a:rPr lang="en-US" sz="1450" spc="300" dirty="0">
                <a:solidFill>
                  <a:schemeClr val="tx1"/>
                </a:solidFill>
                <a:latin typeface="TT Commons Book"/>
              </a:rPr>
              <a:t>CONSUMER DUTY &amp; COMMUNICATIONS MANAGEMENT </a:t>
            </a:r>
            <a:endParaRPr lang="en-US" sz="1470" spc="300">
              <a:solidFill>
                <a:schemeClr val="tx1"/>
              </a:solidFill>
              <a:latin typeface="TT Commons Book"/>
            </a:endParaRPr>
          </a:p>
        </p:txBody>
      </p:sp>
      <p:sp>
        <p:nvSpPr>
          <p:cNvPr id="6" name="Google Shape;2049;g134aa40e55c_0_2438">
            <a:extLst>
              <a:ext uri="{FF2B5EF4-FFF2-40B4-BE49-F238E27FC236}">
                <a16:creationId xmlns:a16="http://schemas.microsoft.com/office/drawing/2014/main" id="{ED0BFD41-7448-6AC5-1B14-BF20D6B6ACBA}"/>
              </a:ext>
            </a:extLst>
          </p:cNvPr>
          <p:cNvSpPr txBox="1"/>
          <p:nvPr/>
        </p:nvSpPr>
        <p:spPr>
          <a:xfrm>
            <a:off x="1049242" y="919395"/>
            <a:ext cx="10156153" cy="62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3200">
                <a:solidFill>
                  <a:schemeClr val="tx1"/>
                </a:solidFill>
                <a:latin typeface="TT Commons"/>
              </a:rPr>
              <a:t>Outcome taxonomy provides a more granular &amp; consistent focal point for all key tasks</a:t>
            </a:r>
            <a:endParaRPr lang="en-US" sz="32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9CDA55-B971-14BD-B320-885EA9B6E882}"/>
              </a:ext>
            </a:extLst>
          </p:cNvPr>
          <p:cNvSpPr/>
          <p:nvPr/>
        </p:nvSpPr>
        <p:spPr>
          <a:xfrm>
            <a:off x="2621821" y="2287493"/>
            <a:ext cx="2150828" cy="7340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TT Commons"/>
                <a:cs typeface="Arial"/>
              </a:rPr>
              <a:t>Governance, Control &amp; Oversight</a:t>
            </a:r>
            <a:endParaRPr lang="en-GB" sz="1200">
              <a:solidFill>
                <a:schemeClr val="bg1"/>
              </a:solidFill>
              <a:latin typeface="TT Commons" panose="02000506040000020004" pitchFamily="2" charset="77"/>
              <a:cs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A1C2A2B-F43E-8EFE-56FC-3E6235094301}"/>
              </a:ext>
            </a:extLst>
          </p:cNvPr>
          <p:cNvSpPr/>
          <p:nvPr/>
        </p:nvSpPr>
        <p:spPr>
          <a:xfrm>
            <a:off x="7435566" y="2302259"/>
            <a:ext cx="2150828" cy="7340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TT Commons" panose="02000506040000020004" pitchFamily="2" charset="77"/>
                <a:cs typeface="Arial"/>
              </a:rPr>
              <a:t>Assessments &amp; Audits</a:t>
            </a:r>
            <a:endParaRPr lang="en-GB" sz="1200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130145-567C-1C95-782C-E12DD8C5FA22}"/>
              </a:ext>
            </a:extLst>
          </p:cNvPr>
          <p:cNvSpPr/>
          <p:nvPr/>
        </p:nvSpPr>
        <p:spPr>
          <a:xfrm>
            <a:off x="6851906" y="5658457"/>
            <a:ext cx="2150828" cy="7340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TT Commons" panose="02000506040000020004" pitchFamily="2" charset="77"/>
                <a:cs typeface="Arial"/>
              </a:rPr>
              <a:t>Development &amp; 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TT Commons" panose="02000506040000020004" pitchFamily="2" charset="77"/>
                <a:cs typeface="Arial"/>
              </a:rPr>
              <a:t>Management of Comms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F691EEE-1065-DA06-F640-FD049BCFE69E}"/>
              </a:ext>
            </a:extLst>
          </p:cNvPr>
          <p:cNvSpPr/>
          <p:nvPr/>
        </p:nvSpPr>
        <p:spPr>
          <a:xfrm>
            <a:off x="8894403" y="3972972"/>
            <a:ext cx="2150828" cy="7340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TT Commons" panose="02000506040000020004" pitchFamily="2" charset="77"/>
                <a:cs typeface="Arial"/>
              </a:rPr>
              <a:t>Priority Journeys &amp;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TT Commons" panose="02000506040000020004" pitchFamily="2" charset="77"/>
                <a:cs typeface="Arial"/>
              </a:rPr>
              <a:t> Moments of Truth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9FAADC-49C5-3A2C-EBE1-31F7AE15803E}"/>
              </a:ext>
            </a:extLst>
          </p:cNvPr>
          <p:cNvSpPr/>
          <p:nvPr/>
        </p:nvSpPr>
        <p:spPr>
          <a:xfrm>
            <a:off x="3189268" y="5658457"/>
            <a:ext cx="2150828" cy="7340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TT Commons" panose="02000506040000020004" pitchFamily="2" charset="77"/>
                <a:cs typeface="Arial"/>
              </a:rPr>
              <a:t>Composition 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TT Commons" panose="02000506040000020004" pitchFamily="2" charset="77"/>
                <a:cs typeface="Arial"/>
              </a:rPr>
              <a:t>&amp; Deployment of Comms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83E7E49-3B1B-F18C-E3E8-39B2B2AA99B1}"/>
              </a:ext>
            </a:extLst>
          </p:cNvPr>
          <p:cNvSpPr/>
          <p:nvPr/>
        </p:nvSpPr>
        <p:spPr>
          <a:xfrm>
            <a:off x="1209405" y="3972973"/>
            <a:ext cx="2150828" cy="7340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TT Commons" panose="02000506040000020004" pitchFamily="2" charset="77"/>
                <a:cs typeface="Arial"/>
              </a:rPr>
              <a:t>Measurement &amp; Reporting</a:t>
            </a:r>
          </a:p>
        </p:txBody>
      </p:sp>
      <p:pic>
        <p:nvPicPr>
          <p:cNvPr id="13" name="Picture 12" descr="Table, timeline&#10;&#10;Description automatically generated">
            <a:extLst>
              <a:ext uri="{FF2B5EF4-FFF2-40B4-BE49-F238E27FC236}">
                <a16:creationId xmlns:a16="http://schemas.microsoft.com/office/drawing/2014/main" id="{779A0658-5C86-CE70-F37E-41B730F5A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502" y="3728369"/>
            <a:ext cx="2951332" cy="1235979"/>
          </a:xfrm>
          <a:prstGeom prst="rect">
            <a:avLst/>
          </a:prstGeom>
        </p:spPr>
      </p:pic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DD9979A7-139D-2AD9-8E9C-19421A180790}"/>
              </a:ext>
            </a:extLst>
          </p:cNvPr>
          <p:cNvCxnSpPr>
            <a:cxnSpLocks/>
          </p:cNvCxnSpPr>
          <p:nvPr/>
        </p:nvCxnSpPr>
        <p:spPr>
          <a:xfrm>
            <a:off x="9586394" y="2669293"/>
            <a:ext cx="383423" cy="1303679"/>
          </a:xfrm>
          <a:prstGeom prst="curved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88A62D3-1F5C-C014-10E2-DD7AFA93BCDC}"/>
              </a:ext>
            </a:extLst>
          </p:cNvPr>
          <p:cNvCxnSpPr>
            <a:cxnSpLocks/>
          </p:cNvCxnSpPr>
          <p:nvPr/>
        </p:nvCxnSpPr>
        <p:spPr>
          <a:xfrm rot="5400000">
            <a:off x="8827050" y="4882724"/>
            <a:ext cx="1318452" cy="967083"/>
          </a:xfrm>
          <a:prstGeom prst="curved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CAB752-F41D-AE60-25B7-6EDBC51A6471}"/>
              </a:ext>
            </a:extLst>
          </p:cNvPr>
          <p:cNvCxnSpPr>
            <a:cxnSpLocks/>
          </p:cNvCxnSpPr>
          <p:nvPr/>
        </p:nvCxnSpPr>
        <p:spPr>
          <a:xfrm flipH="1">
            <a:off x="5340096" y="6025491"/>
            <a:ext cx="1511810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D8D35581-2DCA-9683-75F6-15FD1C1BD420}"/>
              </a:ext>
            </a:extLst>
          </p:cNvPr>
          <p:cNvCxnSpPr>
            <a:cxnSpLocks/>
          </p:cNvCxnSpPr>
          <p:nvPr/>
        </p:nvCxnSpPr>
        <p:spPr>
          <a:xfrm rot="10800000">
            <a:off x="2284820" y="4707039"/>
            <a:ext cx="904449" cy="1318452"/>
          </a:xfrm>
          <a:prstGeom prst="curved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D1047C42-A45B-F45B-AD5D-E3BB1E5632A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794097" y="3145249"/>
            <a:ext cx="1318446" cy="337002"/>
          </a:xfrm>
          <a:prstGeom prst="curved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FC492D-D3D1-D12D-9107-13A15CE8CCBB}"/>
              </a:ext>
            </a:extLst>
          </p:cNvPr>
          <p:cNvCxnSpPr>
            <a:cxnSpLocks/>
          </p:cNvCxnSpPr>
          <p:nvPr/>
        </p:nvCxnSpPr>
        <p:spPr>
          <a:xfrm flipV="1">
            <a:off x="7204561" y="2661187"/>
            <a:ext cx="231005" cy="144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4BD27B-224C-22B4-8803-A54E40AFA5F3}"/>
              </a:ext>
            </a:extLst>
          </p:cNvPr>
          <p:cNvCxnSpPr>
            <a:cxnSpLocks/>
          </p:cNvCxnSpPr>
          <p:nvPr/>
        </p:nvCxnSpPr>
        <p:spPr>
          <a:xfrm flipV="1">
            <a:off x="4780752" y="2661186"/>
            <a:ext cx="271536" cy="144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1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">
            <a:extLst>
              <a:ext uri="{FF2B5EF4-FFF2-40B4-BE49-F238E27FC236}">
                <a16:creationId xmlns:a16="http://schemas.microsoft.com/office/drawing/2014/main" id="{0E3BB2A3-C7C5-EB22-D1BE-642E9D841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92" y="6162675"/>
            <a:ext cx="323850" cy="438150"/>
          </a:xfrm>
          <a:prstGeom prst="rect">
            <a:avLst/>
          </a:prstGeom>
        </p:spPr>
      </p:pic>
      <p:sp>
        <p:nvSpPr>
          <p:cNvPr id="2" name="Google Shape;1021;p206">
            <a:extLst>
              <a:ext uri="{FF2B5EF4-FFF2-40B4-BE49-F238E27FC236}">
                <a16:creationId xmlns:a16="http://schemas.microsoft.com/office/drawing/2014/main" id="{45ED6102-9A9D-DB33-B709-180B6DA66B6F}"/>
              </a:ext>
            </a:extLst>
          </p:cNvPr>
          <p:cNvSpPr txBox="1"/>
          <p:nvPr/>
        </p:nvSpPr>
        <p:spPr>
          <a:xfrm>
            <a:off x="4850886" y="3024519"/>
            <a:ext cx="2958075" cy="50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Contact Strategy Development </a:t>
            </a:r>
          </a:p>
          <a:p>
            <a:pPr algn="ctr">
              <a:buSzPts val="1000"/>
            </a:pPr>
            <a:r>
              <a:rPr lang="en-US" sz="900">
                <a:solidFill>
                  <a:schemeClr val="tx1"/>
                </a:solidFill>
                <a:latin typeface="TT Commons" panose="02000506040000020004" pitchFamily="2" charset="77"/>
              </a:rPr>
              <a:t>Contact rules, permissions, preferences and business rules to deliver a framework for better communications management</a:t>
            </a:r>
          </a:p>
        </p:txBody>
      </p:sp>
      <p:sp>
        <p:nvSpPr>
          <p:cNvPr id="4" name="Google Shape;1021;p206">
            <a:extLst>
              <a:ext uri="{FF2B5EF4-FFF2-40B4-BE49-F238E27FC236}">
                <a16:creationId xmlns:a16="http://schemas.microsoft.com/office/drawing/2014/main" id="{FEF18F87-14B6-2033-F270-7C7BF0F13BED}"/>
              </a:ext>
            </a:extLst>
          </p:cNvPr>
          <p:cNvSpPr txBox="1"/>
          <p:nvPr/>
        </p:nvSpPr>
        <p:spPr>
          <a:xfrm>
            <a:off x="4588716" y="3024520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1.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6" name="Google Shape;1021;p206">
            <a:extLst>
              <a:ext uri="{FF2B5EF4-FFF2-40B4-BE49-F238E27FC236}">
                <a16:creationId xmlns:a16="http://schemas.microsoft.com/office/drawing/2014/main" id="{1D82E168-3D6D-D793-E05B-361F17CBBAA4}"/>
              </a:ext>
            </a:extLst>
          </p:cNvPr>
          <p:cNvSpPr txBox="1"/>
          <p:nvPr/>
        </p:nvSpPr>
        <p:spPr>
          <a:xfrm>
            <a:off x="4813426" y="3532987"/>
            <a:ext cx="2995536" cy="520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Customer Segmentation </a:t>
            </a:r>
          </a:p>
          <a:p>
            <a:pPr algn="ctr">
              <a:buSzPts val="1000"/>
            </a:pPr>
            <a:r>
              <a:rPr lang="en-US" sz="900">
                <a:solidFill>
                  <a:schemeClr val="tx1"/>
                </a:solidFill>
                <a:latin typeface="TT Commons" panose="02000506040000020004" pitchFamily="2" charset="77"/>
              </a:rPr>
              <a:t>Consumer Duty segmentation model around harm not sales</a:t>
            </a:r>
            <a:endParaRPr lang="en-GB" sz="9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11" name="Google Shape;1021;p206">
            <a:extLst>
              <a:ext uri="{FF2B5EF4-FFF2-40B4-BE49-F238E27FC236}">
                <a16:creationId xmlns:a16="http://schemas.microsoft.com/office/drawing/2014/main" id="{67D111F9-8BAA-5543-E4B0-9AB6B26B9FE1}"/>
              </a:ext>
            </a:extLst>
          </p:cNvPr>
          <p:cNvSpPr txBox="1"/>
          <p:nvPr/>
        </p:nvSpPr>
        <p:spPr>
          <a:xfrm>
            <a:off x="4589689" y="3541093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2.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12" name="Google Shape;1021;p206">
            <a:extLst>
              <a:ext uri="{FF2B5EF4-FFF2-40B4-BE49-F238E27FC236}">
                <a16:creationId xmlns:a16="http://schemas.microsoft.com/office/drawing/2014/main" id="{BC91089C-9972-7A1B-C7CF-CC554E836C2F}"/>
              </a:ext>
            </a:extLst>
          </p:cNvPr>
          <p:cNvSpPr txBox="1"/>
          <p:nvPr/>
        </p:nvSpPr>
        <p:spPr>
          <a:xfrm>
            <a:off x="4855682" y="4050931"/>
            <a:ext cx="2949969" cy="520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Customer Journey [mapping] </a:t>
            </a:r>
          </a:p>
          <a:p>
            <a:pPr algn="ctr">
              <a:buSzPts val="1000"/>
            </a:pPr>
            <a:r>
              <a:rPr lang="en-US" sz="900">
                <a:solidFill>
                  <a:schemeClr val="tx1"/>
                </a:solidFill>
                <a:latin typeface="TT Commons" panose="02000506040000020004" pitchFamily="2" charset="77"/>
              </a:rPr>
              <a:t>Needs analysis at a lifecycle level for a simple product journey</a:t>
            </a:r>
            <a:endParaRPr lang="en-GB" sz="9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15" name="Google Shape;1021;p206">
            <a:extLst>
              <a:ext uri="{FF2B5EF4-FFF2-40B4-BE49-F238E27FC236}">
                <a16:creationId xmlns:a16="http://schemas.microsoft.com/office/drawing/2014/main" id="{66C82522-FAE5-FFF9-B628-10323F196687}"/>
              </a:ext>
            </a:extLst>
          </p:cNvPr>
          <p:cNvSpPr txBox="1"/>
          <p:nvPr/>
        </p:nvSpPr>
        <p:spPr>
          <a:xfrm>
            <a:off x="4589689" y="4059037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3.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31" name="Google Shape;1021;p206">
            <a:extLst>
              <a:ext uri="{FF2B5EF4-FFF2-40B4-BE49-F238E27FC236}">
                <a16:creationId xmlns:a16="http://schemas.microsoft.com/office/drawing/2014/main" id="{ADF0F41B-65E4-AAB4-2D64-1E44EF1744C6}"/>
              </a:ext>
            </a:extLst>
          </p:cNvPr>
          <p:cNvSpPr txBox="1"/>
          <p:nvPr/>
        </p:nvSpPr>
        <p:spPr>
          <a:xfrm>
            <a:off x="4857646" y="4568875"/>
            <a:ext cx="2949970" cy="528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Customer Journey [design]</a:t>
            </a:r>
          </a:p>
          <a:p>
            <a:pPr algn="ctr">
              <a:buSzPts val="1000"/>
            </a:pPr>
            <a:r>
              <a:rPr lang="en-GB" sz="900">
                <a:solidFill>
                  <a:schemeClr val="tx1"/>
                </a:solidFill>
                <a:latin typeface="TT Commons" panose="02000506040000020004" pitchFamily="2" charset="77"/>
              </a:rPr>
              <a:t>Customer journey design for priority journeys and / or audiences</a:t>
            </a:r>
          </a:p>
        </p:txBody>
      </p:sp>
      <p:sp>
        <p:nvSpPr>
          <p:cNvPr id="32" name="Google Shape;1021;p206">
            <a:extLst>
              <a:ext uri="{FF2B5EF4-FFF2-40B4-BE49-F238E27FC236}">
                <a16:creationId xmlns:a16="http://schemas.microsoft.com/office/drawing/2014/main" id="{AE9E3F19-A593-F42B-79EF-5416A3797CB7}"/>
              </a:ext>
            </a:extLst>
          </p:cNvPr>
          <p:cNvSpPr txBox="1"/>
          <p:nvPr/>
        </p:nvSpPr>
        <p:spPr>
          <a:xfrm>
            <a:off x="4589689" y="4576981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4.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33" name="Google Shape;1021;p206">
            <a:extLst>
              <a:ext uri="{FF2B5EF4-FFF2-40B4-BE49-F238E27FC236}">
                <a16:creationId xmlns:a16="http://schemas.microsoft.com/office/drawing/2014/main" id="{D5B1CA56-09D8-127F-2B65-1FBE7EC0EB13}"/>
              </a:ext>
            </a:extLst>
          </p:cNvPr>
          <p:cNvSpPr txBox="1"/>
          <p:nvPr/>
        </p:nvSpPr>
        <p:spPr>
          <a:xfrm>
            <a:off x="4588716" y="2400146"/>
            <a:ext cx="3217908" cy="6006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600">
                <a:solidFill>
                  <a:schemeClr val="bg1"/>
                </a:solidFill>
                <a:latin typeface="TT Commons" panose="02000506040000020004" pitchFamily="2" charset="77"/>
              </a:rPr>
              <a:t>B. Activation </a:t>
            </a:r>
          </a:p>
          <a:p>
            <a:pPr algn="ctr">
              <a:buSzPts val="1000"/>
            </a:pPr>
            <a:r>
              <a:rPr lang="en-US" sz="1600">
                <a:solidFill>
                  <a:schemeClr val="bg1"/>
                </a:solidFill>
                <a:latin typeface="TT Commons" panose="02000506040000020004" pitchFamily="2" charset="77"/>
              </a:rPr>
              <a:t>[Planning &amp; Design]</a:t>
            </a:r>
            <a:endParaRPr lang="en-GB" sz="1600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34" name="Google Shape;1021;p206">
            <a:extLst>
              <a:ext uri="{FF2B5EF4-FFF2-40B4-BE49-F238E27FC236}">
                <a16:creationId xmlns:a16="http://schemas.microsoft.com/office/drawing/2014/main" id="{B2D65AB1-A1F4-1207-9D99-860BD294507F}"/>
              </a:ext>
            </a:extLst>
          </p:cNvPr>
          <p:cNvSpPr txBox="1"/>
          <p:nvPr/>
        </p:nvSpPr>
        <p:spPr>
          <a:xfrm>
            <a:off x="4851859" y="5078713"/>
            <a:ext cx="2958076" cy="520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Communications Principles </a:t>
            </a:r>
          </a:p>
          <a:p>
            <a:pPr algn="ctr">
              <a:buSzPts val="1000"/>
            </a:pPr>
            <a:r>
              <a:rPr lang="en-US" sz="900">
                <a:solidFill>
                  <a:schemeClr val="tx1"/>
                </a:solidFill>
                <a:latin typeface="TT Commons" panose="02000506040000020004" pitchFamily="2" charset="77"/>
              </a:rPr>
              <a:t>Connecting brand promise and behavioural principles into practical application in language &amp; design</a:t>
            </a:r>
            <a:endParaRPr lang="en-GB" sz="9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35" name="Google Shape;1021;p206">
            <a:extLst>
              <a:ext uri="{FF2B5EF4-FFF2-40B4-BE49-F238E27FC236}">
                <a16:creationId xmlns:a16="http://schemas.microsoft.com/office/drawing/2014/main" id="{03164294-CCC6-31A5-259C-1E71ADD7B04B}"/>
              </a:ext>
            </a:extLst>
          </p:cNvPr>
          <p:cNvSpPr txBox="1"/>
          <p:nvPr/>
        </p:nvSpPr>
        <p:spPr>
          <a:xfrm>
            <a:off x="4589689" y="5094925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5.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36" name="Google Shape;1021;p206">
            <a:extLst>
              <a:ext uri="{FF2B5EF4-FFF2-40B4-BE49-F238E27FC236}">
                <a16:creationId xmlns:a16="http://schemas.microsoft.com/office/drawing/2014/main" id="{1F6B926D-682D-DF4A-4855-DEC6FD4205EC}"/>
              </a:ext>
            </a:extLst>
          </p:cNvPr>
          <p:cNvSpPr txBox="1"/>
          <p:nvPr/>
        </p:nvSpPr>
        <p:spPr>
          <a:xfrm>
            <a:off x="4858992" y="5596657"/>
            <a:ext cx="2949970" cy="520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Communication Toolkits &amp; Training </a:t>
            </a:r>
          </a:p>
          <a:p>
            <a:pPr algn="ctr">
              <a:buSzPts val="1000"/>
            </a:pPr>
            <a:r>
              <a:rPr lang="en-US" sz="900">
                <a:solidFill>
                  <a:schemeClr val="tx1"/>
                </a:solidFill>
                <a:latin typeface="TT Commons" panose="02000506040000020004" pitchFamily="2" charset="77"/>
              </a:rPr>
              <a:t>Language, design best practice guidelines &amp; training</a:t>
            </a:r>
            <a:endParaRPr lang="en-GB" sz="9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37" name="Google Shape;1021;p206">
            <a:extLst>
              <a:ext uri="{FF2B5EF4-FFF2-40B4-BE49-F238E27FC236}">
                <a16:creationId xmlns:a16="http://schemas.microsoft.com/office/drawing/2014/main" id="{3044549E-8B70-3FA4-7B92-3991383F5DEB}"/>
              </a:ext>
            </a:extLst>
          </p:cNvPr>
          <p:cNvSpPr txBox="1"/>
          <p:nvPr/>
        </p:nvSpPr>
        <p:spPr>
          <a:xfrm>
            <a:off x="4588716" y="5612869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6.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38" name="Google Shape;1021;p206">
            <a:extLst>
              <a:ext uri="{FF2B5EF4-FFF2-40B4-BE49-F238E27FC236}">
                <a16:creationId xmlns:a16="http://schemas.microsoft.com/office/drawing/2014/main" id="{5C5FCFE0-1533-7B8F-1FB7-3D082E9661FA}"/>
              </a:ext>
            </a:extLst>
          </p:cNvPr>
          <p:cNvSpPr txBox="1"/>
          <p:nvPr/>
        </p:nvSpPr>
        <p:spPr>
          <a:xfrm>
            <a:off x="8552396" y="3024519"/>
            <a:ext cx="2860800" cy="50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Measurement &amp; Reporting</a:t>
            </a:r>
            <a:endParaRPr lang="en-US" sz="900">
              <a:solidFill>
                <a:schemeClr val="tx1"/>
              </a:solidFill>
              <a:latin typeface="TT Commons" panose="02000506040000020004" pitchFamily="2" charset="77"/>
            </a:endParaRPr>
          </a:p>
          <a:p>
            <a:pPr algn="ctr">
              <a:buSzPts val="1000"/>
            </a:pPr>
            <a:r>
              <a:rPr lang="en-US" sz="900">
                <a:solidFill>
                  <a:schemeClr val="tx1"/>
                </a:solidFill>
                <a:latin typeface="TT Commons" panose="02000506040000020004" pitchFamily="2" charset="77"/>
              </a:rPr>
              <a:t>MI Framework to demonstrate outcomes are being delivered</a:t>
            </a:r>
            <a:endParaRPr lang="en-GB" sz="9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39" name="Google Shape;1021;p206">
            <a:extLst>
              <a:ext uri="{FF2B5EF4-FFF2-40B4-BE49-F238E27FC236}">
                <a16:creationId xmlns:a16="http://schemas.microsoft.com/office/drawing/2014/main" id="{88703005-696B-CEC8-934D-E12B7C564A6B}"/>
              </a:ext>
            </a:extLst>
          </p:cNvPr>
          <p:cNvSpPr txBox="1"/>
          <p:nvPr/>
        </p:nvSpPr>
        <p:spPr>
          <a:xfrm>
            <a:off x="8269218" y="3024522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1.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40" name="Google Shape;1021;p206">
            <a:extLst>
              <a:ext uri="{FF2B5EF4-FFF2-40B4-BE49-F238E27FC236}">
                <a16:creationId xmlns:a16="http://schemas.microsoft.com/office/drawing/2014/main" id="{9B6919AB-42D1-4004-A654-F66ADE51B606}"/>
              </a:ext>
            </a:extLst>
          </p:cNvPr>
          <p:cNvSpPr txBox="1"/>
          <p:nvPr/>
        </p:nvSpPr>
        <p:spPr>
          <a:xfrm>
            <a:off x="8572431" y="3540524"/>
            <a:ext cx="2860800" cy="50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Customer Journey [management]</a:t>
            </a:r>
          </a:p>
          <a:p>
            <a:pPr algn="ctr">
              <a:buSzPts val="1000"/>
            </a:pPr>
            <a:r>
              <a:rPr lang="en-GB" sz="900">
                <a:solidFill>
                  <a:schemeClr val="tx1"/>
                </a:solidFill>
                <a:latin typeface="TT Commons" panose="02000506040000020004" pitchFamily="2" charset="77"/>
              </a:rPr>
              <a:t>Training, implementation &amp; CX HUB hosted managed service support</a:t>
            </a:r>
          </a:p>
        </p:txBody>
      </p:sp>
      <p:sp>
        <p:nvSpPr>
          <p:cNvPr id="41" name="Google Shape;1021;p206">
            <a:extLst>
              <a:ext uri="{FF2B5EF4-FFF2-40B4-BE49-F238E27FC236}">
                <a16:creationId xmlns:a16="http://schemas.microsoft.com/office/drawing/2014/main" id="{1B0C34EF-B7F3-8FEE-CA31-03E62C6B9477}"/>
              </a:ext>
            </a:extLst>
          </p:cNvPr>
          <p:cNvSpPr txBox="1"/>
          <p:nvPr/>
        </p:nvSpPr>
        <p:spPr>
          <a:xfrm>
            <a:off x="8269218" y="3541313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2.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42" name="Google Shape;1021;p206">
            <a:extLst>
              <a:ext uri="{FF2B5EF4-FFF2-40B4-BE49-F238E27FC236}">
                <a16:creationId xmlns:a16="http://schemas.microsoft.com/office/drawing/2014/main" id="{2B65F09E-C123-CE73-162D-666D451534F7}"/>
              </a:ext>
            </a:extLst>
          </p:cNvPr>
          <p:cNvSpPr txBox="1"/>
          <p:nvPr/>
        </p:nvSpPr>
        <p:spPr>
          <a:xfrm>
            <a:off x="8552396" y="4059037"/>
            <a:ext cx="2860800" cy="50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Data &amp; Content Management </a:t>
            </a:r>
          </a:p>
          <a:p>
            <a:pPr algn="ctr">
              <a:buSzPts val="1000"/>
            </a:pPr>
            <a:r>
              <a:rPr lang="en-GB" sz="900">
                <a:solidFill>
                  <a:schemeClr val="tx1"/>
                </a:solidFill>
                <a:latin typeface="TT Commons" panose="02000506040000020004" pitchFamily="2" charset="77"/>
              </a:rPr>
              <a:t>CX HUB data management support to enable content &amp; comms to tailored at a customer level</a:t>
            </a:r>
          </a:p>
        </p:txBody>
      </p:sp>
      <p:sp>
        <p:nvSpPr>
          <p:cNvPr id="43" name="Google Shape;1021;p206">
            <a:extLst>
              <a:ext uri="{FF2B5EF4-FFF2-40B4-BE49-F238E27FC236}">
                <a16:creationId xmlns:a16="http://schemas.microsoft.com/office/drawing/2014/main" id="{827555B6-7F0D-D896-763C-81A8FE35B41D}"/>
              </a:ext>
            </a:extLst>
          </p:cNvPr>
          <p:cNvSpPr txBox="1"/>
          <p:nvPr/>
        </p:nvSpPr>
        <p:spPr>
          <a:xfrm>
            <a:off x="8269218" y="4059037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3.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44" name="Google Shape;1021;p206">
            <a:extLst>
              <a:ext uri="{FF2B5EF4-FFF2-40B4-BE49-F238E27FC236}">
                <a16:creationId xmlns:a16="http://schemas.microsoft.com/office/drawing/2014/main" id="{EF029775-5E5B-E30F-B7B7-E526DFFD2A6A}"/>
              </a:ext>
            </a:extLst>
          </p:cNvPr>
          <p:cNvSpPr txBox="1"/>
          <p:nvPr/>
        </p:nvSpPr>
        <p:spPr>
          <a:xfrm>
            <a:off x="8552396" y="4576981"/>
            <a:ext cx="2860800" cy="50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Template &amp; Governance Solutions</a:t>
            </a:r>
          </a:p>
          <a:p>
            <a:pPr algn="ctr">
              <a:buSzPts val="1000"/>
            </a:pPr>
            <a:r>
              <a:rPr lang="en-GB" sz="900">
                <a:solidFill>
                  <a:schemeClr val="tx1"/>
                </a:solidFill>
                <a:latin typeface="TT Commons" panose="02000506040000020004" pitchFamily="2" charset="77"/>
              </a:rPr>
              <a:t>Provision of templates via CX HUB which set controls and governance for federated communications</a:t>
            </a:r>
          </a:p>
        </p:txBody>
      </p:sp>
      <p:sp>
        <p:nvSpPr>
          <p:cNvPr id="45" name="Google Shape;1021;p206">
            <a:extLst>
              <a:ext uri="{FF2B5EF4-FFF2-40B4-BE49-F238E27FC236}">
                <a16:creationId xmlns:a16="http://schemas.microsoft.com/office/drawing/2014/main" id="{BE7BF8BB-8093-1606-FC41-182D892DD981}"/>
              </a:ext>
            </a:extLst>
          </p:cNvPr>
          <p:cNvSpPr txBox="1"/>
          <p:nvPr/>
        </p:nvSpPr>
        <p:spPr>
          <a:xfrm>
            <a:off x="8269218" y="4576981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4.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46" name="Google Shape;1021;p206">
            <a:extLst>
              <a:ext uri="{FF2B5EF4-FFF2-40B4-BE49-F238E27FC236}">
                <a16:creationId xmlns:a16="http://schemas.microsoft.com/office/drawing/2014/main" id="{388CD286-D50B-5BF7-79B2-0DDFE65888CC}"/>
              </a:ext>
            </a:extLst>
          </p:cNvPr>
          <p:cNvSpPr txBox="1"/>
          <p:nvPr/>
        </p:nvSpPr>
        <p:spPr>
          <a:xfrm>
            <a:off x="8269218" y="2383934"/>
            <a:ext cx="3162146" cy="6169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600">
                <a:solidFill>
                  <a:schemeClr val="bg1"/>
                </a:solidFill>
                <a:latin typeface="TT Commons" panose="02000506040000020004" pitchFamily="2" charset="77"/>
              </a:rPr>
              <a:t>C. Activation </a:t>
            </a:r>
          </a:p>
          <a:p>
            <a:pPr algn="ctr">
              <a:buSzPts val="1000"/>
            </a:pPr>
            <a:r>
              <a:rPr lang="en-US" sz="1600">
                <a:solidFill>
                  <a:schemeClr val="bg1"/>
                </a:solidFill>
                <a:latin typeface="TT Commons" panose="02000506040000020004" pitchFamily="2" charset="77"/>
              </a:rPr>
              <a:t>[Management &amp; Governance]</a:t>
            </a:r>
            <a:endParaRPr lang="en-GB" sz="1600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47" name="Google Shape;1021;p206">
            <a:extLst>
              <a:ext uri="{FF2B5EF4-FFF2-40B4-BE49-F238E27FC236}">
                <a16:creationId xmlns:a16="http://schemas.microsoft.com/office/drawing/2014/main" id="{3F6B4A5B-5643-1F96-F87A-814AEF0788E5}"/>
              </a:ext>
            </a:extLst>
          </p:cNvPr>
          <p:cNvSpPr txBox="1"/>
          <p:nvPr/>
        </p:nvSpPr>
        <p:spPr>
          <a:xfrm>
            <a:off x="8545261" y="5094925"/>
            <a:ext cx="2860800" cy="50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/>
              </a:rPr>
              <a:t>Communications Processing [Omni-Channel]</a:t>
            </a:r>
          </a:p>
          <a:p>
            <a:pPr algn="ctr">
              <a:spcAft>
                <a:spcPts val="600"/>
              </a:spcAft>
              <a:buSzPts val="1000"/>
            </a:pPr>
            <a:r>
              <a:rPr lang="en-GB" sz="900">
                <a:solidFill>
                  <a:schemeClr val="tx1"/>
                </a:solidFill>
                <a:latin typeface="TT Commons"/>
              </a:rPr>
              <a:t>Centralised CX HUB orchestration and composition of multi step, multi channel outputs</a:t>
            </a:r>
          </a:p>
        </p:txBody>
      </p:sp>
      <p:sp>
        <p:nvSpPr>
          <p:cNvPr id="48" name="Google Shape;1021;p206">
            <a:extLst>
              <a:ext uri="{FF2B5EF4-FFF2-40B4-BE49-F238E27FC236}">
                <a16:creationId xmlns:a16="http://schemas.microsoft.com/office/drawing/2014/main" id="{C1A1F893-0720-175B-64C3-447A4F8B97BE}"/>
              </a:ext>
            </a:extLst>
          </p:cNvPr>
          <p:cNvSpPr txBox="1"/>
          <p:nvPr/>
        </p:nvSpPr>
        <p:spPr>
          <a:xfrm>
            <a:off x="8269218" y="5094925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5.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49" name="Google Shape;1021;p206">
            <a:extLst>
              <a:ext uri="{FF2B5EF4-FFF2-40B4-BE49-F238E27FC236}">
                <a16:creationId xmlns:a16="http://schemas.microsoft.com/office/drawing/2014/main" id="{C90AB70B-6C81-2C9D-F740-83F528A780BA}"/>
              </a:ext>
            </a:extLst>
          </p:cNvPr>
          <p:cNvSpPr txBox="1"/>
          <p:nvPr/>
        </p:nvSpPr>
        <p:spPr>
          <a:xfrm>
            <a:off x="8552396" y="5612869"/>
            <a:ext cx="2860800" cy="50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Communications Processing [Accessibility]</a:t>
            </a:r>
          </a:p>
          <a:p>
            <a:pPr algn="ctr">
              <a:buSzPts val="1000"/>
            </a:pPr>
            <a:r>
              <a:rPr lang="en-GB" sz="900">
                <a:solidFill>
                  <a:schemeClr val="tx1"/>
                </a:solidFill>
                <a:latin typeface="TT Commons" panose="02000506040000020004" pitchFamily="2" charset="77"/>
              </a:rPr>
              <a:t>Optimised PDF tagging, braille, large print, audio, captioned video</a:t>
            </a:r>
          </a:p>
        </p:txBody>
      </p:sp>
      <p:sp>
        <p:nvSpPr>
          <p:cNvPr id="50" name="Google Shape;1021;p206">
            <a:extLst>
              <a:ext uri="{FF2B5EF4-FFF2-40B4-BE49-F238E27FC236}">
                <a16:creationId xmlns:a16="http://schemas.microsoft.com/office/drawing/2014/main" id="{8FEC6891-DB0F-06A6-ED4E-8083D801B104}"/>
              </a:ext>
            </a:extLst>
          </p:cNvPr>
          <p:cNvSpPr txBox="1"/>
          <p:nvPr/>
        </p:nvSpPr>
        <p:spPr>
          <a:xfrm>
            <a:off x="8269218" y="5612869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6.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3" name="Google Shape;2049;g134aa40e55c_0_2438">
            <a:extLst>
              <a:ext uri="{FF2B5EF4-FFF2-40B4-BE49-F238E27FC236}">
                <a16:creationId xmlns:a16="http://schemas.microsoft.com/office/drawing/2014/main" id="{FE609AC7-9C25-A749-75E2-49F463C1BD7F}"/>
              </a:ext>
            </a:extLst>
          </p:cNvPr>
          <p:cNvSpPr txBox="1"/>
          <p:nvPr/>
        </p:nvSpPr>
        <p:spPr>
          <a:xfrm>
            <a:off x="273839" y="474534"/>
            <a:ext cx="9910912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1450" dirty="0">
                <a:solidFill>
                  <a:schemeClr val="tx1"/>
                </a:solidFill>
                <a:latin typeface="TT Commons Book"/>
              </a:rPr>
              <a:t>1                 </a:t>
            </a:r>
            <a:r>
              <a:rPr lang="en-US" sz="1450" spc="300" dirty="0">
                <a:solidFill>
                  <a:schemeClr val="tx1"/>
                </a:solidFill>
                <a:latin typeface="TT Commons Book"/>
              </a:rPr>
              <a:t>CONSUMER DUTY &amp; COMMUNICATIONS MANAGEMENT </a:t>
            </a:r>
            <a:endParaRPr lang="en-US" sz="1470" spc="300">
              <a:solidFill>
                <a:schemeClr val="tx1"/>
              </a:solidFill>
              <a:latin typeface="TT Commons Book"/>
            </a:endParaRPr>
          </a:p>
        </p:txBody>
      </p:sp>
      <p:sp>
        <p:nvSpPr>
          <p:cNvPr id="5" name="Google Shape;1021;p206">
            <a:extLst>
              <a:ext uri="{FF2B5EF4-FFF2-40B4-BE49-F238E27FC236}">
                <a16:creationId xmlns:a16="http://schemas.microsoft.com/office/drawing/2014/main" id="{9776168C-61A4-D045-3667-459CC7F34F31}"/>
              </a:ext>
            </a:extLst>
          </p:cNvPr>
          <p:cNvSpPr txBox="1"/>
          <p:nvPr/>
        </p:nvSpPr>
        <p:spPr>
          <a:xfrm>
            <a:off x="1210930" y="3028501"/>
            <a:ext cx="2860800" cy="50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Harms Assessment: </a:t>
            </a:r>
          </a:p>
          <a:p>
            <a:pPr algn="ctr">
              <a:buSzPts val="1000"/>
            </a:pPr>
            <a:r>
              <a:rPr lang="en-US" sz="900">
                <a:solidFill>
                  <a:schemeClr val="tx1"/>
                </a:solidFill>
                <a:latin typeface="TT Commons" panose="02000506040000020004" pitchFamily="2" charset="77"/>
              </a:rPr>
              <a:t>ID journeys that have a high propensity to cause harm or impede a customer's financial objectives</a:t>
            </a:r>
            <a:endParaRPr lang="en-GB" sz="9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21" name="Google Shape;1021;p206">
            <a:extLst>
              <a:ext uri="{FF2B5EF4-FFF2-40B4-BE49-F238E27FC236}">
                <a16:creationId xmlns:a16="http://schemas.microsoft.com/office/drawing/2014/main" id="{70B0F758-4D7C-5E5A-0E5B-B10A68883B00}"/>
              </a:ext>
            </a:extLst>
          </p:cNvPr>
          <p:cNvSpPr txBox="1"/>
          <p:nvPr/>
        </p:nvSpPr>
        <p:spPr>
          <a:xfrm>
            <a:off x="942483" y="3028504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1.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22" name="Google Shape;1021;p206">
            <a:extLst>
              <a:ext uri="{FF2B5EF4-FFF2-40B4-BE49-F238E27FC236}">
                <a16:creationId xmlns:a16="http://schemas.microsoft.com/office/drawing/2014/main" id="{4116DD71-3B61-0076-9796-8F39CC06264F}"/>
              </a:ext>
            </a:extLst>
          </p:cNvPr>
          <p:cNvSpPr txBox="1"/>
          <p:nvPr/>
        </p:nvSpPr>
        <p:spPr>
          <a:xfrm>
            <a:off x="1225661" y="3541881"/>
            <a:ext cx="2860800" cy="50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Customer Research: </a:t>
            </a:r>
          </a:p>
          <a:p>
            <a:pPr algn="ctr">
              <a:buSzPts val="1000"/>
            </a:pPr>
            <a:r>
              <a:rPr lang="en-US" sz="900">
                <a:solidFill>
                  <a:schemeClr val="tx1"/>
                </a:solidFill>
                <a:latin typeface="TT Commons" panose="02000506040000020004" pitchFamily="2" charset="77"/>
              </a:rPr>
              <a:t>What is and isn't understood today/ ways to explain it better/ how your customers want to be kept informed</a:t>
            </a:r>
            <a:endParaRPr lang="en-GB" sz="9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24" name="Google Shape;1021;p206">
            <a:extLst>
              <a:ext uri="{FF2B5EF4-FFF2-40B4-BE49-F238E27FC236}">
                <a16:creationId xmlns:a16="http://schemas.microsoft.com/office/drawing/2014/main" id="{F015094B-0E5F-E9B9-78A6-9BEBF5B636B8}"/>
              </a:ext>
            </a:extLst>
          </p:cNvPr>
          <p:cNvSpPr txBox="1"/>
          <p:nvPr/>
        </p:nvSpPr>
        <p:spPr>
          <a:xfrm>
            <a:off x="942483" y="3541882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2.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25" name="Google Shape;1021;p206">
            <a:extLst>
              <a:ext uri="{FF2B5EF4-FFF2-40B4-BE49-F238E27FC236}">
                <a16:creationId xmlns:a16="http://schemas.microsoft.com/office/drawing/2014/main" id="{F0FC99EB-BE9B-F931-B699-3ACFA0E53911}"/>
              </a:ext>
            </a:extLst>
          </p:cNvPr>
          <p:cNvSpPr txBox="1"/>
          <p:nvPr/>
        </p:nvSpPr>
        <p:spPr>
          <a:xfrm>
            <a:off x="1225661" y="4059037"/>
            <a:ext cx="2860800" cy="50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Communication Audit</a:t>
            </a:r>
            <a:r>
              <a:rPr lang="en-US" sz="900">
                <a:solidFill>
                  <a:schemeClr val="tx1"/>
                </a:solidFill>
                <a:latin typeface="TT Commons" panose="02000506040000020004" pitchFamily="2" charset="77"/>
              </a:rPr>
              <a:t>:</a:t>
            </a:r>
          </a:p>
          <a:p>
            <a:pPr algn="ctr">
              <a:buSzPts val="1000"/>
            </a:pPr>
            <a:r>
              <a:rPr lang="en-GB" sz="900">
                <a:solidFill>
                  <a:schemeClr val="tx1"/>
                </a:solidFill>
                <a:latin typeface="TT Commons" panose="02000506040000020004" pitchFamily="2" charset="77"/>
              </a:rPr>
              <a:t>Review of critical comms with design &amp; accessibility recommendations</a:t>
            </a:r>
          </a:p>
        </p:txBody>
      </p:sp>
      <p:sp>
        <p:nvSpPr>
          <p:cNvPr id="27" name="Google Shape;1021;p206">
            <a:extLst>
              <a:ext uri="{FF2B5EF4-FFF2-40B4-BE49-F238E27FC236}">
                <a16:creationId xmlns:a16="http://schemas.microsoft.com/office/drawing/2014/main" id="{CC34B627-577B-9AFC-9ED9-6138331F9D94}"/>
              </a:ext>
            </a:extLst>
          </p:cNvPr>
          <p:cNvSpPr txBox="1"/>
          <p:nvPr/>
        </p:nvSpPr>
        <p:spPr>
          <a:xfrm>
            <a:off x="942483" y="4059037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3.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28" name="Google Shape;1021;p206">
            <a:extLst>
              <a:ext uri="{FF2B5EF4-FFF2-40B4-BE49-F238E27FC236}">
                <a16:creationId xmlns:a16="http://schemas.microsoft.com/office/drawing/2014/main" id="{111C1370-95A6-E20A-EC0A-762F2ED79875}"/>
              </a:ext>
            </a:extLst>
          </p:cNvPr>
          <p:cNvSpPr txBox="1"/>
          <p:nvPr/>
        </p:nvSpPr>
        <p:spPr>
          <a:xfrm>
            <a:off x="1225661" y="4576981"/>
            <a:ext cx="28608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 panose="02000506040000020004" pitchFamily="2" charset="77"/>
              </a:rPr>
              <a:t>Communications Process Audit </a:t>
            </a:r>
          </a:p>
          <a:p>
            <a:pPr algn="ctr">
              <a:buSzPts val="1000"/>
            </a:pPr>
            <a:r>
              <a:rPr lang="en-US" sz="900">
                <a:solidFill>
                  <a:schemeClr val="tx1"/>
                </a:solidFill>
                <a:latin typeface="TT Commons" panose="02000506040000020004" pitchFamily="2" charset="77"/>
              </a:rPr>
              <a:t>Briefing, planning, design, development, deployment &amp; reporting of comms - gaps &amp; recommendations</a:t>
            </a:r>
            <a:endParaRPr lang="en-GB" sz="9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29" name="Google Shape;1021;p206">
            <a:extLst>
              <a:ext uri="{FF2B5EF4-FFF2-40B4-BE49-F238E27FC236}">
                <a16:creationId xmlns:a16="http://schemas.microsoft.com/office/drawing/2014/main" id="{8A58F967-D156-F29F-4EB8-C5BD15858D00}"/>
              </a:ext>
            </a:extLst>
          </p:cNvPr>
          <p:cNvSpPr txBox="1"/>
          <p:nvPr/>
        </p:nvSpPr>
        <p:spPr>
          <a:xfrm>
            <a:off x="942483" y="4576981"/>
            <a:ext cx="283178" cy="50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 panose="02000506040000020004" pitchFamily="2" charset="77"/>
              </a:rPr>
              <a:t>4.</a:t>
            </a:r>
            <a:endParaRPr lang="en-GB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51" name="Google Shape;1021;p206">
            <a:extLst>
              <a:ext uri="{FF2B5EF4-FFF2-40B4-BE49-F238E27FC236}">
                <a16:creationId xmlns:a16="http://schemas.microsoft.com/office/drawing/2014/main" id="{748128D9-6378-742D-C1AE-4DD543E3CFF1}"/>
              </a:ext>
            </a:extLst>
          </p:cNvPr>
          <p:cNvSpPr txBox="1"/>
          <p:nvPr/>
        </p:nvSpPr>
        <p:spPr>
          <a:xfrm>
            <a:off x="950923" y="2383934"/>
            <a:ext cx="3135538" cy="6169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 sz="1600">
                <a:solidFill>
                  <a:schemeClr val="bg1"/>
                </a:solidFill>
                <a:latin typeface="TT Commons" panose="02000506040000020004" pitchFamily="2" charset="77"/>
              </a:rPr>
              <a:t>A. Preparation</a:t>
            </a:r>
            <a:endParaRPr lang="en-GB" sz="1600">
              <a:solidFill>
                <a:schemeClr val="bg1"/>
              </a:solidFill>
              <a:latin typeface="TT Commons" panose="02000506040000020004" pitchFamily="2" charset="77"/>
            </a:endParaRPr>
          </a:p>
        </p:txBody>
      </p:sp>
      <p:sp>
        <p:nvSpPr>
          <p:cNvPr id="55" name="Google Shape;2049;g134aa40e55c_0_2438">
            <a:extLst>
              <a:ext uri="{FF2B5EF4-FFF2-40B4-BE49-F238E27FC236}">
                <a16:creationId xmlns:a16="http://schemas.microsoft.com/office/drawing/2014/main" id="{3B813820-FC19-A493-7603-C872477D10A2}"/>
              </a:ext>
            </a:extLst>
          </p:cNvPr>
          <p:cNvSpPr txBox="1"/>
          <p:nvPr/>
        </p:nvSpPr>
        <p:spPr>
          <a:xfrm>
            <a:off x="1140541" y="1000343"/>
            <a:ext cx="10777619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3200">
                <a:solidFill>
                  <a:schemeClr val="tx1"/>
                </a:solidFill>
                <a:latin typeface="TT Commons"/>
              </a:rPr>
              <a:t>Practical tasks to get hold of</a:t>
            </a:r>
            <a:endParaRPr lang="en-US" sz="32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13" name="Google Shape;940;p198">
            <a:extLst>
              <a:ext uri="{FF2B5EF4-FFF2-40B4-BE49-F238E27FC236}">
                <a16:creationId xmlns:a16="http://schemas.microsoft.com/office/drawing/2014/main" id="{008A91AB-2F1A-C431-F7FC-9FD1036C0D01}"/>
              </a:ext>
            </a:extLst>
          </p:cNvPr>
          <p:cNvSpPr/>
          <p:nvPr/>
        </p:nvSpPr>
        <p:spPr>
          <a:xfrm rot="5400000">
            <a:off x="4212139" y="2570434"/>
            <a:ext cx="284195" cy="243901"/>
          </a:xfrm>
          <a:prstGeom prst="triangle">
            <a:avLst>
              <a:gd name="adj" fmla="val 49917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40;p198">
            <a:extLst>
              <a:ext uri="{FF2B5EF4-FFF2-40B4-BE49-F238E27FC236}">
                <a16:creationId xmlns:a16="http://schemas.microsoft.com/office/drawing/2014/main" id="{FB3393D6-442A-7F60-3F65-065D7CAFE574}"/>
              </a:ext>
            </a:extLst>
          </p:cNvPr>
          <p:cNvSpPr/>
          <p:nvPr/>
        </p:nvSpPr>
        <p:spPr>
          <a:xfrm rot="5400000">
            <a:off x="7921877" y="2570433"/>
            <a:ext cx="284195" cy="243901"/>
          </a:xfrm>
          <a:prstGeom prst="triangle">
            <a:avLst>
              <a:gd name="adj" fmla="val 49917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81E49-5A72-0449-562E-C1F2B2B44102}"/>
              </a:ext>
            </a:extLst>
          </p:cNvPr>
          <p:cNvSpPr txBox="1"/>
          <p:nvPr/>
        </p:nvSpPr>
        <p:spPr>
          <a:xfrm>
            <a:off x="1210929" y="1586855"/>
            <a:ext cx="1003014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>
                <a:solidFill>
                  <a:schemeClr val="dk1"/>
                </a:solidFill>
                <a:latin typeface="TT Commons Light"/>
              </a:rPr>
              <a:t>Getting into these tasks and applying them into communications will create alignment to all level 3 statements in the Outcome Taxonomy. </a:t>
            </a:r>
            <a:endParaRPr lang="en-GB" sz="1600">
              <a:solidFill>
                <a:schemeClr val="dk1"/>
              </a:solidFill>
              <a:latin typeface="TT Commons Light" panose="02000506030000020003" pitchFamily="2" charset="77"/>
            </a:endParaRPr>
          </a:p>
          <a:p>
            <a:endParaRPr lang="en-US" sz="1600"/>
          </a:p>
        </p:txBody>
      </p:sp>
      <p:sp>
        <p:nvSpPr>
          <p:cNvPr id="7" name="Google Shape;1021;p206">
            <a:extLst>
              <a:ext uri="{FF2B5EF4-FFF2-40B4-BE49-F238E27FC236}">
                <a16:creationId xmlns:a16="http://schemas.microsoft.com/office/drawing/2014/main" id="{8EFDAE2B-2403-B57B-B3F8-3D4C3506E41F}"/>
              </a:ext>
            </a:extLst>
          </p:cNvPr>
          <p:cNvSpPr txBox="1"/>
          <p:nvPr/>
        </p:nvSpPr>
        <p:spPr>
          <a:xfrm>
            <a:off x="4858992" y="6113123"/>
            <a:ext cx="2949970" cy="520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000"/>
            </a:pPr>
            <a:r>
              <a:rPr lang="en-US" sz="1200">
                <a:solidFill>
                  <a:schemeClr val="tx1"/>
                </a:solidFill>
                <a:latin typeface="TT Commons"/>
              </a:rPr>
              <a:t>Templates &amp; Modules </a:t>
            </a:r>
            <a:endParaRPr lang="en-US" sz="1200">
              <a:solidFill>
                <a:schemeClr val="tx1"/>
              </a:solidFill>
              <a:latin typeface="TT Commons" panose="02000506040000020004" pitchFamily="2" charset="77"/>
            </a:endParaRPr>
          </a:p>
          <a:p>
            <a:pPr algn="ctr">
              <a:buSzPts val="1000"/>
            </a:pPr>
            <a:r>
              <a:rPr lang="en-US" sz="900">
                <a:solidFill>
                  <a:schemeClr val="tx1"/>
                </a:solidFill>
                <a:latin typeface="TT Commons"/>
              </a:rPr>
              <a:t>Common design frameworks and content which </a:t>
            </a:r>
            <a:r>
              <a:rPr lang="en-US" sz="900" err="1">
                <a:solidFill>
                  <a:schemeClr val="tx1"/>
                </a:solidFill>
                <a:latin typeface="TT Commons"/>
              </a:rPr>
              <a:t>operationalises</a:t>
            </a:r>
            <a:r>
              <a:rPr lang="en-US" sz="900">
                <a:solidFill>
                  <a:schemeClr val="tx1"/>
                </a:solidFill>
                <a:latin typeface="TT Commons"/>
              </a:rPr>
              <a:t> brand guidelines and delivers consistent experiences</a:t>
            </a:r>
            <a:endParaRPr lang="en-GB" sz="90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8" name="Google Shape;1021;p206">
            <a:extLst>
              <a:ext uri="{FF2B5EF4-FFF2-40B4-BE49-F238E27FC236}">
                <a16:creationId xmlns:a16="http://schemas.microsoft.com/office/drawing/2014/main" id="{64D3F589-1059-2E26-3FDC-3E00324A832E}"/>
              </a:ext>
            </a:extLst>
          </p:cNvPr>
          <p:cNvSpPr txBox="1"/>
          <p:nvPr/>
        </p:nvSpPr>
        <p:spPr>
          <a:xfrm>
            <a:off x="4588716" y="6129335"/>
            <a:ext cx="283178" cy="503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  <a:buSzPts val="1000"/>
            </a:pPr>
            <a:r>
              <a:rPr lang="en-US">
                <a:solidFill>
                  <a:schemeClr val="bg1"/>
                </a:solidFill>
                <a:latin typeface="TT Commons"/>
              </a:rPr>
              <a:t>7.</a:t>
            </a:r>
            <a:endParaRPr lang="en-GB">
              <a:solidFill>
                <a:schemeClr val="bg1"/>
              </a:solidFill>
              <a:latin typeface="TT Commons"/>
            </a:endParaRPr>
          </a:p>
        </p:txBody>
      </p:sp>
    </p:spTree>
    <p:extLst>
      <p:ext uri="{BB962C8B-B14F-4D97-AF65-F5344CB8AC3E}">
        <p14:creationId xmlns:p14="http://schemas.microsoft.com/office/powerpoint/2010/main" val="362991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9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439E9-4427-613E-175B-90898407B241}"/>
              </a:ext>
            </a:extLst>
          </p:cNvPr>
          <p:cNvSpPr txBox="1"/>
          <p:nvPr/>
        </p:nvSpPr>
        <p:spPr>
          <a:xfrm>
            <a:off x="927007" y="3007890"/>
            <a:ext cx="9000000" cy="6052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>
                <a:solidFill>
                  <a:srgbClr val="3C503C"/>
                </a:solidFill>
                <a:latin typeface="TT Commons Light"/>
                <a:sym typeface="Montserrat"/>
              </a:rPr>
              <a:t>The FCA have essentially asked firms to embrace Customer Experience Management (CXM) as a regulatory requirement rather than a communications strategy choice.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1639D-49A3-4449-B386-3812309D26C3}"/>
              </a:ext>
            </a:extLst>
          </p:cNvPr>
          <p:cNvSpPr txBox="1"/>
          <p:nvPr/>
        </p:nvSpPr>
        <p:spPr>
          <a:xfrm>
            <a:off x="927009" y="2369421"/>
            <a:ext cx="7962900" cy="6967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4460"/>
              </a:lnSpc>
              <a:buSzPts val="1500"/>
            </a:pPr>
            <a:r>
              <a:rPr lang="en-US" sz="5050" dirty="0">
                <a:solidFill>
                  <a:srgbClr val="3C503C"/>
                </a:solidFill>
                <a:latin typeface="TT Commons Light"/>
                <a:sym typeface="Montserrat"/>
              </a:rPr>
              <a:t>2. The shift to CXM </a:t>
            </a:r>
            <a:endParaRPr lang="en-US" sz="5067" dirty="0">
              <a:solidFill>
                <a:srgbClr val="3C503C"/>
              </a:solidFill>
              <a:latin typeface="TT Commons Light" panose="02000506030000020003" pitchFamily="2" charset="77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7134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0;p198">
            <a:extLst>
              <a:ext uri="{FF2B5EF4-FFF2-40B4-BE49-F238E27FC236}">
                <a16:creationId xmlns:a16="http://schemas.microsoft.com/office/drawing/2014/main" id="{B8DCADD0-60D2-9208-3430-971E6B2E9CA1}"/>
              </a:ext>
            </a:extLst>
          </p:cNvPr>
          <p:cNvSpPr/>
          <p:nvPr/>
        </p:nvSpPr>
        <p:spPr>
          <a:xfrm rot="5400000">
            <a:off x="5831952" y="2827498"/>
            <a:ext cx="284195" cy="243901"/>
          </a:xfrm>
          <a:prstGeom prst="triangle">
            <a:avLst>
              <a:gd name="adj" fmla="val 49917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41;p198">
            <a:extLst>
              <a:ext uri="{FF2B5EF4-FFF2-40B4-BE49-F238E27FC236}">
                <a16:creationId xmlns:a16="http://schemas.microsoft.com/office/drawing/2014/main" id="{EE77BEFC-6480-226C-387C-374520075345}"/>
              </a:ext>
            </a:extLst>
          </p:cNvPr>
          <p:cNvSpPr/>
          <p:nvPr/>
        </p:nvSpPr>
        <p:spPr>
          <a:xfrm>
            <a:off x="1260613" y="2604614"/>
            <a:ext cx="4443532" cy="710274"/>
          </a:xfrm>
          <a:prstGeom prst="roundRect">
            <a:avLst>
              <a:gd name="adj" fmla="val 0"/>
            </a:avLst>
          </a:prstGeom>
          <a:solidFill>
            <a:srgbClr val="3C503C"/>
          </a:solidFill>
          <a:ln>
            <a:noFill/>
          </a:ln>
        </p:spPr>
        <p:txBody>
          <a:bodyPr spcFirstLastPara="1" wrap="square" lIns="162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TT Commons" panose="02000506040000020004" pitchFamily="2" charset="77"/>
                <a:ea typeface="Montserrat"/>
                <a:cs typeface="Montserrat"/>
                <a:sym typeface="Montserrat"/>
              </a:rPr>
              <a:t>From: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TT Commons" panose="02000506040000020004" pitchFamily="2" charset="77"/>
                <a:ea typeface="Montserrat"/>
                <a:cs typeface="Montserrat"/>
                <a:sym typeface="Montserrat"/>
              </a:rPr>
              <a:t>Customer Communications Management (CCM)</a:t>
            </a:r>
            <a:endParaRPr sz="1600">
              <a:solidFill>
                <a:schemeClr val="lt1"/>
              </a:solidFill>
              <a:latin typeface="TT Commons" panose="02000506040000020004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942;p198">
            <a:extLst>
              <a:ext uri="{FF2B5EF4-FFF2-40B4-BE49-F238E27FC236}">
                <a16:creationId xmlns:a16="http://schemas.microsoft.com/office/drawing/2014/main" id="{DAD872D9-5DC0-571E-9F8D-8D13E8E568D8}"/>
              </a:ext>
            </a:extLst>
          </p:cNvPr>
          <p:cNvSpPr/>
          <p:nvPr/>
        </p:nvSpPr>
        <p:spPr>
          <a:xfrm>
            <a:off x="1260613" y="3282839"/>
            <a:ext cx="4443532" cy="25159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10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lt1"/>
                </a:highlight>
                <a:latin typeface="TT Commons" panose="02000506040000020004" pitchFamily="2" charset="77"/>
                <a:ea typeface="Montserrat Light"/>
                <a:cs typeface="Montserrat Light"/>
                <a:sym typeface="Montserrat Light"/>
              </a:rPr>
              <a:t>Customer Communications Management (CCM):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highlight>
                  <a:schemeClr val="lt1"/>
                </a:highlight>
                <a:latin typeface="TT Commons Light" panose="02000506030000020003" pitchFamily="2" charset="77"/>
                <a:ea typeface="Montserrat Light"/>
                <a:cs typeface="Montserrat Light"/>
                <a:sym typeface="Montserrat Light"/>
              </a:rPr>
              <a:t>The strategy to improve the creation, delivery, storage and retrieval of outbound communications.</a:t>
            </a:r>
            <a:r>
              <a:rPr lang="en-GB">
                <a:highlight>
                  <a:schemeClr val="lt1"/>
                </a:highlight>
                <a:latin typeface="TT Commons Light" panose="02000506030000020003" pitchFamily="2" charset="77"/>
                <a:ea typeface="Montserrat Light"/>
                <a:cs typeface="Montserrat Light"/>
                <a:sym typeface="Montserrat Light"/>
              </a:rPr>
              <a:t> [Gartner]</a:t>
            </a:r>
            <a:endParaRPr u="none" strike="noStrike" cap="none">
              <a:solidFill>
                <a:srgbClr val="000000"/>
              </a:solidFill>
              <a:latin typeface="TT Commons Light" panose="02000506030000020003" pitchFamily="2" charset="77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" name="Google Shape;943;p198">
            <a:extLst>
              <a:ext uri="{FF2B5EF4-FFF2-40B4-BE49-F238E27FC236}">
                <a16:creationId xmlns:a16="http://schemas.microsoft.com/office/drawing/2014/main" id="{81F5D66D-1760-FA2E-0BD1-12DA2DB42516}"/>
              </a:ext>
            </a:extLst>
          </p:cNvPr>
          <p:cNvSpPr/>
          <p:nvPr/>
        </p:nvSpPr>
        <p:spPr>
          <a:xfrm>
            <a:off x="1327288" y="4742521"/>
            <a:ext cx="4322312" cy="1027722"/>
          </a:xfrm>
          <a:prstGeom prst="roundRect">
            <a:avLst>
              <a:gd name="adj" fmla="val 0"/>
            </a:avLst>
          </a:prstGeom>
          <a:solidFill>
            <a:srgbClr val="E8E5DE"/>
          </a:solidFill>
          <a:ln>
            <a:noFill/>
          </a:ln>
        </p:spPr>
        <p:txBody>
          <a:bodyPr spcFirstLastPara="1" wrap="square" lIns="162000" tIns="91425" rIns="91425" bIns="13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TT Commons" panose="02000506040000020004" pitchFamily="2" charset="77"/>
                <a:ea typeface="Montserrat Light"/>
                <a:cs typeface="Montserrat Light"/>
                <a:sym typeface="Montserrat Light"/>
              </a:rPr>
              <a:t>The focus of CCM is on the accuracy and efficiency of managing and delivering a communication output. </a:t>
            </a:r>
            <a:endParaRPr>
              <a:solidFill>
                <a:schemeClr val="dk1"/>
              </a:solidFill>
              <a:latin typeface="TT Commons" panose="02000506040000020004" pitchFamily="2" charset="77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T Commons" panose="02000506040000020004" pitchFamily="2" charset="77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TT Commons" panose="02000506040000020004" pitchFamily="2" charset="77"/>
                <a:ea typeface="Montserrat Light"/>
                <a:cs typeface="Montserrat Light"/>
                <a:sym typeface="Montserrat Light"/>
              </a:rPr>
              <a:t>It’s operational and internally focussed.</a:t>
            </a:r>
            <a:endParaRPr>
              <a:latin typeface="TT Commons" panose="02000506040000020004" pitchFamily="2" charset="77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" name="Google Shape;944;p198">
            <a:extLst>
              <a:ext uri="{FF2B5EF4-FFF2-40B4-BE49-F238E27FC236}">
                <a16:creationId xmlns:a16="http://schemas.microsoft.com/office/drawing/2014/main" id="{83C5017C-A927-D427-3C8D-DF053FA3FAFB}"/>
              </a:ext>
            </a:extLst>
          </p:cNvPr>
          <p:cNvSpPr/>
          <p:nvPr/>
        </p:nvSpPr>
        <p:spPr>
          <a:xfrm>
            <a:off x="6182308" y="2572564"/>
            <a:ext cx="4443531" cy="710274"/>
          </a:xfrm>
          <a:prstGeom prst="roundRect">
            <a:avLst>
              <a:gd name="adj" fmla="val 0"/>
            </a:avLst>
          </a:prstGeom>
          <a:solidFill>
            <a:srgbClr val="3C503C"/>
          </a:solidFill>
          <a:ln>
            <a:noFill/>
          </a:ln>
        </p:spPr>
        <p:txBody>
          <a:bodyPr spcFirstLastPara="1" wrap="square" lIns="162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1800"/>
            </a:pPr>
            <a:r>
              <a:rPr lang="en-GB" sz="1600">
                <a:solidFill>
                  <a:schemeClr val="lt1"/>
                </a:solidFill>
                <a:latin typeface="TT Commons" panose="02000506040000020004" pitchFamily="2" charset="77"/>
                <a:ea typeface="Montserrat"/>
                <a:cs typeface="Montserrat"/>
                <a:sym typeface="Montserrat"/>
              </a:rPr>
              <a:t>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TT Commons" panose="02000506040000020004" pitchFamily="2" charset="77"/>
                <a:ea typeface="Montserrat"/>
                <a:cs typeface="Montserrat"/>
                <a:sym typeface="Montserrat"/>
              </a:rPr>
              <a:t>Customer Experience Management (CXM)</a:t>
            </a:r>
            <a:endParaRPr sz="1600">
              <a:solidFill>
                <a:schemeClr val="lt1"/>
              </a:solidFill>
              <a:latin typeface="TT Commons" panose="02000506040000020004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945;p198">
            <a:extLst>
              <a:ext uri="{FF2B5EF4-FFF2-40B4-BE49-F238E27FC236}">
                <a16:creationId xmlns:a16="http://schemas.microsoft.com/office/drawing/2014/main" id="{9FE12E95-336C-A2D9-D126-A1F2004064C7}"/>
              </a:ext>
            </a:extLst>
          </p:cNvPr>
          <p:cNvSpPr/>
          <p:nvPr/>
        </p:nvSpPr>
        <p:spPr>
          <a:xfrm>
            <a:off x="6182309" y="3282839"/>
            <a:ext cx="4443530" cy="25159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10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r>
              <a:rPr lang="en-GB">
                <a:highlight>
                  <a:schemeClr val="lt1"/>
                </a:highlight>
                <a:latin typeface="TT Commons" panose="02000506040000020004" pitchFamily="2" charset="77"/>
                <a:ea typeface="Montserrat Light"/>
                <a:cs typeface="Montserrat Light"/>
                <a:sym typeface="Montserrat Light"/>
              </a:rPr>
              <a:t>Customer Experience Management (CXM):</a:t>
            </a:r>
            <a:br>
              <a:rPr lang="en-GB">
                <a:highlight>
                  <a:schemeClr val="lt1"/>
                </a:highlight>
                <a:latin typeface="TT Commons Light" panose="02000506030000020003" pitchFamily="2" charset="77"/>
                <a:ea typeface="Montserrat Light"/>
                <a:cs typeface="Montserrat Light"/>
                <a:sym typeface="Montserrat Light"/>
              </a:rPr>
            </a:br>
            <a:r>
              <a:rPr lang="en-GB" i="1">
                <a:highlight>
                  <a:schemeClr val="lt1"/>
                </a:highlight>
                <a:latin typeface="TT Commons Light" panose="02000506030000020003" pitchFamily="2" charset="77"/>
                <a:ea typeface="Montserrat Light"/>
                <a:cs typeface="Montserrat Light"/>
                <a:sym typeface="Montserrat Light"/>
              </a:rPr>
              <a:t>The discipline of understanding customers and deploying strategic plans that enable cross functional efforts and customer- centric culture to improve satisfaction, loyalty and advocacy. </a:t>
            </a:r>
            <a:r>
              <a:rPr lang="en-GB">
                <a:highlight>
                  <a:schemeClr val="lt1"/>
                </a:highlight>
                <a:latin typeface="TT Commons Light" panose="02000506030000020003" pitchFamily="2" charset="77"/>
                <a:ea typeface="Montserrat Light"/>
                <a:cs typeface="Montserrat Light"/>
                <a:sym typeface="Montserrat Light"/>
              </a:rPr>
              <a:t>[Gartner]</a:t>
            </a:r>
            <a:endParaRPr u="none" strike="noStrike" cap="none">
              <a:solidFill>
                <a:srgbClr val="000000"/>
              </a:solidFill>
              <a:latin typeface="TT Commons Light" panose="02000506030000020003" pitchFamily="2" charset="77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" name="Google Shape;946;p198">
            <a:extLst>
              <a:ext uri="{FF2B5EF4-FFF2-40B4-BE49-F238E27FC236}">
                <a16:creationId xmlns:a16="http://schemas.microsoft.com/office/drawing/2014/main" id="{BDC05967-053A-9937-2EDB-8CC898108CFA}"/>
              </a:ext>
            </a:extLst>
          </p:cNvPr>
          <p:cNvSpPr/>
          <p:nvPr/>
        </p:nvSpPr>
        <p:spPr>
          <a:xfrm>
            <a:off x="6247514" y="4742521"/>
            <a:ext cx="4298853" cy="1027722"/>
          </a:xfrm>
          <a:prstGeom prst="roundRect">
            <a:avLst>
              <a:gd name="adj" fmla="val 0"/>
            </a:avLst>
          </a:prstGeom>
          <a:solidFill>
            <a:srgbClr val="E8E5DE"/>
          </a:solidFill>
          <a:ln>
            <a:noFill/>
          </a:ln>
        </p:spPr>
        <p:txBody>
          <a:bodyPr spcFirstLastPara="1" wrap="square" lIns="162000" tIns="91425" rIns="91425" bIns="13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TT Commons" panose="02000506040000020004" pitchFamily="2" charset="77"/>
                <a:ea typeface="Montserrat Light"/>
                <a:cs typeface="Montserrat Light"/>
                <a:sym typeface="Montserrat Light"/>
              </a:rPr>
              <a:t>The focus of CXM is on applying customer insight to communications to deliver better outcomes.</a:t>
            </a:r>
            <a:endParaRPr>
              <a:solidFill>
                <a:schemeClr val="dk1"/>
              </a:solidFill>
              <a:latin typeface="TT Commons" panose="02000506040000020004" pitchFamily="2" charset="77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T Commons" panose="02000506040000020004" pitchFamily="2" charset="77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TT Commons" panose="02000506040000020004" pitchFamily="2" charset="77"/>
                <a:ea typeface="Montserrat Light"/>
                <a:cs typeface="Montserrat Light"/>
                <a:sym typeface="Montserrat Light"/>
              </a:rPr>
              <a:t>It’s customer focussed.</a:t>
            </a:r>
            <a:endParaRPr>
              <a:solidFill>
                <a:schemeClr val="dk1"/>
              </a:solidFill>
              <a:latin typeface="TT Commons" panose="02000506040000020004" pitchFamily="2" charset="77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EB0C8F83-3B73-7016-EC34-421E2C29F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6162675"/>
            <a:ext cx="323850" cy="438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4035A-28DA-4650-6B7A-2DB07300F706}"/>
                  </a:ext>
                </a:extLst>
              </p14:cNvPr>
              <p14:cNvContentPartPr/>
              <p14:nvPr/>
            </p14:nvContentPartPr>
            <p14:xfrm>
              <a:off x="3586479" y="3427676"/>
              <a:ext cx="9525" cy="952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4035A-28DA-4650-6B7A-2DB07300F7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0229" y="295142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7EC1F1-88E1-31C3-448E-AAF9D3F9814E}"/>
                  </a:ext>
                </a:extLst>
              </p14:cNvPr>
              <p14:cNvContentPartPr/>
              <p14:nvPr/>
            </p14:nvContentPartPr>
            <p14:xfrm>
              <a:off x="2976879" y="5500316"/>
              <a:ext cx="9525" cy="9525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7EC1F1-88E1-31C3-448E-AAF9D3F981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0629" y="502406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23ECBA2-3133-A5F5-C4C1-03BDADF1BA48}"/>
                  </a:ext>
                </a:extLst>
              </p14:cNvPr>
              <p14:cNvContentPartPr/>
              <p14:nvPr/>
            </p14:nvContentPartPr>
            <p14:xfrm>
              <a:off x="2987039" y="5500316"/>
              <a:ext cx="9525" cy="952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23ECBA2-3133-A5F5-C4C1-03BDADF1BA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0789" y="502406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59B5FB0-2EBD-6F7C-8F8F-F58613EE7820}"/>
                  </a:ext>
                </a:extLst>
              </p14:cNvPr>
              <p14:cNvContentPartPr/>
              <p14:nvPr/>
            </p14:nvContentPartPr>
            <p14:xfrm>
              <a:off x="2987039" y="5500316"/>
              <a:ext cx="9525" cy="952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59B5FB0-2EBD-6F7C-8F8F-F58613EE78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0789" y="502406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E22259-1654-FD5D-65CF-8D5E89CD6662}"/>
                  </a:ext>
                </a:extLst>
              </p14:cNvPr>
              <p14:cNvContentPartPr/>
              <p14:nvPr/>
            </p14:nvContentPartPr>
            <p14:xfrm>
              <a:off x="3230879" y="5520636"/>
              <a:ext cx="9525" cy="9525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E22259-1654-FD5D-65CF-8D5E89CD66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629" y="504438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4BCA66-92EE-9B42-12FE-61177AA11730}"/>
                  </a:ext>
                </a:extLst>
              </p14:cNvPr>
              <p14:cNvContentPartPr/>
              <p14:nvPr/>
            </p14:nvContentPartPr>
            <p14:xfrm>
              <a:off x="3237015" y="5520636"/>
              <a:ext cx="9525" cy="952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4BCA66-92EE-9B42-12FE-61177AA117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97327" y="5044386"/>
                <a:ext cx="88106" cy="9525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Google Shape;2049;g134aa40e55c_0_2438">
            <a:extLst>
              <a:ext uri="{FF2B5EF4-FFF2-40B4-BE49-F238E27FC236}">
                <a16:creationId xmlns:a16="http://schemas.microsoft.com/office/drawing/2014/main" id="{D08535F8-3987-0044-5E0C-574B69E74617}"/>
              </a:ext>
            </a:extLst>
          </p:cNvPr>
          <p:cNvSpPr txBox="1"/>
          <p:nvPr/>
        </p:nvSpPr>
        <p:spPr>
          <a:xfrm>
            <a:off x="273839" y="474534"/>
            <a:ext cx="9910912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1450" dirty="0">
                <a:solidFill>
                  <a:schemeClr val="tx1"/>
                </a:solidFill>
                <a:latin typeface="TT Commons Book"/>
              </a:rPr>
              <a:t>2                 </a:t>
            </a:r>
            <a:r>
              <a:rPr lang="en-US" sz="1450" spc="300" dirty="0">
                <a:solidFill>
                  <a:schemeClr val="tx1"/>
                </a:solidFill>
                <a:latin typeface="TT Commons Book"/>
              </a:rPr>
              <a:t>THE SHIFT TO CXM – WHAT IS IT?</a:t>
            </a:r>
          </a:p>
        </p:txBody>
      </p:sp>
      <p:sp>
        <p:nvSpPr>
          <p:cNvPr id="10" name="Google Shape;2049;g134aa40e55c_0_2438">
            <a:extLst>
              <a:ext uri="{FF2B5EF4-FFF2-40B4-BE49-F238E27FC236}">
                <a16:creationId xmlns:a16="http://schemas.microsoft.com/office/drawing/2014/main" id="{FE16E721-646B-F697-61FE-C203245F32EE}"/>
              </a:ext>
            </a:extLst>
          </p:cNvPr>
          <p:cNvSpPr txBox="1"/>
          <p:nvPr/>
        </p:nvSpPr>
        <p:spPr>
          <a:xfrm>
            <a:off x="957944" y="1000343"/>
            <a:ext cx="9226808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pPr>
              <a:buSzPts val="1500"/>
            </a:pPr>
            <a:r>
              <a:rPr lang="en-US" sz="3200">
                <a:solidFill>
                  <a:schemeClr val="tx1"/>
                </a:solidFill>
                <a:latin typeface="TT Commons"/>
                <a:ea typeface="Montserrat"/>
                <a:cs typeface="Montserrat"/>
                <a:sym typeface="Montserrat"/>
              </a:rPr>
              <a:t>The shift to Customer Experience Management (CXM) </a:t>
            </a:r>
            <a:endParaRPr lang="en-US" sz="3200">
              <a:solidFill>
                <a:schemeClr val="tx1"/>
              </a:solidFill>
              <a:latin typeface="TT Commons" panose="02000506040000020004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862;p193">
            <a:extLst>
              <a:ext uri="{FF2B5EF4-FFF2-40B4-BE49-F238E27FC236}">
                <a16:creationId xmlns:a16="http://schemas.microsoft.com/office/drawing/2014/main" id="{79E219E2-A05D-2300-A9CB-8ACFE5DF2791}"/>
              </a:ext>
            </a:extLst>
          </p:cNvPr>
          <p:cNvSpPr txBox="1"/>
          <p:nvPr/>
        </p:nvSpPr>
        <p:spPr>
          <a:xfrm>
            <a:off x="1057406" y="1689009"/>
            <a:ext cx="9910913" cy="91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1880"/>
              </a:lnSpc>
            </a:pPr>
            <a:r>
              <a:rPr lang="en-GB" sz="1600">
                <a:solidFill>
                  <a:schemeClr val="dk1"/>
                </a:solidFill>
                <a:latin typeface="TT Commons Light"/>
              </a:rPr>
              <a:t>Consumer Duty requires regulated firms to reassess their digital and operational change priorities – and become truly customer centric</a:t>
            </a:r>
            <a:endParaRPr lang="en-GB" sz="1600">
              <a:solidFill>
                <a:schemeClr val="dk1"/>
              </a:solidFill>
              <a:latin typeface="TT Commons Light" panose="02000506030000020003" pitchFamily="2" charset="77"/>
            </a:endParaRPr>
          </a:p>
          <a:p>
            <a:pPr>
              <a:lnSpc>
                <a:spcPts val="1880"/>
              </a:lnSpc>
            </a:pPr>
            <a:endParaRPr lang="en-GB" sz="1600">
              <a:solidFill>
                <a:schemeClr val="dk1"/>
              </a:solidFill>
              <a:latin typeface="TT Commons Light" panose="0200050603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318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AAB27141-2A62-6D40-9A1E-514B02726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52" y="6193073"/>
            <a:ext cx="326109" cy="410267"/>
          </a:xfrm>
          <a:prstGeom prst="rect">
            <a:avLst/>
          </a:prstGeom>
        </p:spPr>
      </p:pic>
      <p:sp>
        <p:nvSpPr>
          <p:cNvPr id="22" name="Google Shape;2049;g134aa40e55c_0_2438">
            <a:extLst>
              <a:ext uri="{FF2B5EF4-FFF2-40B4-BE49-F238E27FC236}">
                <a16:creationId xmlns:a16="http://schemas.microsoft.com/office/drawing/2014/main" id="{38E9DEE6-6BF9-C54B-ABBD-6B4ED2730DA6}"/>
              </a:ext>
            </a:extLst>
          </p:cNvPr>
          <p:cNvSpPr txBox="1"/>
          <p:nvPr/>
        </p:nvSpPr>
        <p:spPr>
          <a:xfrm>
            <a:off x="915282" y="474536"/>
            <a:ext cx="6011991" cy="410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1450" spc="300" dirty="0">
                <a:solidFill>
                  <a:schemeClr val="tx1"/>
                </a:solidFill>
                <a:latin typeface="TT Commons"/>
              </a:rPr>
              <a:t>THE SHIFT TO CXM – OUR POINT OF VIEW</a:t>
            </a:r>
            <a:endParaRPr lang="en-US" sz="1467" spc="300" dirty="0">
              <a:solidFill>
                <a:schemeClr val="tx1"/>
              </a:solidFill>
              <a:latin typeface="TT Commons" panose="02000506040000020004" pitchFamily="2" charset="77"/>
            </a:endParaRPr>
          </a:p>
        </p:txBody>
      </p:sp>
      <p:sp>
        <p:nvSpPr>
          <p:cNvPr id="41" name="Google Shape;2049;g134aa40e55c_0_2438">
            <a:extLst>
              <a:ext uri="{FF2B5EF4-FFF2-40B4-BE49-F238E27FC236}">
                <a16:creationId xmlns:a16="http://schemas.microsoft.com/office/drawing/2014/main" id="{20217176-EA74-A645-B44A-64D1920EF603}"/>
              </a:ext>
            </a:extLst>
          </p:cNvPr>
          <p:cNvSpPr txBox="1"/>
          <p:nvPr/>
        </p:nvSpPr>
        <p:spPr>
          <a:xfrm>
            <a:off x="470999" y="474536"/>
            <a:ext cx="540728" cy="410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1450" spc="300" dirty="0">
                <a:solidFill>
                  <a:schemeClr val="tx1"/>
                </a:solidFill>
                <a:latin typeface="TT Commons" panose="02000506040000020004" pitchFamily="2" charset="77"/>
              </a:rPr>
              <a:t>2</a:t>
            </a:r>
          </a:p>
        </p:txBody>
      </p:sp>
      <p:sp>
        <p:nvSpPr>
          <p:cNvPr id="3" name="Google Shape;2049;g134aa40e55c_0_2438">
            <a:extLst>
              <a:ext uri="{FF2B5EF4-FFF2-40B4-BE49-F238E27FC236}">
                <a16:creationId xmlns:a16="http://schemas.microsoft.com/office/drawing/2014/main" id="{D825C5F8-6E2E-FA57-DE33-C94330E2AD70}"/>
              </a:ext>
            </a:extLst>
          </p:cNvPr>
          <p:cNvSpPr txBox="1"/>
          <p:nvPr/>
        </p:nvSpPr>
        <p:spPr>
          <a:xfrm>
            <a:off x="989317" y="982668"/>
            <a:ext cx="9910912" cy="6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33" bIns="45700" anchor="t" anchorCtr="0">
            <a:noAutofit/>
          </a:bodyPr>
          <a:lstStyle/>
          <a:p>
            <a:r>
              <a:rPr lang="en-US" sz="3200">
                <a:solidFill>
                  <a:schemeClr val="tx1"/>
                </a:solidFill>
                <a:latin typeface="TT Commons"/>
                <a:sym typeface="Montserrat"/>
              </a:rPr>
              <a:t>Signal’s POV on customer experience management (CXM)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713CA-9FB6-29D9-4534-AF36C97AB605}"/>
              </a:ext>
            </a:extLst>
          </p:cNvPr>
          <p:cNvSpPr txBox="1"/>
          <p:nvPr/>
        </p:nvSpPr>
        <p:spPr>
          <a:xfrm>
            <a:off x="2590295" y="1886941"/>
            <a:ext cx="746810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i="1">
                <a:latin typeface="TT Commons Light"/>
                <a:cs typeface="Segoe UI"/>
              </a:rPr>
              <a:t>To enable customers to understand more and make better choices and decisions, firms need to understand that the communication is a mid-point in a journey. </a:t>
            </a:r>
            <a:endParaRPr lang="en-US"/>
          </a:p>
          <a:p>
            <a:endParaRPr lang="en-GB" sz="2800" i="1">
              <a:latin typeface="TT Commons Light"/>
              <a:cs typeface="Segoe UI"/>
            </a:endParaRPr>
          </a:p>
          <a:p>
            <a:r>
              <a:rPr lang="en-GB" sz="2800" i="1">
                <a:latin typeface="TT Commons Light"/>
                <a:cs typeface="Segoe UI"/>
              </a:rPr>
              <a:t>Firms that invest in understanding customer need, and the ability to provide frictionless information and interactions will improve their customers NPS, and in doing so increase average product holdings / FUM / share of wallet and customer profitability. 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41830FD-AF32-FAD6-7369-31F0957E25B1}"/>
                  </a:ext>
                </a:extLst>
              </p14:cNvPr>
              <p14:cNvContentPartPr/>
              <p14:nvPr/>
            </p14:nvContentPartPr>
            <p14:xfrm>
              <a:off x="4797379" y="2232337"/>
              <a:ext cx="9525" cy="952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41830FD-AF32-FAD6-7369-31F0957E25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0744" y="1756087"/>
                <a:ext cx="82062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00515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SIGNAL COLOUR PALETTE">
      <a:dk1>
        <a:srgbClr val="333336"/>
      </a:dk1>
      <a:lt1>
        <a:srgbClr val="FFFFFF"/>
      </a:lt1>
      <a:dk2>
        <a:srgbClr val="FA4F57"/>
      </a:dk2>
      <a:lt2>
        <a:srgbClr val="E8E5DE"/>
      </a:lt2>
      <a:accent1>
        <a:srgbClr val="D1B896"/>
      </a:accent1>
      <a:accent2>
        <a:srgbClr val="ABBAD1"/>
      </a:accent2>
      <a:accent3>
        <a:srgbClr val="ABBAD1"/>
      </a:accent3>
      <a:accent4>
        <a:srgbClr val="ABBAD1"/>
      </a:accent4>
      <a:accent5>
        <a:srgbClr val="ABBAD1"/>
      </a:accent5>
      <a:accent6>
        <a:srgbClr val="ABBAD1"/>
      </a:accent6>
      <a:hlink>
        <a:srgbClr val="ABBAD1"/>
      </a:hlink>
      <a:folHlink>
        <a:srgbClr val="ABBA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haredWithUsers xmlns="c17bab56-c064-4c98-9499-d37443f19bec">
      <UserInfo>
        <DisplayName/>
        <AccountId xsi:nil="true"/>
        <AccountType/>
      </UserInfo>
    </SharedWithUsers>
    <_ip_UnifiedCompliancePolicyProperties xmlns="http://schemas.microsoft.com/sharepoint/v3" xsi:nil="true"/>
    <TaxCatchAll xmlns="c17bab56-c064-4c98-9499-d37443f19bec" xsi:nil="true"/>
    <lcf76f155ced4ddcb4097134ff3c332f xmlns="d9266b22-a96f-4a1c-a0c9-08202ea86a0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D223BEE8ECF34F85D8EF288E38982E" ma:contentTypeVersion="18" ma:contentTypeDescription="Create a new document." ma:contentTypeScope="" ma:versionID="793171e220f2bc9ee72ecb543baeadc2">
  <xsd:schema xmlns:xsd="http://www.w3.org/2001/XMLSchema" xmlns:xs="http://www.w3.org/2001/XMLSchema" xmlns:p="http://schemas.microsoft.com/office/2006/metadata/properties" xmlns:ns1="http://schemas.microsoft.com/sharepoint/v3" xmlns:ns2="dbd62b4e-ca06-48d8-9631-9e454550f973" xmlns:ns3="c17bab56-c064-4c98-9499-d37443f19bec" xmlns:ns4="7b7ab0c2-386e-49c8-94e1-180852631bbe" xmlns:ns5="d9266b22-a96f-4a1c-a0c9-08202ea86a00" targetNamespace="http://schemas.microsoft.com/office/2006/metadata/properties" ma:root="true" ma:fieldsID="fb71b47d1b378898628b664f834ff0dd" ns1:_="" ns2:_="" ns3:_="" ns4:_="" ns5:_="">
    <xsd:import namespace="http://schemas.microsoft.com/sharepoint/v3"/>
    <xsd:import namespace="dbd62b4e-ca06-48d8-9631-9e454550f973"/>
    <xsd:import namespace="c17bab56-c064-4c98-9499-d37443f19bec"/>
    <xsd:import namespace="7b7ab0c2-386e-49c8-94e1-180852631bbe"/>
    <xsd:import namespace="d9266b22-a96f-4a1c-a0c9-08202ea86a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4:SharedWithDetails" minOccurs="0"/>
                <xsd:element ref="ns5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62b4e-ca06-48d8-9631-9e454550f9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bab56-c064-4c98-9499-d37443f19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0cd4ebcb-dd63-4413-af71-776b681162c5}" ma:internalName="TaxCatchAll" ma:showField="CatchAllData" ma:web="c17bab56-c064-4c98-9499-d37443f19b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ab0c2-386e-49c8-94e1-180852631bbe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66b22-a96f-4a1c-a0c9-08202ea86a0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9146325-e707-4a2e-8cd2-789a1cdb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DC7C8E-714B-4CA5-B403-47DCB6B670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2D7E2A-00B8-475B-88D8-1DA910F2FDA3}">
  <ds:schemaRefs>
    <ds:schemaRef ds:uri="7b7ab0c2-386e-49c8-94e1-180852631bbe"/>
    <ds:schemaRef ds:uri="c17bab56-c064-4c98-9499-d37443f19bec"/>
    <ds:schemaRef ds:uri="d9266b22-a96f-4a1c-a0c9-08202ea86a00"/>
    <ds:schemaRef ds:uri="dbd62b4e-ca06-48d8-9631-9e454550f9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9EF73C-D3A0-4E67-A837-079771DE3A19}">
  <ds:schemaRefs>
    <ds:schemaRef ds:uri="7b7ab0c2-386e-49c8-94e1-180852631bbe"/>
    <ds:schemaRef ds:uri="c17bab56-c064-4c98-9499-d37443f19bec"/>
    <ds:schemaRef ds:uri="d9266b22-a96f-4a1c-a0c9-08202ea86a00"/>
    <ds:schemaRef ds:uri="dbd62b4e-ca06-48d8-9631-9e454550f9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Walford</dc:creator>
  <cp:revision>24</cp:revision>
  <cp:lastPrinted>2022-11-24T15:50:57Z</cp:lastPrinted>
  <dcterms:modified xsi:type="dcterms:W3CDTF">2022-11-30T10:41:00Z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0x0101004CD223BEE8ECF34F85D8EF288E38982E</vt:lpwstr>
  </property>
  <property fmtid="{D5CDD505-2E9C-101B-9397-08002B2CF9AE}" pid="3" name="MediaServiceImageTags">
    <vt:lpwstr/>
  </property>
</Properties>
</file>